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9"/>
  </p:notesMasterIdLst>
  <p:sldIdLst>
    <p:sldId id="264" r:id="rId5"/>
    <p:sldId id="256" r:id="rId6"/>
    <p:sldId id="261" r:id="rId7"/>
    <p:sldId id="262" r:id="rId8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32AE2D9-9F74-7A3D-4051-4407E43F8A9E}" name="Katie Body" initials="KB" userId="S::katie.body@compass-group.co.uk::201ecd30-7b80-4a2d-aab8-0704da8b17b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F"/>
    <a:srgbClr val="0000FF"/>
    <a:srgbClr val="425D42"/>
    <a:srgbClr val="6B7B63"/>
    <a:srgbClr val="DDE6C9"/>
    <a:srgbClr val="EAF1DE"/>
    <a:srgbClr val="C1C5D6"/>
    <a:srgbClr val="D8DBE5"/>
    <a:srgbClr val="FBD6C6"/>
    <a:srgbClr val="FCE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52E83C-9E59-428F-8A88-1CB2BEC0F861}" v="1" dt="2023-10-30T16:46:38.09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/>
    <p:restoredTop sz="89399" autoAdjust="0"/>
  </p:normalViewPr>
  <p:slideViewPr>
    <p:cSldViewPr>
      <p:cViewPr varScale="1">
        <p:scale>
          <a:sx n="62" d="100"/>
          <a:sy n="62" d="100"/>
        </p:scale>
        <p:origin x="145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Barr" userId="83f9949f-bf60-40f3-8d8d-82b7df4cdfa1" providerId="ADAL" clId="{3A5572FC-5CE8-415B-8B02-493A92D4BA72}"/>
    <pc:docChg chg="modSld">
      <pc:chgData name="Simon Barr" userId="83f9949f-bf60-40f3-8d8d-82b7df4cdfa1" providerId="ADAL" clId="{3A5572FC-5CE8-415B-8B02-493A92D4BA72}" dt="2023-10-31T10:37:08.844" v="22" actId="20577"/>
      <pc:docMkLst>
        <pc:docMk/>
      </pc:docMkLst>
      <pc:sldChg chg="modSp mod">
        <pc:chgData name="Simon Barr" userId="83f9949f-bf60-40f3-8d8d-82b7df4cdfa1" providerId="ADAL" clId="{3A5572FC-5CE8-415B-8B02-493A92D4BA72}" dt="2023-10-31T10:37:08.844" v="22" actId="20577"/>
        <pc:sldMkLst>
          <pc:docMk/>
          <pc:sldMk cId="0" sldId="256"/>
        </pc:sldMkLst>
        <pc:graphicFrameChg chg="modGraphic">
          <ac:chgData name="Simon Barr" userId="83f9949f-bf60-40f3-8d8d-82b7df4cdfa1" providerId="ADAL" clId="{3A5572FC-5CE8-415B-8B02-493A92D4BA72}" dt="2023-10-31T10:37:08.844" v="22" actId="20577"/>
          <ac:graphicFrameMkLst>
            <pc:docMk/>
            <pc:sldMk cId="0" sldId="256"/>
            <ac:graphicFrameMk id="10" creationId="{D4AD6AFF-2EF6-0AA6-61CC-327FB8183B46}"/>
          </ac:graphicFrameMkLst>
        </pc:graphicFrameChg>
      </pc:sldChg>
      <pc:sldChg chg="modSp mod">
        <pc:chgData name="Simon Barr" userId="83f9949f-bf60-40f3-8d8d-82b7df4cdfa1" providerId="ADAL" clId="{3A5572FC-5CE8-415B-8B02-493A92D4BA72}" dt="2023-10-31T10:36:02.519" v="5" actId="20577"/>
        <pc:sldMkLst>
          <pc:docMk/>
          <pc:sldMk cId="2704285970" sldId="261"/>
        </pc:sldMkLst>
        <pc:graphicFrameChg chg="modGraphic">
          <ac:chgData name="Simon Barr" userId="83f9949f-bf60-40f3-8d8d-82b7df4cdfa1" providerId="ADAL" clId="{3A5572FC-5CE8-415B-8B02-493A92D4BA72}" dt="2023-10-31T10:36:02.519" v="5" actId="20577"/>
          <ac:graphicFrameMkLst>
            <pc:docMk/>
            <pc:sldMk cId="2704285970" sldId="261"/>
            <ac:graphicFrameMk id="10" creationId="{0B765695-C20C-4612-88B1-672A55A14366}"/>
          </ac:graphicFrameMkLst>
        </pc:graphicFrameChg>
      </pc:sldChg>
      <pc:sldChg chg="modSp mod">
        <pc:chgData name="Simon Barr" userId="83f9949f-bf60-40f3-8d8d-82b7df4cdfa1" providerId="ADAL" clId="{3A5572FC-5CE8-415B-8B02-493A92D4BA72}" dt="2023-10-31T10:36:13.023" v="18" actId="20577"/>
        <pc:sldMkLst>
          <pc:docMk/>
          <pc:sldMk cId="559564056" sldId="262"/>
        </pc:sldMkLst>
        <pc:graphicFrameChg chg="modGraphic">
          <ac:chgData name="Simon Barr" userId="83f9949f-bf60-40f3-8d8d-82b7df4cdfa1" providerId="ADAL" clId="{3A5572FC-5CE8-415B-8B02-493A92D4BA72}" dt="2023-10-31T10:36:13.023" v="18" actId="20577"/>
          <ac:graphicFrameMkLst>
            <pc:docMk/>
            <pc:sldMk cId="559564056" sldId="262"/>
            <ac:graphicFrameMk id="16" creationId="{7843A550-CCE8-7A41-D333-F4E409054C4D}"/>
          </ac:graphicFrameMkLst>
        </pc:graphicFrameChg>
      </pc:sldChg>
    </pc:docChg>
  </pc:docChgLst>
  <pc:docChgLst>
    <pc:chgData name="Simon Barr" userId="83f9949f-bf60-40f3-8d8d-82b7df4cdfa1" providerId="ADAL" clId="{01D47738-C5B0-4825-92B2-ADE916A67A18}"/>
    <pc:docChg chg="undo custSel modSld">
      <pc:chgData name="Simon Barr" userId="83f9949f-bf60-40f3-8d8d-82b7df4cdfa1" providerId="ADAL" clId="{01D47738-C5B0-4825-92B2-ADE916A67A18}" dt="2023-10-31T11:06:08.892" v="379" actId="20577"/>
      <pc:docMkLst>
        <pc:docMk/>
      </pc:docMkLst>
      <pc:sldChg chg="modSp mod">
        <pc:chgData name="Simon Barr" userId="83f9949f-bf60-40f3-8d8d-82b7df4cdfa1" providerId="ADAL" clId="{01D47738-C5B0-4825-92B2-ADE916A67A18}" dt="2023-10-31T10:46:03.470" v="77" actId="6549"/>
        <pc:sldMkLst>
          <pc:docMk/>
          <pc:sldMk cId="0" sldId="256"/>
        </pc:sldMkLst>
        <pc:graphicFrameChg chg="modGraphic">
          <ac:chgData name="Simon Barr" userId="83f9949f-bf60-40f3-8d8d-82b7df4cdfa1" providerId="ADAL" clId="{01D47738-C5B0-4825-92B2-ADE916A67A18}" dt="2023-10-31T10:46:03.470" v="77" actId="6549"/>
          <ac:graphicFrameMkLst>
            <pc:docMk/>
            <pc:sldMk cId="0" sldId="256"/>
            <ac:graphicFrameMk id="10" creationId="{D4AD6AFF-2EF6-0AA6-61CC-327FB8183B46}"/>
          </ac:graphicFrameMkLst>
        </pc:graphicFrameChg>
      </pc:sldChg>
      <pc:sldChg chg="modSp mod">
        <pc:chgData name="Simon Barr" userId="83f9949f-bf60-40f3-8d8d-82b7df4cdfa1" providerId="ADAL" clId="{01D47738-C5B0-4825-92B2-ADE916A67A18}" dt="2023-10-31T10:53:12.632" v="101" actId="20577"/>
        <pc:sldMkLst>
          <pc:docMk/>
          <pc:sldMk cId="2704285970" sldId="261"/>
        </pc:sldMkLst>
        <pc:graphicFrameChg chg="modGraphic">
          <ac:chgData name="Simon Barr" userId="83f9949f-bf60-40f3-8d8d-82b7df4cdfa1" providerId="ADAL" clId="{01D47738-C5B0-4825-92B2-ADE916A67A18}" dt="2023-10-31T10:53:12.632" v="101" actId="20577"/>
          <ac:graphicFrameMkLst>
            <pc:docMk/>
            <pc:sldMk cId="2704285970" sldId="261"/>
            <ac:graphicFrameMk id="10" creationId="{0B765695-C20C-4612-88B1-672A55A14366}"/>
          </ac:graphicFrameMkLst>
        </pc:graphicFrameChg>
      </pc:sldChg>
      <pc:sldChg chg="modSp mod">
        <pc:chgData name="Simon Barr" userId="83f9949f-bf60-40f3-8d8d-82b7df4cdfa1" providerId="ADAL" clId="{01D47738-C5B0-4825-92B2-ADE916A67A18}" dt="2023-10-31T10:55:14.313" v="213" actId="20577"/>
        <pc:sldMkLst>
          <pc:docMk/>
          <pc:sldMk cId="559564056" sldId="262"/>
        </pc:sldMkLst>
        <pc:graphicFrameChg chg="modGraphic">
          <ac:chgData name="Simon Barr" userId="83f9949f-bf60-40f3-8d8d-82b7df4cdfa1" providerId="ADAL" clId="{01D47738-C5B0-4825-92B2-ADE916A67A18}" dt="2023-10-31T10:55:14.313" v="213" actId="20577"/>
          <ac:graphicFrameMkLst>
            <pc:docMk/>
            <pc:sldMk cId="559564056" sldId="262"/>
            <ac:graphicFrameMk id="16" creationId="{7843A550-CCE8-7A41-D333-F4E409054C4D}"/>
          </ac:graphicFrameMkLst>
        </pc:graphicFrameChg>
      </pc:sldChg>
      <pc:sldChg chg="modSp mod">
        <pc:chgData name="Simon Barr" userId="83f9949f-bf60-40f3-8d8d-82b7df4cdfa1" providerId="ADAL" clId="{01D47738-C5B0-4825-92B2-ADE916A67A18}" dt="2023-10-31T11:06:08.892" v="379" actId="20577"/>
        <pc:sldMkLst>
          <pc:docMk/>
          <pc:sldMk cId="3838407067" sldId="264"/>
        </pc:sldMkLst>
        <pc:spChg chg="mod">
          <ac:chgData name="Simon Barr" userId="83f9949f-bf60-40f3-8d8d-82b7df4cdfa1" providerId="ADAL" clId="{01D47738-C5B0-4825-92B2-ADE916A67A18}" dt="2023-10-31T11:06:08.892" v="379" actId="20577"/>
          <ac:spMkLst>
            <pc:docMk/>
            <pc:sldMk cId="3838407067" sldId="264"/>
            <ac:spMk id="2" creationId="{754B5679-2C17-4B15-9A99-C5EB0A45BCFC}"/>
          </ac:spMkLst>
        </pc:spChg>
      </pc:sldChg>
    </pc:docChg>
  </pc:docChgLst>
  <pc:docChgLst>
    <pc:chgData name="Simon Barr" userId="83f9949f-bf60-40f3-8d8d-82b7df4cdfa1" providerId="ADAL" clId="{4A34758C-B34A-4C21-8207-0A4A32B36E07}"/>
    <pc:docChg chg="modSld">
      <pc:chgData name="Simon Barr" userId="83f9949f-bf60-40f3-8d8d-82b7df4cdfa1" providerId="ADAL" clId="{4A34758C-B34A-4C21-8207-0A4A32B36E07}" dt="2023-10-31T10:40:52.412" v="48" actId="20577"/>
      <pc:docMkLst>
        <pc:docMk/>
      </pc:docMkLst>
      <pc:sldChg chg="modSp mod">
        <pc:chgData name="Simon Barr" userId="83f9949f-bf60-40f3-8d8d-82b7df4cdfa1" providerId="ADAL" clId="{4A34758C-B34A-4C21-8207-0A4A32B36E07}" dt="2023-10-31T10:40:52.412" v="48" actId="20577"/>
        <pc:sldMkLst>
          <pc:docMk/>
          <pc:sldMk cId="0" sldId="256"/>
        </pc:sldMkLst>
        <pc:graphicFrameChg chg="modGraphic">
          <ac:chgData name="Simon Barr" userId="83f9949f-bf60-40f3-8d8d-82b7df4cdfa1" providerId="ADAL" clId="{4A34758C-B34A-4C21-8207-0A4A32B36E07}" dt="2023-10-31T10:40:52.412" v="48" actId="20577"/>
          <ac:graphicFrameMkLst>
            <pc:docMk/>
            <pc:sldMk cId="0" sldId="256"/>
            <ac:graphicFrameMk id="10" creationId="{D4AD6AFF-2EF6-0AA6-61CC-327FB8183B46}"/>
          </ac:graphicFrameMkLst>
        </pc:graphicFrameChg>
      </pc:sldChg>
      <pc:sldChg chg="modSp mod">
        <pc:chgData name="Simon Barr" userId="83f9949f-bf60-40f3-8d8d-82b7df4cdfa1" providerId="ADAL" clId="{4A34758C-B34A-4C21-8207-0A4A32B36E07}" dt="2023-10-31T10:40:25.170" v="40" actId="20577"/>
        <pc:sldMkLst>
          <pc:docMk/>
          <pc:sldMk cId="2704285970" sldId="261"/>
        </pc:sldMkLst>
        <pc:graphicFrameChg chg="modGraphic">
          <ac:chgData name="Simon Barr" userId="83f9949f-bf60-40f3-8d8d-82b7df4cdfa1" providerId="ADAL" clId="{4A34758C-B34A-4C21-8207-0A4A32B36E07}" dt="2023-10-31T10:40:25.170" v="40" actId="20577"/>
          <ac:graphicFrameMkLst>
            <pc:docMk/>
            <pc:sldMk cId="2704285970" sldId="261"/>
            <ac:graphicFrameMk id="10" creationId="{0B765695-C20C-4612-88B1-672A55A14366}"/>
          </ac:graphicFrameMkLst>
        </pc:graphicFrameChg>
      </pc:sldChg>
      <pc:sldChg chg="modSp mod">
        <pc:chgData name="Simon Barr" userId="83f9949f-bf60-40f3-8d8d-82b7df4cdfa1" providerId="ADAL" clId="{4A34758C-B34A-4C21-8207-0A4A32B36E07}" dt="2023-10-31T10:40:17.707" v="39" actId="20577"/>
        <pc:sldMkLst>
          <pc:docMk/>
          <pc:sldMk cId="559564056" sldId="262"/>
        </pc:sldMkLst>
        <pc:graphicFrameChg chg="modGraphic">
          <ac:chgData name="Simon Barr" userId="83f9949f-bf60-40f3-8d8d-82b7df4cdfa1" providerId="ADAL" clId="{4A34758C-B34A-4C21-8207-0A4A32B36E07}" dt="2023-10-31T10:40:17.707" v="39" actId="20577"/>
          <ac:graphicFrameMkLst>
            <pc:docMk/>
            <pc:sldMk cId="559564056" sldId="262"/>
            <ac:graphicFrameMk id="16" creationId="{7843A550-CCE8-7A41-D333-F4E409054C4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88F3-0477-3A47-A78B-FC8EDC127874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9802C-8F43-9449-B69F-27FE408C1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6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99802C-8F43-9449-B69F-27FE408C1E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16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99802C-8F43-9449-B69F-27FE408C1E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51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99802C-8F43-9449-B69F-27FE408C1E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3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900" b="1" i="0">
                <a:solidFill>
                  <a:srgbClr val="A624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43944" y="481162"/>
            <a:ext cx="4145915" cy="1533525"/>
          </a:xfrm>
          <a:prstGeom prst="rect">
            <a:avLst/>
          </a:prstGeom>
        </p:spPr>
        <p:txBody>
          <a:bodyPr lIns="0" tIns="0" rIns="0" bIns="0"/>
          <a:lstStyle>
            <a:lvl1pPr>
              <a:defRPr sz="9900" b="1" i="0">
                <a:solidFill>
                  <a:srgbClr val="A624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43944" y="481162"/>
            <a:ext cx="4145915" cy="1533525"/>
          </a:xfrm>
          <a:prstGeom prst="rect">
            <a:avLst/>
          </a:prstGeom>
        </p:spPr>
        <p:txBody>
          <a:bodyPr lIns="0" tIns="0" rIns="0" bIns="0"/>
          <a:lstStyle>
            <a:lvl1pPr>
              <a:defRPr sz="9900" b="1" i="0">
                <a:solidFill>
                  <a:srgbClr val="A624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43944" y="481162"/>
            <a:ext cx="4145915" cy="1533525"/>
          </a:xfrm>
          <a:prstGeom prst="rect">
            <a:avLst/>
          </a:prstGeom>
        </p:spPr>
        <p:txBody>
          <a:bodyPr lIns="0" tIns="0" rIns="0" bIns="0"/>
          <a:lstStyle>
            <a:lvl1pPr>
              <a:defRPr sz="9900" b="1" i="0">
                <a:solidFill>
                  <a:srgbClr val="A624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bg object 24"/>
          <p:cNvSpPr/>
          <p:nvPr/>
        </p:nvSpPr>
        <p:spPr>
          <a:xfrm>
            <a:off x="6263462" y="9904825"/>
            <a:ext cx="26034" cy="713105"/>
          </a:xfrm>
          <a:custGeom>
            <a:avLst/>
            <a:gdLst/>
            <a:ahLst/>
            <a:cxnLst/>
            <a:rect l="l" t="t" r="r" b="b"/>
            <a:pathLst>
              <a:path w="26035" h="713104">
                <a:moveTo>
                  <a:pt x="25831" y="699973"/>
                </a:moveTo>
                <a:lnTo>
                  <a:pt x="22047" y="690841"/>
                </a:lnTo>
                <a:lnTo>
                  <a:pt x="12915" y="687057"/>
                </a:lnTo>
                <a:lnTo>
                  <a:pt x="3784" y="690841"/>
                </a:lnTo>
                <a:lnTo>
                  <a:pt x="0" y="699973"/>
                </a:lnTo>
                <a:lnTo>
                  <a:pt x="3784" y="709117"/>
                </a:lnTo>
                <a:lnTo>
                  <a:pt x="12915" y="712889"/>
                </a:lnTo>
                <a:lnTo>
                  <a:pt x="22047" y="709117"/>
                </a:lnTo>
                <a:lnTo>
                  <a:pt x="25831" y="699973"/>
                </a:lnTo>
                <a:close/>
              </a:path>
              <a:path w="26035" h="713104">
                <a:moveTo>
                  <a:pt x="25831" y="12915"/>
                </a:moveTo>
                <a:lnTo>
                  <a:pt x="22047" y="3784"/>
                </a:lnTo>
                <a:lnTo>
                  <a:pt x="12915" y="0"/>
                </a:lnTo>
                <a:lnTo>
                  <a:pt x="3784" y="3784"/>
                </a:lnTo>
                <a:lnTo>
                  <a:pt x="0" y="12915"/>
                </a:lnTo>
                <a:lnTo>
                  <a:pt x="3784" y="22059"/>
                </a:lnTo>
                <a:lnTo>
                  <a:pt x="12915" y="25831"/>
                </a:lnTo>
                <a:lnTo>
                  <a:pt x="22047" y="22059"/>
                </a:lnTo>
                <a:lnTo>
                  <a:pt x="25831" y="12915"/>
                </a:lnTo>
                <a:close/>
              </a:path>
            </a:pathLst>
          </a:custGeom>
          <a:solidFill>
            <a:srgbClr val="C7531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Picture 3" descr="A close-up of raspberries&#10;&#10;Description automatically generated with medium confidence">
            <a:extLst>
              <a:ext uri="{FF2B5EF4-FFF2-40B4-BE49-F238E27FC236}">
                <a16:creationId xmlns:a16="http://schemas.microsoft.com/office/drawing/2014/main" id="{BCD18CAD-B112-B71D-E38D-41279D0FC79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"/>
            <a:ext cx="20104100" cy="11308554"/>
          </a:xfrm>
          <a:prstGeom prst="rect">
            <a:avLst/>
          </a:prstGeom>
        </p:spPr>
      </p:pic>
      <p:sp>
        <p:nvSpPr>
          <p:cNvPr id="5" name="object 5">
            <a:extLst>
              <a:ext uri="{FF2B5EF4-FFF2-40B4-BE49-F238E27FC236}">
                <a16:creationId xmlns:a16="http://schemas.microsoft.com/office/drawing/2014/main" id="{8A4C3ECC-510D-6A1B-72CE-313AF2D55DC6}"/>
              </a:ext>
            </a:extLst>
          </p:cNvPr>
          <p:cNvSpPr/>
          <p:nvPr userDrawn="1"/>
        </p:nvSpPr>
        <p:spPr>
          <a:xfrm>
            <a:off x="2324532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EC551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46D953D8-6392-5D27-BE01-23D13877CB19}"/>
              </a:ext>
            </a:extLst>
          </p:cNvPr>
          <p:cNvSpPr/>
          <p:nvPr userDrawn="1"/>
        </p:nvSpPr>
        <p:spPr>
          <a:xfrm>
            <a:off x="5577985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54" y="499478"/>
                </a:lnTo>
                <a:lnTo>
                  <a:pt x="489224" y="497600"/>
                </a:lnTo>
                <a:lnTo>
                  <a:pt x="542399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F5A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DE5A2BD6-B745-7F25-2A39-C148E82E3131}"/>
              </a:ext>
            </a:extLst>
          </p:cNvPr>
          <p:cNvSpPr/>
          <p:nvPr userDrawn="1"/>
        </p:nvSpPr>
        <p:spPr>
          <a:xfrm>
            <a:off x="8786563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641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64F0716C-F4DC-8A90-F766-F412AB4C8F96}"/>
              </a:ext>
            </a:extLst>
          </p:cNvPr>
          <p:cNvSpPr/>
          <p:nvPr userDrawn="1"/>
        </p:nvSpPr>
        <p:spPr>
          <a:xfrm>
            <a:off x="1201758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57" y="82255"/>
                </a:lnTo>
                <a:lnTo>
                  <a:pt x="17276" y="97044"/>
                </a:lnTo>
                <a:lnTo>
                  <a:pt x="9740" y="104939"/>
                </a:lnTo>
                <a:lnTo>
                  <a:pt x="4338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0" y="250614"/>
                </a:lnTo>
                <a:lnTo>
                  <a:pt x="16207" y="266870"/>
                </a:lnTo>
                <a:lnTo>
                  <a:pt x="17010" y="283610"/>
                </a:lnTo>
                <a:lnTo>
                  <a:pt x="17276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76" y="333832"/>
                </a:lnTo>
                <a:lnTo>
                  <a:pt x="19180" y="342808"/>
                </a:lnTo>
                <a:lnTo>
                  <a:pt x="20530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2" y="10806"/>
                </a:lnTo>
                <a:lnTo>
                  <a:pt x="2921074" y="8864"/>
                </a:lnTo>
                <a:lnTo>
                  <a:pt x="2872481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85A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C56E4AFC-B271-C3A6-1926-65659F7B2EAF}"/>
              </a:ext>
            </a:extLst>
          </p:cNvPr>
          <p:cNvSpPr/>
          <p:nvPr userDrawn="1"/>
        </p:nvSpPr>
        <p:spPr>
          <a:xfrm>
            <a:off x="1520372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3" y="496624"/>
                </a:lnTo>
                <a:lnTo>
                  <a:pt x="2922167" y="493957"/>
                </a:lnTo>
                <a:lnTo>
                  <a:pt x="2962659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264F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0D3902-F726-A8B9-5C90-B9217AE4FEC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9869488" y="11172190"/>
            <a:ext cx="39052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4B5679-2C17-4B15-9A99-C5EB0A45BCFC}"/>
              </a:ext>
            </a:extLst>
          </p:cNvPr>
          <p:cNvSpPr txBox="1"/>
          <p:nvPr/>
        </p:nvSpPr>
        <p:spPr>
          <a:xfrm>
            <a:off x="603250" y="3597275"/>
            <a:ext cx="1798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WEEK 1 – 30/10/23	20/11/23	 11/12/23 22/01/24  12/02/24  01/03/24  25/03/24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/>
              <a:t>WEEK 2 – 06/11/23	27/11/23	 18/12/23   08/01/24    29/01/24  </a:t>
            </a:r>
            <a:r>
              <a:rPr lang="en-GB" sz="3600"/>
              <a:t>19/02/24  11/03/24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/>
              <a:t>WEEK 3 – 13/11/23  04/12/23 15/01/24 05/02/24  26/02/24  18/03/24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4F26BF-9D9D-4626-B091-701B7775B76D}"/>
              </a:ext>
            </a:extLst>
          </p:cNvPr>
          <p:cNvSpPr/>
          <p:nvPr/>
        </p:nvSpPr>
        <p:spPr>
          <a:xfrm>
            <a:off x="6165850" y="10912475"/>
            <a:ext cx="7772400" cy="396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40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324532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E63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77985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54" y="499478"/>
                </a:lnTo>
                <a:lnTo>
                  <a:pt x="489224" y="497600"/>
                </a:lnTo>
                <a:lnTo>
                  <a:pt x="542399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F5A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86563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641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1758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57" y="82255"/>
                </a:lnTo>
                <a:lnTo>
                  <a:pt x="17276" y="97044"/>
                </a:lnTo>
                <a:lnTo>
                  <a:pt x="9740" y="104939"/>
                </a:lnTo>
                <a:lnTo>
                  <a:pt x="4338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0" y="250614"/>
                </a:lnTo>
                <a:lnTo>
                  <a:pt x="16207" y="266870"/>
                </a:lnTo>
                <a:lnTo>
                  <a:pt x="17010" y="283610"/>
                </a:lnTo>
                <a:lnTo>
                  <a:pt x="17276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76" y="333832"/>
                </a:lnTo>
                <a:lnTo>
                  <a:pt x="19180" y="342808"/>
                </a:lnTo>
                <a:lnTo>
                  <a:pt x="20530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2" y="10806"/>
                </a:lnTo>
                <a:lnTo>
                  <a:pt x="2921074" y="8864"/>
                </a:lnTo>
                <a:lnTo>
                  <a:pt x="2872481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85A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54776" y="2473088"/>
            <a:ext cx="129984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MONDAY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80542" y="2473088"/>
            <a:ext cx="12769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TUESDAY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441498" y="2473088"/>
            <a:ext cx="1783714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40" dirty="0">
                <a:solidFill>
                  <a:srgbClr val="FFFFFF"/>
                </a:solidFill>
                <a:latin typeface="Calibri"/>
                <a:cs typeface="Calibri"/>
              </a:rPr>
              <a:t>WEDNESDAY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92287" y="2473088"/>
            <a:ext cx="151130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35" dirty="0">
                <a:solidFill>
                  <a:srgbClr val="FFFFFF"/>
                </a:solidFill>
                <a:latin typeface="Calibri"/>
                <a:cs typeface="Calibri"/>
              </a:rPr>
              <a:t>THURSDAY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243596" y="2473088"/>
            <a:ext cx="10102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FRIDAY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51302" y="2929030"/>
            <a:ext cx="458523" cy="612934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algn="ctr">
              <a:lnSpc>
                <a:spcPts val="3540"/>
              </a:lnSpc>
            </a:pPr>
            <a:r>
              <a:rPr lang="en-GB" sz="3600" b="1" spc="114" dirty="0">
                <a:solidFill>
                  <a:srgbClr val="D20066"/>
                </a:solidFill>
                <a:latin typeface="Calibri"/>
                <a:cs typeface="Calibri"/>
              </a:rPr>
              <a:t>AUTUMN/WINTER </a:t>
            </a:r>
            <a:r>
              <a:rPr sz="3600" b="1" spc="-20" dirty="0">
                <a:solidFill>
                  <a:srgbClr val="D20066"/>
                </a:solidFill>
                <a:latin typeface="Calibri"/>
                <a:cs typeface="Calibri"/>
              </a:rPr>
              <a:t>2023</a:t>
            </a:r>
            <a:endParaRPr sz="3600" dirty="0">
              <a:solidFill>
                <a:srgbClr val="D20066"/>
              </a:solidFill>
              <a:latin typeface="Calibri"/>
              <a:cs typeface="Calibri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468ABF4B-EF50-B109-8917-401BDF29CB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529050" y="396875"/>
            <a:ext cx="2647208" cy="381515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GB" sz="2400" b="1" spc="434" dirty="0"/>
              <a:t>MEAT </a:t>
            </a:r>
            <a:r>
              <a:rPr sz="2400" b="1" spc="434" dirty="0"/>
              <a:t>WEEK</a:t>
            </a:r>
            <a:r>
              <a:rPr sz="2400" b="1" spc="550" dirty="0"/>
              <a:t> </a:t>
            </a:r>
            <a:r>
              <a:rPr lang="en-GB" sz="2400" b="1" spc="-50" dirty="0"/>
              <a:t>1</a:t>
            </a:r>
            <a:endParaRPr sz="2400" b="1" spc="-50" dirty="0"/>
          </a:p>
        </p:txBody>
      </p:sp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D4AD6AFF-2EF6-0AA6-61CC-327FB8183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676559"/>
              </p:ext>
            </p:extLst>
          </p:nvPr>
        </p:nvGraphicFramePr>
        <p:xfrm>
          <a:off x="1593850" y="3140075"/>
          <a:ext cx="16840199" cy="5403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61">
                  <a:extLst>
                    <a:ext uri="{9D8B030D-6E8A-4147-A177-3AD203B41FA5}">
                      <a16:colId xmlns:a16="http://schemas.microsoft.com/office/drawing/2014/main" val="2702597187"/>
                    </a:ext>
                  </a:extLst>
                </a:gridCol>
                <a:gridCol w="3313423">
                  <a:extLst>
                    <a:ext uri="{9D8B030D-6E8A-4147-A177-3AD203B41FA5}">
                      <a16:colId xmlns:a16="http://schemas.microsoft.com/office/drawing/2014/main" val="3617453660"/>
                    </a:ext>
                  </a:extLst>
                </a:gridCol>
                <a:gridCol w="3239041">
                  <a:extLst>
                    <a:ext uri="{9D8B030D-6E8A-4147-A177-3AD203B41FA5}">
                      <a16:colId xmlns:a16="http://schemas.microsoft.com/office/drawing/2014/main" val="1277930636"/>
                    </a:ext>
                  </a:extLst>
                </a:gridCol>
                <a:gridCol w="3239041">
                  <a:extLst>
                    <a:ext uri="{9D8B030D-6E8A-4147-A177-3AD203B41FA5}">
                      <a16:colId xmlns:a16="http://schemas.microsoft.com/office/drawing/2014/main" val="3998035666"/>
                    </a:ext>
                  </a:extLst>
                </a:gridCol>
                <a:gridCol w="3239041">
                  <a:extLst>
                    <a:ext uri="{9D8B030D-6E8A-4147-A177-3AD203B41FA5}">
                      <a16:colId xmlns:a16="http://schemas.microsoft.com/office/drawing/2014/main" val="2155528442"/>
                    </a:ext>
                  </a:extLst>
                </a:gridCol>
                <a:gridCol w="3106092">
                  <a:extLst>
                    <a:ext uri="{9D8B030D-6E8A-4147-A177-3AD203B41FA5}">
                      <a16:colId xmlns:a16="http://schemas.microsoft.com/office/drawing/2014/main" val="3192907948"/>
                    </a:ext>
                  </a:extLst>
                </a:gridCol>
              </a:tblGrid>
              <a:tr h="105033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Main</a:t>
                      </a:r>
                    </a:p>
                    <a:p>
                      <a:pPr algn="ctr" fontAlgn="ctr"/>
                      <a:r>
                        <a:rPr lang="en-GB" sz="1600" b="1" i="0" u="none" strike="noStrike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Dish 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Cheese and Tomato Pizza 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Potato Wedges</a:t>
                      </a:r>
                    </a:p>
                    <a:p>
                      <a:pPr algn="ctr" fontAlgn="ctr"/>
                      <a:endParaRPr lang="en-GB" sz="20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Chicken and Vegetable Korma</a:t>
                      </a:r>
                      <a:endParaRPr lang="en-GB" sz="2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Wholegrain Rice</a:t>
                      </a:r>
                    </a:p>
                    <a:p>
                      <a:pPr algn="ctr" fontAlgn="ctr"/>
                      <a:endParaRPr lang="en-GB" sz="20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Jerk Chicken</a:t>
                      </a:r>
                    </a:p>
                    <a:p>
                      <a:pPr algn="ctr" fontAlgn="ctr"/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Potato Wedges</a:t>
                      </a:r>
                    </a:p>
                    <a:p>
                      <a:pPr algn="ctr" fontAlgn="ctr"/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Lamb Bolognese with Pasta</a:t>
                      </a:r>
                    </a:p>
                    <a:p>
                      <a:pPr algn="ctr" fontAlgn="ctr"/>
                      <a:endParaRPr lang="en-GB" sz="2000" b="1" i="0" u="none" strike="noStrike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Fish Fingers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Chips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026733"/>
                  </a:ext>
                </a:extLst>
              </a:tr>
              <a:tr h="1074788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Jacket </a:t>
                      </a:r>
                    </a:p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Potato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Jacket Potato with Baked Beans </a:t>
                      </a:r>
                    </a:p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Jacket Potato with Cheese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00073"/>
                  </a:ext>
                </a:extLst>
              </a:tr>
              <a:tr h="683956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Pasta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Tomato Pasta 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7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712253"/>
                  </a:ext>
                </a:extLst>
              </a:tr>
              <a:tr h="485209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Veg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Two Vegetables Served Daily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2013"/>
                  </a:ext>
                </a:extLst>
              </a:tr>
              <a:tr h="97708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Dessert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Chocolate Brownie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Crispy Crackle Bar 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Fruit Slices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Orange and Sultana Crispy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Flapjack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Mango and Orange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or  Strawberry Smoothie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39879"/>
                  </a:ext>
                </a:extLst>
              </a:tr>
              <a:tr h="95406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Alternative Dessert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</a:b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Futura Medium"/>
                      </a:endParaRPr>
                    </a:p>
                  </a:txBody>
                  <a:tcPr marL="96802" marR="96802" marT="360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/>
                        </a:rPr>
                        <a:t>SD Chocolate </a:t>
                      </a:r>
                      <a:r>
                        <a:rPr kumimoji="0" lang="en-GB" sz="1200" b="1" i="0" u="none" strike="noStrike" kern="1200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/>
                        </a:rPr>
                        <a:t>Crispie</a:t>
                      </a:r>
                      <a:endParaRPr lang="en-GB" sz="12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Futura Medium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CONTAINS GF BARLEY MALT EXTRACT</a:t>
                      </a:r>
                      <a:b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Futura Medium"/>
                        </a:rPr>
                      </a:br>
                      <a:r>
                        <a:rPr lang="en-GB" sz="120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93158451</a:t>
                      </a:r>
                      <a:endParaRPr kumimoji="0" lang="en-GB" sz="12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Futura Medium"/>
                      </a:endParaRPr>
                    </a:p>
                    <a:p>
                      <a:pPr algn="ctr" fontAlgn="ctr"/>
                      <a:r>
                        <a:rPr lang="en-GB" sz="12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SD Chocolate Custard</a:t>
                      </a:r>
                    </a:p>
                    <a:p>
                      <a:pPr algn="ctr" fontAlgn="ctr"/>
                      <a:r>
                        <a:rPr lang="en-GB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93176566</a:t>
                      </a:r>
                    </a:p>
                  </a:txBody>
                  <a:tcPr marL="96802" marR="96802" marT="360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57536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AC4F3EC-7D0E-BBD9-55F3-0089A960DF7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89650" y="10836275"/>
            <a:ext cx="8213937" cy="442802"/>
          </a:xfrm>
          <a:prstGeom prst="rect">
            <a:avLst/>
          </a:prstGeom>
          <a:solidFill>
            <a:srgbClr val="FADDCF"/>
          </a:solidFill>
          <a:ln>
            <a:solidFill>
              <a:srgbClr val="FADD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74C9F7-AF9C-16EC-FF8C-68F4D709DF7D}"/>
              </a:ext>
            </a:extLst>
          </p:cNvPr>
          <p:cNvSpPr/>
          <p:nvPr/>
        </p:nvSpPr>
        <p:spPr>
          <a:xfrm>
            <a:off x="0" y="9586802"/>
            <a:ext cx="20104099" cy="1478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GB" sz="1700" b="1" dirty="0">
              <a:solidFill>
                <a:srgbClr val="FF0000"/>
              </a:solidFill>
              <a:cs typeface="Lucida Sans Unicode" panose="020B0602030504020204" pitchFamily="34" charset="0"/>
            </a:endParaRPr>
          </a:p>
          <a:p>
            <a:pPr algn="ctr"/>
            <a:endParaRPr lang="en-GB" b="1" dirty="0">
              <a:ln>
                <a:noFill/>
              </a:ln>
              <a:solidFill>
                <a:srgbClr val="FF0000"/>
              </a:solidFill>
            </a:endParaRPr>
          </a:p>
          <a:p>
            <a:pPr algn="ctr" fontAlgn="base"/>
            <a:endParaRPr lang="en-GB" sz="1600" b="1" dirty="0">
              <a:solidFill>
                <a:srgbClr val="FF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fontAlgn="base"/>
            <a:endParaRPr lang="en-GB" sz="1600" b="1" dirty="0">
              <a:solidFill>
                <a:srgbClr val="FF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324532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E63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77985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54" y="499478"/>
                </a:lnTo>
                <a:lnTo>
                  <a:pt x="489224" y="497600"/>
                </a:lnTo>
                <a:lnTo>
                  <a:pt x="542399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F5A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86563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641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1758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57" y="82255"/>
                </a:lnTo>
                <a:lnTo>
                  <a:pt x="17276" y="97044"/>
                </a:lnTo>
                <a:lnTo>
                  <a:pt x="9740" y="104939"/>
                </a:lnTo>
                <a:lnTo>
                  <a:pt x="4338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0" y="250614"/>
                </a:lnTo>
                <a:lnTo>
                  <a:pt x="16207" y="266870"/>
                </a:lnTo>
                <a:lnTo>
                  <a:pt x="17010" y="283610"/>
                </a:lnTo>
                <a:lnTo>
                  <a:pt x="17276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76" y="333832"/>
                </a:lnTo>
                <a:lnTo>
                  <a:pt x="19180" y="342808"/>
                </a:lnTo>
                <a:lnTo>
                  <a:pt x="20530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2" y="10806"/>
                </a:lnTo>
                <a:lnTo>
                  <a:pt x="2921074" y="8864"/>
                </a:lnTo>
                <a:lnTo>
                  <a:pt x="2872481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85A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54776" y="2473088"/>
            <a:ext cx="129984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MONDAY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80542" y="2473088"/>
            <a:ext cx="12769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TUESDAY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441498" y="2473088"/>
            <a:ext cx="1783714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40" dirty="0">
                <a:solidFill>
                  <a:srgbClr val="FFFFFF"/>
                </a:solidFill>
                <a:latin typeface="Calibri"/>
                <a:cs typeface="Calibri"/>
              </a:rPr>
              <a:t>WEDNESDAY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92287" y="2473088"/>
            <a:ext cx="151130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35" dirty="0">
                <a:solidFill>
                  <a:srgbClr val="FFFFFF"/>
                </a:solidFill>
                <a:latin typeface="Calibri"/>
                <a:cs typeface="Calibri"/>
              </a:rPr>
              <a:t>THURSDAY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243596" y="2473088"/>
            <a:ext cx="10102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FRIDAY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51302" y="2929030"/>
            <a:ext cx="458523" cy="612934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algn="ctr">
              <a:lnSpc>
                <a:spcPts val="3540"/>
              </a:lnSpc>
            </a:pPr>
            <a:r>
              <a:rPr lang="en-GB" sz="3600" b="1" spc="114" dirty="0">
                <a:solidFill>
                  <a:srgbClr val="D20066"/>
                </a:solidFill>
                <a:latin typeface="Calibri"/>
                <a:cs typeface="Calibri"/>
              </a:rPr>
              <a:t>AUTUMN/WINTER </a:t>
            </a:r>
            <a:r>
              <a:rPr sz="3600" b="1" spc="-20" dirty="0">
                <a:solidFill>
                  <a:srgbClr val="D20066"/>
                </a:solidFill>
                <a:latin typeface="Calibri"/>
                <a:cs typeface="Calibri"/>
              </a:rPr>
              <a:t>2023</a:t>
            </a:r>
            <a:endParaRPr sz="3600" dirty="0">
              <a:solidFill>
                <a:srgbClr val="D20066"/>
              </a:solidFill>
              <a:latin typeface="Calibri"/>
              <a:cs typeface="Calibri"/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068F4C2-C199-9179-6616-1D93C61BD3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529050" y="396875"/>
            <a:ext cx="2647208" cy="381515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GB" sz="2400" b="1" spc="434" dirty="0"/>
              <a:t>MEAT </a:t>
            </a:r>
            <a:r>
              <a:rPr sz="2400" b="1" spc="434" dirty="0"/>
              <a:t>WEEK</a:t>
            </a:r>
            <a:r>
              <a:rPr sz="2400" b="1" spc="550" dirty="0"/>
              <a:t> </a:t>
            </a:r>
            <a:r>
              <a:rPr lang="en-GB" sz="2400" b="1" spc="-50" dirty="0"/>
              <a:t>2</a:t>
            </a:r>
            <a:endParaRPr sz="2400" b="1" spc="-50" dirty="0"/>
          </a:p>
        </p:txBody>
      </p:sp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0B765695-C20C-4612-88B1-672A55A143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306459"/>
              </p:ext>
            </p:extLst>
          </p:nvPr>
        </p:nvGraphicFramePr>
        <p:xfrm>
          <a:off x="1561772" y="3140075"/>
          <a:ext cx="16872277" cy="546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04">
                  <a:extLst>
                    <a:ext uri="{9D8B030D-6E8A-4147-A177-3AD203B41FA5}">
                      <a16:colId xmlns:a16="http://schemas.microsoft.com/office/drawing/2014/main" val="2702597187"/>
                    </a:ext>
                  </a:extLst>
                </a:gridCol>
                <a:gridCol w="3229074">
                  <a:extLst>
                    <a:ext uri="{9D8B030D-6E8A-4147-A177-3AD203B41FA5}">
                      <a16:colId xmlns:a16="http://schemas.microsoft.com/office/drawing/2014/main" val="3617453660"/>
                    </a:ext>
                  </a:extLst>
                </a:gridCol>
                <a:gridCol w="3242800">
                  <a:extLst>
                    <a:ext uri="{9D8B030D-6E8A-4147-A177-3AD203B41FA5}">
                      <a16:colId xmlns:a16="http://schemas.microsoft.com/office/drawing/2014/main" val="1277930636"/>
                    </a:ext>
                  </a:extLst>
                </a:gridCol>
                <a:gridCol w="3242800">
                  <a:extLst>
                    <a:ext uri="{9D8B030D-6E8A-4147-A177-3AD203B41FA5}">
                      <a16:colId xmlns:a16="http://schemas.microsoft.com/office/drawing/2014/main" val="3998035666"/>
                    </a:ext>
                  </a:extLst>
                </a:gridCol>
                <a:gridCol w="3242800">
                  <a:extLst>
                    <a:ext uri="{9D8B030D-6E8A-4147-A177-3AD203B41FA5}">
                      <a16:colId xmlns:a16="http://schemas.microsoft.com/office/drawing/2014/main" val="2155528442"/>
                    </a:ext>
                  </a:extLst>
                </a:gridCol>
                <a:gridCol w="3109699">
                  <a:extLst>
                    <a:ext uri="{9D8B030D-6E8A-4147-A177-3AD203B41FA5}">
                      <a16:colId xmlns:a16="http://schemas.microsoft.com/office/drawing/2014/main" val="3192907948"/>
                    </a:ext>
                  </a:extLst>
                </a:gridCol>
              </a:tblGrid>
              <a:tr h="12269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Main</a:t>
                      </a:r>
                    </a:p>
                    <a:p>
                      <a:pPr algn="ctr" fontAlgn="ctr"/>
                      <a:r>
                        <a:rPr lang="en-GB" sz="1600" b="1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Dish 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Cheese and Tomato Pizza 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Potato Wedges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Chicken and Veg Tikka Masala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Wholegrain Rice</a:t>
                      </a:r>
                    </a:p>
                    <a:p>
                      <a:pPr algn="ctr" fontAlgn="ctr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Roast Turkey </a:t>
                      </a:r>
                    </a:p>
                    <a:p>
                      <a:pPr algn="ctr" fontAlgn="ctr"/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Roast Potatoes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Gravy</a:t>
                      </a:r>
                    </a:p>
                    <a:p>
                      <a:pPr algn="ctr" fontAlgn="ctr"/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Sausage Pasta Bake </a:t>
                      </a:r>
                    </a:p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2000" b="1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Fish Fingers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2000" b="1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with Chips</a:t>
                      </a:r>
                      <a:endParaRPr lang="en-US" sz="2000" b="1" i="0" u="none" strike="noStrike" noProof="0" dirty="0">
                        <a:ln>
                          <a:noFill/>
                        </a:ln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026733"/>
                  </a:ext>
                </a:extLst>
              </a:tr>
              <a:tr h="1124745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Jacket </a:t>
                      </a:r>
                    </a:p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Potato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Jacket Potato with Baked Beans </a:t>
                      </a:r>
                    </a:p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Jacket Potato with Cheese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00073"/>
                  </a:ext>
                </a:extLst>
              </a:tr>
              <a:tr h="71574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Pasta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Tomato Pasta 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7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712253"/>
                  </a:ext>
                </a:extLst>
              </a:tr>
              <a:tr h="511248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Veg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Two Vegetables Served Daily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201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Dessert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Apple Crumble 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Custard  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Crunchy Chocolate Biscuit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Chocolate and Vanilla Marble Cake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Carrot Cake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Strawberry Ice Cream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39879"/>
                  </a:ext>
                </a:extLst>
              </a:tr>
              <a:tr h="97438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Alternative Dessert</a:t>
                      </a:r>
                      <a:endParaRPr lang="en-GB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</a:b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Futura Medium"/>
                      </a:endParaRPr>
                    </a:p>
                  </a:txBody>
                  <a:tcPr marL="96802" marR="96802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96802" marR="96802" marT="360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  <a:t>SD Chocolate </a:t>
                      </a:r>
                      <a:r>
                        <a:rPr kumimoji="0" lang="en-GB" sz="1200" b="1" i="0" u="none" strike="noStrike" kern="1200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  <a:t>Crispie</a:t>
                      </a:r>
                      <a:b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  <a:t>CONTAINS GF BARLEY MALT EXTRACT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kern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93158451</a:t>
                      </a:r>
                      <a:endParaRPr kumimoji="0" lang="en-GB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 </a:t>
                      </a:r>
                      <a:endParaRPr kumimoji="0" lang="en-GB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57536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83AA411-FE88-8744-8468-D78211B8E4D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89650" y="10836275"/>
            <a:ext cx="8213937" cy="442802"/>
          </a:xfrm>
          <a:prstGeom prst="rect">
            <a:avLst/>
          </a:prstGeom>
          <a:solidFill>
            <a:srgbClr val="FADDCF"/>
          </a:solidFill>
          <a:ln>
            <a:solidFill>
              <a:srgbClr val="FADD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0D1F8B-E500-8A86-5F16-8C72140ACBDB}"/>
              </a:ext>
            </a:extLst>
          </p:cNvPr>
          <p:cNvSpPr/>
          <p:nvPr/>
        </p:nvSpPr>
        <p:spPr>
          <a:xfrm>
            <a:off x="0" y="9586802"/>
            <a:ext cx="20104099" cy="1478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GB" sz="1700" b="1" dirty="0">
              <a:solidFill>
                <a:srgbClr val="FF0000"/>
              </a:solidFill>
              <a:cs typeface="Lucida Sans Unicode" panose="020B0602030504020204" pitchFamily="34" charset="0"/>
            </a:endParaRPr>
          </a:p>
          <a:p>
            <a:pPr algn="ctr"/>
            <a:endParaRPr lang="en-GB" b="1" dirty="0">
              <a:ln>
                <a:noFill/>
              </a:ln>
              <a:solidFill>
                <a:srgbClr val="FF0000"/>
              </a:solidFill>
            </a:endParaRPr>
          </a:p>
          <a:p>
            <a:pPr algn="ctr" fontAlgn="base"/>
            <a:endParaRPr lang="en-GB" sz="1600" b="1" dirty="0">
              <a:solidFill>
                <a:srgbClr val="FF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fontAlgn="base"/>
            <a:endParaRPr lang="en-GB" sz="1600" b="1" dirty="0">
              <a:solidFill>
                <a:srgbClr val="FF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8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324532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E63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77985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48" y="192151"/>
                </a:lnTo>
                <a:lnTo>
                  <a:pt x="864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3" y="378592"/>
                </a:lnTo>
                <a:lnTo>
                  <a:pt x="11885" y="384781"/>
                </a:lnTo>
                <a:lnTo>
                  <a:pt x="9457" y="391210"/>
                </a:lnTo>
                <a:lnTo>
                  <a:pt x="8648" y="397872"/>
                </a:lnTo>
                <a:lnTo>
                  <a:pt x="9734" y="404673"/>
                </a:lnTo>
                <a:lnTo>
                  <a:pt x="12983" y="411470"/>
                </a:lnTo>
                <a:lnTo>
                  <a:pt x="18384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54" y="499478"/>
                </a:lnTo>
                <a:lnTo>
                  <a:pt x="489224" y="497600"/>
                </a:lnTo>
                <a:lnTo>
                  <a:pt x="542399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803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F5A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86563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5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61" y="82255"/>
                </a:lnTo>
                <a:lnTo>
                  <a:pt x="17287" y="97044"/>
                </a:lnTo>
                <a:lnTo>
                  <a:pt x="9744" y="104939"/>
                </a:lnTo>
                <a:lnTo>
                  <a:pt x="4340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2" y="250614"/>
                </a:lnTo>
                <a:lnTo>
                  <a:pt x="16212" y="266870"/>
                </a:lnTo>
                <a:lnTo>
                  <a:pt x="17019" y="283610"/>
                </a:lnTo>
                <a:lnTo>
                  <a:pt x="17287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87" y="333832"/>
                </a:lnTo>
                <a:lnTo>
                  <a:pt x="19185" y="342808"/>
                </a:lnTo>
                <a:lnTo>
                  <a:pt x="20532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6" y="507887"/>
                </a:lnTo>
                <a:lnTo>
                  <a:pt x="321908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92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7" y="271603"/>
                </a:lnTo>
                <a:lnTo>
                  <a:pt x="3120840" y="259598"/>
                </a:lnTo>
                <a:lnTo>
                  <a:pt x="3119233" y="249286"/>
                </a:lnTo>
                <a:lnTo>
                  <a:pt x="3118700" y="240662"/>
                </a:lnTo>
                <a:lnTo>
                  <a:pt x="311870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7" y="10806"/>
                </a:lnTo>
                <a:lnTo>
                  <a:pt x="2921078" y="8864"/>
                </a:lnTo>
                <a:lnTo>
                  <a:pt x="2872483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6415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17580" y="2453098"/>
            <a:ext cx="3141345" cy="512445"/>
          </a:xfrm>
          <a:custGeom>
            <a:avLst/>
            <a:gdLst/>
            <a:ahLst/>
            <a:cxnLst/>
            <a:rect l="l" t="t" r="r" b="b"/>
            <a:pathLst>
              <a:path w="3141344" h="512444">
                <a:moveTo>
                  <a:pt x="480473" y="17"/>
                </a:moveTo>
                <a:lnTo>
                  <a:pt x="129587" y="0"/>
                </a:lnTo>
                <a:lnTo>
                  <a:pt x="103672" y="1947"/>
                </a:lnTo>
                <a:lnTo>
                  <a:pt x="95033" y="1947"/>
                </a:lnTo>
                <a:lnTo>
                  <a:pt x="57246" y="10198"/>
                </a:lnTo>
                <a:lnTo>
                  <a:pt x="28826" y="40124"/>
                </a:lnTo>
                <a:lnTo>
                  <a:pt x="19457" y="82255"/>
                </a:lnTo>
                <a:lnTo>
                  <a:pt x="17276" y="97044"/>
                </a:lnTo>
                <a:lnTo>
                  <a:pt x="9740" y="104939"/>
                </a:lnTo>
                <a:lnTo>
                  <a:pt x="4338" y="113065"/>
                </a:lnTo>
                <a:lnTo>
                  <a:pt x="1087" y="121429"/>
                </a:lnTo>
                <a:lnTo>
                  <a:pt x="0" y="130037"/>
                </a:lnTo>
                <a:lnTo>
                  <a:pt x="8638" y="192151"/>
                </a:lnTo>
                <a:lnTo>
                  <a:pt x="8638" y="196025"/>
                </a:lnTo>
                <a:lnTo>
                  <a:pt x="10125" y="200580"/>
                </a:lnTo>
                <a:lnTo>
                  <a:pt x="12962" y="205731"/>
                </a:lnTo>
                <a:lnTo>
                  <a:pt x="12962" y="234841"/>
                </a:lnTo>
                <a:lnTo>
                  <a:pt x="14860" y="250614"/>
                </a:lnTo>
                <a:lnTo>
                  <a:pt x="16207" y="266870"/>
                </a:lnTo>
                <a:lnTo>
                  <a:pt x="17010" y="283610"/>
                </a:lnTo>
                <a:lnTo>
                  <a:pt x="17276" y="300839"/>
                </a:lnTo>
                <a:lnTo>
                  <a:pt x="14449" y="307320"/>
                </a:lnTo>
                <a:lnTo>
                  <a:pt x="12962" y="313142"/>
                </a:lnTo>
                <a:lnTo>
                  <a:pt x="12962" y="323487"/>
                </a:lnTo>
                <a:lnTo>
                  <a:pt x="14449" y="328670"/>
                </a:lnTo>
                <a:lnTo>
                  <a:pt x="17276" y="333832"/>
                </a:lnTo>
                <a:lnTo>
                  <a:pt x="19180" y="342808"/>
                </a:lnTo>
                <a:lnTo>
                  <a:pt x="20530" y="352270"/>
                </a:lnTo>
                <a:lnTo>
                  <a:pt x="21335" y="362217"/>
                </a:lnTo>
                <a:lnTo>
                  <a:pt x="21601" y="372648"/>
                </a:lnTo>
                <a:lnTo>
                  <a:pt x="15931" y="378592"/>
                </a:lnTo>
                <a:lnTo>
                  <a:pt x="11880" y="384781"/>
                </a:lnTo>
                <a:lnTo>
                  <a:pt x="9449" y="391210"/>
                </a:lnTo>
                <a:lnTo>
                  <a:pt x="8638" y="397872"/>
                </a:lnTo>
                <a:lnTo>
                  <a:pt x="9725" y="404673"/>
                </a:lnTo>
                <a:lnTo>
                  <a:pt x="12978" y="411470"/>
                </a:lnTo>
                <a:lnTo>
                  <a:pt x="18383" y="418261"/>
                </a:lnTo>
                <a:lnTo>
                  <a:pt x="25925" y="425044"/>
                </a:lnTo>
                <a:lnTo>
                  <a:pt x="25925" y="467744"/>
                </a:lnTo>
                <a:lnTo>
                  <a:pt x="28354" y="476730"/>
                </a:lnTo>
                <a:lnTo>
                  <a:pt x="35641" y="484256"/>
                </a:lnTo>
                <a:lnTo>
                  <a:pt x="47787" y="490319"/>
                </a:lnTo>
                <a:lnTo>
                  <a:pt x="64793" y="494916"/>
                </a:lnTo>
                <a:lnTo>
                  <a:pt x="77238" y="503294"/>
                </a:lnTo>
                <a:lnTo>
                  <a:pt x="92901" y="508997"/>
                </a:lnTo>
                <a:lnTo>
                  <a:pt x="111790" y="512026"/>
                </a:lnTo>
                <a:lnTo>
                  <a:pt x="133912" y="512382"/>
                </a:lnTo>
                <a:lnTo>
                  <a:pt x="225852" y="507887"/>
                </a:lnTo>
                <a:lnTo>
                  <a:pt x="321907" y="503696"/>
                </a:lnTo>
                <a:lnTo>
                  <a:pt x="432249" y="499478"/>
                </a:lnTo>
                <a:lnTo>
                  <a:pt x="489220" y="497600"/>
                </a:lnTo>
                <a:lnTo>
                  <a:pt x="542398" y="496078"/>
                </a:lnTo>
                <a:lnTo>
                  <a:pt x="591783" y="494916"/>
                </a:lnTo>
                <a:lnTo>
                  <a:pt x="676450" y="493537"/>
                </a:lnTo>
                <a:lnTo>
                  <a:pt x="778381" y="492444"/>
                </a:lnTo>
                <a:lnTo>
                  <a:pt x="1016851" y="491094"/>
                </a:lnTo>
                <a:lnTo>
                  <a:pt x="1537754" y="491032"/>
                </a:lnTo>
                <a:lnTo>
                  <a:pt x="1588889" y="491680"/>
                </a:lnTo>
                <a:lnTo>
                  <a:pt x="2075219" y="500901"/>
                </a:lnTo>
                <a:lnTo>
                  <a:pt x="2262502" y="503697"/>
                </a:lnTo>
                <a:lnTo>
                  <a:pt x="2345499" y="504623"/>
                </a:lnTo>
                <a:lnTo>
                  <a:pt x="2411153" y="504939"/>
                </a:lnTo>
                <a:lnTo>
                  <a:pt x="2473712" y="505013"/>
                </a:lnTo>
                <a:lnTo>
                  <a:pt x="2533176" y="504847"/>
                </a:lnTo>
                <a:lnTo>
                  <a:pt x="2589545" y="504440"/>
                </a:lnTo>
                <a:lnTo>
                  <a:pt x="2642819" y="503793"/>
                </a:lnTo>
                <a:lnTo>
                  <a:pt x="2692999" y="502905"/>
                </a:lnTo>
                <a:lnTo>
                  <a:pt x="2740084" y="501777"/>
                </a:lnTo>
                <a:lnTo>
                  <a:pt x="2784074" y="500409"/>
                </a:lnTo>
                <a:lnTo>
                  <a:pt x="2876271" y="496624"/>
                </a:lnTo>
                <a:lnTo>
                  <a:pt x="2922163" y="493957"/>
                </a:lnTo>
                <a:lnTo>
                  <a:pt x="2962654" y="490801"/>
                </a:lnTo>
                <a:lnTo>
                  <a:pt x="3039055" y="481340"/>
                </a:lnTo>
                <a:lnTo>
                  <a:pt x="3097368" y="463870"/>
                </a:lnTo>
                <a:lnTo>
                  <a:pt x="3130297" y="430633"/>
                </a:lnTo>
                <a:lnTo>
                  <a:pt x="3141084" y="374353"/>
                </a:lnTo>
                <a:lnTo>
                  <a:pt x="3135977" y="339654"/>
                </a:lnTo>
                <a:lnTo>
                  <a:pt x="3135433" y="333351"/>
                </a:lnTo>
                <a:lnTo>
                  <a:pt x="3133806" y="322189"/>
                </a:lnTo>
                <a:lnTo>
                  <a:pt x="3131105" y="306173"/>
                </a:lnTo>
                <a:lnTo>
                  <a:pt x="3127339" y="285310"/>
                </a:lnTo>
                <a:lnTo>
                  <a:pt x="3123536" y="271603"/>
                </a:lnTo>
                <a:lnTo>
                  <a:pt x="3120835" y="259598"/>
                </a:lnTo>
                <a:lnTo>
                  <a:pt x="3119224" y="249286"/>
                </a:lnTo>
                <a:lnTo>
                  <a:pt x="3118690" y="240662"/>
                </a:lnTo>
                <a:lnTo>
                  <a:pt x="3118690" y="238086"/>
                </a:lnTo>
                <a:lnTo>
                  <a:pt x="3119370" y="231930"/>
                </a:lnTo>
                <a:lnTo>
                  <a:pt x="3120857" y="222234"/>
                </a:lnTo>
                <a:lnTo>
                  <a:pt x="3121791" y="214288"/>
                </a:lnTo>
                <a:lnTo>
                  <a:pt x="3122466" y="205009"/>
                </a:lnTo>
                <a:lnTo>
                  <a:pt x="3122876" y="194395"/>
                </a:lnTo>
                <a:lnTo>
                  <a:pt x="3123281" y="170320"/>
                </a:lnTo>
                <a:lnTo>
                  <a:pt x="3124085" y="159158"/>
                </a:lnTo>
                <a:lnTo>
                  <a:pt x="3125435" y="148965"/>
                </a:lnTo>
                <a:lnTo>
                  <a:pt x="3127339" y="139744"/>
                </a:lnTo>
                <a:lnTo>
                  <a:pt x="3127605" y="121432"/>
                </a:lnTo>
                <a:lnTo>
                  <a:pt x="3128408" y="105303"/>
                </a:lnTo>
                <a:lnTo>
                  <a:pt x="3129755" y="91353"/>
                </a:lnTo>
                <a:lnTo>
                  <a:pt x="3131653" y="79578"/>
                </a:lnTo>
                <a:lnTo>
                  <a:pt x="3131653" y="70542"/>
                </a:lnTo>
                <a:lnTo>
                  <a:pt x="3130166" y="63411"/>
                </a:lnTo>
                <a:lnTo>
                  <a:pt x="3127339" y="58228"/>
                </a:lnTo>
                <a:lnTo>
                  <a:pt x="3127339" y="44637"/>
                </a:lnTo>
                <a:lnTo>
                  <a:pt x="3085203" y="21850"/>
                </a:lnTo>
                <a:lnTo>
                  <a:pt x="3024770" y="13716"/>
                </a:lnTo>
                <a:lnTo>
                  <a:pt x="2985892" y="10806"/>
                </a:lnTo>
                <a:lnTo>
                  <a:pt x="2921074" y="8864"/>
                </a:lnTo>
                <a:lnTo>
                  <a:pt x="2872481" y="8258"/>
                </a:lnTo>
                <a:lnTo>
                  <a:pt x="2817408" y="7892"/>
                </a:lnTo>
                <a:lnTo>
                  <a:pt x="2755853" y="7769"/>
                </a:lnTo>
                <a:lnTo>
                  <a:pt x="2712272" y="7892"/>
                </a:lnTo>
                <a:lnTo>
                  <a:pt x="2609671" y="8864"/>
                </a:lnTo>
                <a:lnTo>
                  <a:pt x="2414617" y="11643"/>
                </a:lnTo>
                <a:lnTo>
                  <a:pt x="1701895" y="7769"/>
                </a:lnTo>
                <a:lnTo>
                  <a:pt x="1551241" y="7152"/>
                </a:lnTo>
                <a:lnTo>
                  <a:pt x="836799" y="1404"/>
                </a:lnTo>
                <a:lnTo>
                  <a:pt x="480473" y="17"/>
                </a:lnTo>
                <a:close/>
              </a:path>
            </a:pathLst>
          </a:custGeom>
          <a:solidFill>
            <a:srgbClr val="85A7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54776" y="2473088"/>
            <a:ext cx="129984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MONDAY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480542" y="2473088"/>
            <a:ext cx="12769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TUESDAY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441498" y="2473088"/>
            <a:ext cx="1783714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40" dirty="0">
                <a:solidFill>
                  <a:srgbClr val="FFFFFF"/>
                </a:solidFill>
                <a:latin typeface="Calibri"/>
                <a:cs typeface="Calibri"/>
              </a:rPr>
              <a:t>WEDNESDAY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792287" y="2473088"/>
            <a:ext cx="1511300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35" dirty="0">
                <a:solidFill>
                  <a:srgbClr val="FFFFFF"/>
                </a:solidFill>
                <a:latin typeface="Calibri"/>
                <a:cs typeface="Calibri"/>
              </a:rPr>
              <a:t>THURSDAY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243596" y="2473088"/>
            <a:ext cx="1010285" cy="4025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450" b="1" spc="-10" dirty="0">
                <a:solidFill>
                  <a:srgbClr val="FFFFFF"/>
                </a:solidFill>
                <a:latin typeface="Calibri"/>
                <a:cs typeface="Calibri"/>
              </a:rPr>
              <a:t>FRIDAY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51302" y="2929030"/>
            <a:ext cx="458523" cy="6129349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 algn="ctr">
              <a:lnSpc>
                <a:spcPts val="3540"/>
              </a:lnSpc>
            </a:pPr>
            <a:r>
              <a:rPr lang="en-GB" sz="3600" b="1" spc="114" dirty="0">
                <a:solidFill>
                  <a:srgbClr val="D20066"/>
                </a:solidFill>
                <a:latin typeface="Calibri"/>
                <a:cs typeface="Calibri"/>
              </a:rPr>
              <a:t>AUTUMN/WINTER </a:t>
            </a:r>
            <a:r>
              <a:rPr sz="3600" b="1" spc="-20" dirty="0">
                <a:solidFill>
                  <a:srgbClr val="D20066"/>
                </a:solidFill>
                <a:latin typeface="Calibri"/>
                <a:cs typeface="Calibri"/>
              </a:rPr>
              <a:t>2023</a:t>
            </a:r>
            <a:endParaRPr sz="3600" dirty="0">
              <a:solidFill>
                <a:srgbClr val="D20066"/>
              </a:solidFill>
              <a:latin typeface="Calibri"/>
              <a:cs typeface="Calibri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6F0B0AA8-3D02-56CE-D284-FF751C437C5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529050" y="396875"/>
            <a:ext cx="2647208" cy="381515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GB" sz="2400" b="1" spc="434" dirty="0"/>
              <a:t>MEAT </a:t>
            </a:r>
            <a:r>
              <a:rPr sz="2400" b="1" spc="434" dirty="0"/>
              <a:t>WEEK</a:t>
            </a:r>
            <a:r>
              <a:rPr sz="2400" b="1" spc="550" dirty="0"/>
              <a:t> </a:t>
            </a:r>
            <a:r>
              <a:rPr lang="en-GB" sz="2400" spc="-50" dirty="0"/>
              <a:t>3</a:t>
            </a:r>
            <a:endParaRPr sz="2400" b="1" spc="-50" dirty="0"/>
          </a:p>
        </p:txBody>
      </p:sp>
      <p:graphicFrame>
        <p:nvGraphicFramePr>
          <p:cNvPr id="16" name="Table 11">
            <a:extLst>
              <a:ext uri="{FF2B5EF4-FFF2-40B4-BE49-F238E27FC236}">
                <a16:creationId xmlns:a16="http://schemas.microsoft.com/office/drawing/2014/main" id="{7843A550-CCE8-7A41-D333-F4E409054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601306"/>
              </p:ext>
            </p:extLst>
          </p:nvPr>
        </p:nvGraphicFramePr>
        <p:xfrm>
          <a:off x="1593849" y="3154745"/>
          <a:ext cx="16840201" cy="5573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123">
                  <a:extLst>
                    <a:ext uri="{9D8B030D-6E8A-4147-A177-3AD203B41FA5}">
                      <a16:colId xmlns:a16="http://schemas.microsoft.com/office/drawing/2014/main" val="2702597187"/>
                    </a:ext>
                  </a:extLst>
                </a:gridCol>
                <a:gridCol w="3323385">
                  <a:extLst>
                    <a:ext uri="{9D8B030D-6E8A-4147-A177-3AD203B41FA5}">
                      <a16:colId xmlns:a16="http://schemas.microsoft.com/office/drawing/2014/main" val="3617453660"/>
                    </a:ext>
                  </a:extLst>
                </a:gridCol>
                <a:gridCol w="3236635">
                  <a:extLst>
                    <a:ext uri="{9D8B030D-6E8A-4147-A177-3AD203B41FA5}">
                      <a16:colId xmlns:a16="http://schemas.microsoft.com/office/drawing/2014/main" val="1277930636"/>
                    </a:ext>
                  </a:extLst>
                </a:gridCol>
                <a:gridCol w="3236635">
                  <a:extLst>
                    <a:ext uri="{9D8B030D-6E8A-4147-A177-3AD203B41FA5}">
                      <a16:colId xmlns:a16="http://schemas.microsoft.com/office/drawing/2014/main" val="3998035666"/>
                    </a:ext>
                  </a:extLst>
                </a:gridCol>
                <a:gridCol w="3236635">
                  <a:extLst>
                    <a:ext uri="{9D8B030D-6E8A-4147-A177-3AD203B41FA5}">
                      <a16:colId xmlns:a16="http://schemas.microsoft.com/office/drawing/2014/main" val="2155528442"/>
                    </a:ext>
                  </a:extLst>
                </a:gridCol>
                <a:gridCol w="3103788">
                  <a:extLst>
                    <a:ext uri="{9D8B030D-6E8A-4147-A177-3AD203B41FA5}">
                      <a16:colId xmlns:a16="http://schemas.microsoft.com/office/drawing/2014/main" val="3192907948"/>
                    </a:ext>
                  </a:extLst>
                </a:gridCol>
              </a:tblGrid>
              <a:tr h="123157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Main</a:t>
                      </a:r>
                    </a:p>
                    <a:p>
                      <a:pPr algn="ctr" fontAlgn="ctr"/>
                      <a:r>
                        <a:rPr lang="en-GB" sz="1600" b="1" i="0" u="none" strike="noStrike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Dish 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Cheese and Tomato Pizza 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Potato Wedges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Spanish Vegetable Rice</a:t>
                      </a:r>
                      <a:endParaRPr lang="en-GB" sz="20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Roast Turkey</a:t>
                      </a:r>
                    </a:p>
                    <a:p>
                      <a:pPr algn="ctr" fontAlgn="ctr"/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ith Roast Potatoes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 Gravy</a:t>
                      </a:r>
                    </a:p>
                    <a:p>
                      <a:pPr algn="ctr" fontAlgn="ctr"/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Chicken and Vegetable Korma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Wholegrain Rice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2000" b="1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Southern Fried Chicken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2000" b="1" i="0" u="none" strike="noStrike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with Chips</a:t>
                      </a:r>
                      <a:endParaRPr lang="en-US" sz="2000" b="1" i="0" u="none" strike="noStrike" noProof="0" dirty="0">
                        <a:ln>
                          <a:noFill/>
                        </a:ln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026733"/>
                  </a:ext>
                </a:extLst>
              </a:tr>
              <a:tr h="1110970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Jacket </a:t>
                      </a:r>
                    </a:p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Potato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Jacket Potato with Baked Beans </a:t>
                      </a:r>
                    </a:p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Jacket Potato with Cheese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381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74300073"/>
                  </a:ext>
                </a:extLst>
              </a:tr>
              <a:tr h="706981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Pasta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Tomato Pasta 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E7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39712253"/>
                  </a:ext>
                </a:extLst>
              </a:tr>
              <a:tr h="504986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Veg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Two Vegetables Served Daily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C5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662013"/>
                  </a:ext>
                </a:extLst>
              </a:tr>
              <a:tr h="9692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Dessert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Magic apple and cinnamon bake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Strawberry Jelly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Banana Cake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Vanilla sponge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Custard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Chocolate ice cream</a:t>
                      </a:r>
                    </a:p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Shortbread Biscuit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39879"/>
                  </a:ext>
                </a:extLst>
              </a:tr>
              <a:tr h="10497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Alternative Dessert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C5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Fresh Fruit</a:t>
                      </a:r>
                      <a:r>
                        <a:rPr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 </a:t>
                      </a:r>
                      <a:b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</a:br>
                      <a:b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</a:b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Futura Medium"/>
                      </a:endParaRPr>
                    </a:p>
                  </a:txBody>
                  <a:tcPr marL="96802" marR="96802" marT="360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2B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 panose="020B0602020204020303" pitchFamily="34" charset="-79"/>
                        </a:rPr>
                        <a:t>Fresh Fruit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96802" marR="96802" marT="360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E7C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  <a:t>SD Chocolate </a:t>
                      </a:r>
                      <a:r>
                        <a:rPr kumimoji="0" lang="en-GB" sz="1200" b="1" i="0" u="none" strike="noStrike" kern="1200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  <a:t>Crispie</a:t>
                      </a:r>
                      <a:b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Futura Medium"/>
                        </a:rPr>
                        <a:t>CONTAINS GF BARLEY MALT EXTRACT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kern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93158451</a:t>
                      </a:r>
                      <a:endParaRPr kumimoji="0" lang="en-GB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B6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SD Pineapple Slices</a:t>
                      </a:r>
                    </a:p>
                    <a:p>
                      <a:pPr algn="ctr" fontAlgn="ctr"/>
                      <a:r>
                        <a:rPr kumimoji="0" lang="en-GB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Futura Medium"/>
                        </a:rPr>
                        <a:t>93195440</a:t>
                      </a:r>
                      <a:br>
                        <a:rPr kumimoji="0" lang="en-GB" sz="12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Futura Medium"/>
                        </a:rPr>
                      </a:br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with SD Rice Milk Custard</a:t>
                      </a:r>
                    </a:p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93166606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F1D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 panose="020B0602020204020303" pitchFamily="34" charset="-79"/>
                        </a:rPr>
                        <a:t>Fresh Fruit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93232823</a:t>
                      </a:r>
                      <a:b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</a:br>
                      <a:r>
                        <a:rPr kumimoji="0" lang="en-GB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with SD Coconut Yoghurt </a:t>
                      </a:r>
                      <a:b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</a:br>
                      <a:r>
                        <a:rPr kumimoji="0" lang="en-GB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Futura Medium"/>
                        </a:rPr>
                        <a:t>93200113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57536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7C18172-D027-29D5-3EB4-59421148DC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89650" y="10836275"/>
            <a:ext cx="8213937" cy="442802"/>
          </a:xfrm>
          <a:prstGeom prst="rect">
            <a:avLst/>
          </a:prstGeom>
          <a:solidFill>
            <a:srgbClr val="FADDCF"/>
          </a:solidFill>
          <a:ln>
            <a:solidFill>
              <a:srgbClr val="FADD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60C3F9-C0C1-B8D7-5508-4184C6D84B4F}"/>
              </a:ext>
            </a:extLst>
          </p:cNvPr>
          <p:cNvSpPr/>
          <p:nvPr/>
        </p:nvSpPr>
        <p:spPr>
          <a:xfrm>
            <a:off x="0" y="9586802"/>
            <a:ext cx="20104099" cy="1478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GB" sz="1700" b="1" dirty="0">
              <a:solidFill>
                <a:srgbClr val="FF0000"/>
              </a:solidFill>
              <a:cs typeface="Lucida Sans Unicode" panose="020B0602030504020204" pitchFamily="34" charset="0"/>
            </a:endParaRPr>
          </a:p>
          <a:p>
            <a:pPr algn="ctr"/>
            <a:endParaRPr lang="en-GB" b="1" dirty="0">
              <a:ln>
                <a:noFill/>
              </a:ln>
              <a:solidFill>
                <a:srgbClr val="FF0000"/>
              </a:solidFill>
            </a:endParaRPr>
          </a:p>
          <a:p>
            <a:pPr algn="ctr" fontAlgn="base"/>
            <a:endParaRPr lang="en-GB" sz="1600" b="1" dirty="0">
              <a:solidFill>
                <a:srgbClr val="FF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 fontAlgn="base"/>
            <a:endParaRPr lang="en-GB" sz="1600" b="1" dirty="0">
              <a:solidFill>
                <a:srgbClr val="FF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64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742CC1F48BC349B98FA504352453EC" ma:contentTypeVersion="11" ma:contentTypeDescription="Create a new document." ma:contentTypeScope="" ma:versionID="db0eb60080cbccc052a21ec2ce900f60">
  <xsd:schema xmlns:xsd="http://www.w3.org/2001/XMLSchema" xmlns:xs="http://www.w3.org/2001/XMLSchema" xmlns:p="http://schemas.microsoft.com/office/2006/metadata/properties" xmlns:ns2="fbb70a6c-6efb-49ff-8528-a80395be04ad" xmlns:ns3="3ef3f636-5e48-473d-8d0a-6e309e5073c1" targetNamespace="http://schemas.microsoft.com/office/2006/metadata/properties" ma:root="true" ma:fieldsID="6bb2ee4434a7961e0c94eafa157fdd47" ns2:_="" ns3:_="">
    <xsd:import namespace="fbb70a6c-6efb-49ff-8528-a80395be04ad"/>
    <xsd:import namespace="3ef3f636-5e48-473d-8d0a-6e309e5073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70a6c-6efb-49ff-8528-a80395be04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f3f636-5e48-473d-8d0a-6e309e5073c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5825D7-1709-4AD4-B854-DD535603D6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b70a6c-6efb-49ff-8528-a80395be04ad"/>
    <ds:schemaRef ds:uri="3ef3f636-5e48-473d-8d0a-6e309e5073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C0B4B3-1F60-408A-846A-30A6FCEF728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0ce68d2-f4a4-4963-9a31-30d16dda62a3"/>
    <ds:schemaRef ds:uri="http://purl.org/dc/terms/"/>
    <ds:schemaRef ds:uri="http://schemas.openxmlformats.org/package/2006/metadata/core-properties"/>
    <ds:schemaRef ds:uri="54452717-db2e-4c65-a03e-638c0a9764e3"/>
    <ds:schemaRef ds:uri="http://schemas.microsoft.com/office/2006/documentManagement/types"/>
    <ds:schemaRef ds:uri="505494de-7f70-4b10-aa1d-981be3329ec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5543C38-8EF6-46A8-B436-30DA416D1BC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72f14c-d40a-4996-84a9-078c3b8640e0}" enabled="1" method="Privileged" siteId="{cd62b7dd-4b48-44bd-90e7-e143a22c8ea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6774</TotalTime>
  <Words>301</Words>
  <Application>Microsoft Office PowerPoint</Application>
  <PresentationFormat>Custom</PresentationFormat>
  <Paragraphs>125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Lucida Sans Unicode</vt:lpstr>
      <vt:lpstr>Office Theme</vt:lpstr>
      <vt:lpstr>PowerPoint Presentation</vt:lpstr>
      <vt:lpstr>MEAT WEEK 1</vt:lpstr>
      <vt:lpstr>MEAT WEEK 2</vt:lpstr>
      <vt:lpstr>MEAT WEEK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</dc:title>
  <dc:creator>Jennie Elgie</dc:creator>
  <cp:lastModifiedBy>Simon Barr</cp:lastModifiedBy>
  <cp:revision>50</cp:revision>
  <dcterms:created xsi:type="dcterms:W3CDTF">2022-11-24T14:52:37Z</dcterms:created>
  <dcterms:modified xsi:type="dcterms:W3CDTF">2023-10-31T11:06:10Z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2022-11-24T00:00:00Z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2022-11-24T00:00:00Z</vt:filetime>
  </property>
  <property fmtid="{D5CDD505-2E9C-101B-9397-08002B2CF9AE}" pid="5" name="Producer">
    <vt:lpwstr>Adobe PDF Library 17.0</vt:lpwstr>
  </property>
  <property fmtid="{D5CDD505-2E9C-101B-9397-08002B2CF9AE}" pid="6" name="ClassificationContentMarkingFooterLocations">
    <vt:lpwstr>Office Theme:3</vt:lpwstr>
  </property>
  <property fmtid="{D5CDD505-2E9C-101B-9397-08002B2CF9AE}" pid="7" name="ClassificationContentMarkingFooterText">
    <vt:lpwstr>Internal</vt:lpwstr>
  </property>
  <property fmtid="{D5CDD505-2E9C-101B-9397-08002B2CF9AE}" pid="8" name="ContentTypeId">
    <vt:lpwstr>0x010100B3742CC1F48BC349B98FA504352453EC</vt:lpwstr>
  </property>
  <property fmtid="{D5CDD505-2E9C-101B-9397-08002B2CF9AE}" pid="9" name="MediaServiceImageTags">
    <vt:lpwstr/>
  </property>
</Properties>
</file>