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handoutMasterIdLst>
    <p:handoutMasterId r:id="rId46"/>
  </p:handoutMasterIdLst>
  <p:sldIdLst>
    <p:sldId id="262" r:id="rId2"/>
    <p:sldId id="263" r:id="rId3"/>
    <p:sldId id="264" r:id="rId4"/>
    <p:sldId id="312" r:id="rId5"/>
    <p:sldId id="327" r:id="rId6"/>
    <p:sldId id="328" r:id="rId7"/>
    <p:sldId id="329" r:id="rId8"/>
    <p:sldId id="330" r:id="rId9"/>
    <p:sldId id="270" r:id="rId10"/>
    <p:sldId id="297" r:id="rId11"/>
    <p:sldId id="321" r:id="rId12"/>
    <p:sldId id="322" r:id="rId13"/>
    <p:sldId id="299" r:id="rId14"/>
    <p:sldId id="320" r:id="rId15"/>
    <p:sldId id="325" r:id="rId16"/>
    <p:sldId id="324" r:id="rId17"/>
    <p:sldId id="280" r:id="rId18"/>
    <p:sldId id="269" r:id="rId19"/>
    <p:sldId id="281" r:id="rId20"/>
    <p:sldId id="318" r:id="rId21"/>
    <p:sldId id="284" r:id="rId22"/>
    <p:sldId id="288" r:id="rId23"/>
    <p:sldId id="305" r:id="rId24"/>
    <p:sldId id="306" r:id="rId25"/>
    <p:sldId id="307" r:id="rId26"/>
    <p:sldId id="309" r:id="rId27"/>
    <p:sldId id="302" r:id="rId28"/>
    <p:sldId id="304" r:id="rId29"/>
    <p:sldId id="289" r:id="rId30"/>
    <p:sldId id="326" r:id="rId31"/>
    <p:sldId id="311" r:id="rId32"/>
    <p:sldId id="261" r:id="rId33"/>
    <p:sldId id="291" r:id="rId34"/>
    <p:sldId id="300" r:id="rId35"/>
    <p:sldId id="292" r:id="rId36"/>
    <p:sldId id="286" r:id="rId37"/>
    <p:sldId id="287" r:id="rId38"/>
    <p:sldId id="301" r:id="rId39"/>
    <p:sldId id="316" r:id="rId40"/>
    <p:sldId id="313" r:id="rId41"/>
    <p:sldId id="314" r:id="rId42"/>
    <p:sldId id="293" r:id="rId43"/>
    <p:sldId id="315" r:id="rId44"/>
    <p:sldId id="317" r:id="rId45"/>
  </p:sldIdLst>
  <p:sldSz cx="12192000" cy="6858000"/>
  <p:notesSz cx="6740525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FE504-5421-4A97-86E0-BD3202FD588D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7938" y="937260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9DCE-E578-4CDC-A7E4-CF2938838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54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2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62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192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491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4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6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3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2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2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9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9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1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6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0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4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10B7-3930-4C1E-A205-78988E42F71A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300317-DC59-4715-AB3F-55648B592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7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ammar.lgfl.org.uk/" TargetMode="External"/><Relationship Id="rId2" Type="http://schemas.openxmlformats.org/officeDocument/2006/relationships/hyperlink" Target="http://mathsathome.lgfl.org.u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8000" dirty="0" smtClean="0">
                <a:solidFill>
                  <a:srgbClr val="002060"/>
                </a:solidFill>
              </a:rPr>
              <a:t>Year 6 Information Meeting</a:t>
            </a:r>
            <a:endParaRPr lang="en-GB" sz="8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600" smtClean="0"/>
              <a:t>September 11</a:t>
            </a:r>
            <a:r>
              <a:rPr lang="en-GB" sz="6600" baseline="30000" smtClean="0"/>
              <a:t>th</a:t>
            </a:r>
            <a:r>
              <a:rPr lang="en-GB" sz="6600" smtClean="0"/>
              <a:t> 2019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5045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112416" cy="76680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How to Start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967" y="1657082"/>
            <a:ext cx="8915400" cy="377762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Type in Brent Admissions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69" y="2383263"/>
            <a:ext cx="6248400" cy="28384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9184399">
            <a:off x="1923223" y="4927463"/>
            <a:ext cx="1339403" cy="38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51527" y="5700869"/>
            <a:ext cx="363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CLICK HERE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97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676275"/>
            <a:ext cx="98107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5525037" y="1750454"/>
            <a:ext cx="257577" cy="361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652127" y="2783291"/>
            <a:ext cx="1094704" cy="360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2581" y="1635081"/>
            <a:ext cx="1300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CLICK HERE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107503" y="5546501"/>
            <a:ext cx="1210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OR HERE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15" y="942714"/>
            <a:ext cx="9231051" cy="440237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7559018">
            <a:off x="3846856" y="5268678"/>
            <a:ext cx="1094704" cy="360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9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98" y="289259"/>
            <a:ext cx="9376714" cy="282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0407" y="2939946"/>
            <a:ext cx="122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OR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49" y="3453035"/>
            <a:ext cx="6097946" cy="2504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295" y="3119682"/>
            <a:ext cx="5139146" cy="32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8948" y="167425"/>
            <a:ext cx="107281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Key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/>
              <a:t>Do not just put one down – or the same one 6 times!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/>
              <a:t>You will only be offered one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/>
              <a:t>It will be the highest ranked school </a:t>
            </a:r>
            <a:r>
              <a:rPr lang="en-GB" sz="3000" dirty="0" smtClean="0">
                <a:solidFill>
                  <a:srgbClr val="002060"/>
                </a:solidFill>
              </a:rPr>
              <a:t>that you are eligible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/>
              <a:t>Look at the way the schools admit pupils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/>
              <a:t>If there are no other siblings at a school, the next criteria tends to be feeder schools or distance from your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/>
              <a:t>You will go on the waiting list for any school above your offer that you did not get, </a:t>
            </a:r>
            <a:r>
              <a:rPr lang="en-GB" sz="3000" b="1" dirty="0" smtClean="0"/>
              <a:t>for the next academic year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/>
              <a:t>If applying for a school outside Brent, still use the Brent form.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4255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58" y="305518"/>
            <a:ext cx="6226879" cy="78074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Schools Admissions Criteria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44" y="1221946"/>
            <a:ext cx="10642455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44" y="2818959"/>
            <a:ext cx="10608577" cy="1826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44" y="4699124"/>
            <a:ext cx="10494856" cy="20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41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</a:rPr>
              <a:t>Key Dates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81959"/>
            <a:ext cx="10515600" cy="34163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Apply by 31</a:t>
            </a:r>
            <a:r>
              <a:rPr lang="en-GB" sz="540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GB" sz="5400" dirty="0" smtClean="0">
                <a:solidFill>
                  <a:schemeClr val="accent1">
                    <a:lumMod val="50000"/>
                  </a:schemeClr>
                </a:solidFill>
              </a:rPr>
              <a:t> October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 smtClean="0"/>
              <a:t>Offer date 2</a:t>
            </a:r>
            <a:r>
              <a:rPr lang="en-GB" sz="5400" baseline="30000" dirty="0" smtClean="0"/>
              <a:t>nd</a:t>
            </a:r>
            <a:r>
              <a:rPr lang="en-GB" sz="5400" dirty="0" smtClean="0"/>
              <a:t>  March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 smtClean="0">
                <a:solidFill>
                  <a:srgbClr val="7030A0"/>
                </a:solidFill>
              </a:rPr>
              <a:t>Deadline for acceptance – </a:t>
            </a:r>
          </a:p>
          <a:p>
            <a:r>
              <a:rPr lang="en-GB" sz="5400" dirty="0" smtClean="0">
                <a:solidFill>
                  <a:srgbClr val="7030A0"/>
                </a:solidFill>
              </a:rPr>
              <a:t>16</a:t>
            </a:r>
            <a:r>
              <a:rPr lang="en-GB" sz="5400" baseline="30000" dirty="0" smtClean="0">
                <a:solidFill>
                  <a:srgbClr val="7030A0"/>
                </a:solidFill>
              </a:rPr>
              <a:t>th</a:t>
            </a:r>
            <a:r>
              <a:rPr lang="en-GB" sz="5400" dirty="0" smtClean="0">
                <a:solidFill>
                  <a:srgbClr val="7030A0"/>
                </a:solidFill>
              </a:rPr>
              <a:t> March 2020 </a:t>
            </a:r>
            <a:endParaRPr lang="en-GB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4" y="619479"/>
            <a:ext cx="10924964" cy="2123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44" y="2925323"/>
            <a:ext cx="10749384" cy="35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54724"/>
            <a:ext cx="9601200" cy="12060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8000" dirty="0" smtClean="0">
                <a:solidFill>
                  <a:srgbClr val="7030A0"/>
                </a:solidFill>
              </a:rPr>
              <a:t>SATs</a:t>
            </a:r>
            <a:endParaRPr lang="en-GB" sz="8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090" y="1560786"/>
            <a:ext cx="10515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r>
              <a:rPr lang="en-GB" sz="4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GB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14</a:t>
            </a:r>
            <a:r>
              <a:rPr lang="en-GB" sz="4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GB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70C0"/>
                </a:solidFill>
              </a:rPr>
              <a:t>Monday Spelling, Punctuation and Grammar</a:t>
            </a:r>
          </a:p>
          <a:p>
            <a:endParaRPr lang="en-GB" sz="3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</a:rPr>
              <a:t>Tuesday Reading</a:t>
            </a:r>
          </a:p>
          <a:p>
            <a:endParaRPr lang="en-GB" sz="3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B050"/>
                </a:solidFill>
              </a:rPr>
              <a:t>Wednesday Maths Arithmetic and Reasoning</a:t>
            </a:r>
          </a:p>
          <a:p>
            <a:endParaRPr lang="en-GB" sz="36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B050"/>
                </a:solidFill>
              </a:rPr>
              <a:t>Thursday Reasoning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2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258725"/>
            <a:ext cx="10515600" cy="836684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</a:rPr>
              <a:t>Scaled </a:t>
            </a:r>
            <a:r>
              <a:rPr lang="en-GB" sz="5400" b="1" smtClean="0">
                <a:solidFill>
                  <a:srgbClr val="FF0000"/>
                </a:solidFill>
              </a:rPr>
              <a:t>Scores 2019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210" y="1287944"/>
            <a:ext cx="234416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READING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922578" y="1187888"/>
            <a:ext cx="1764761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SPAG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353031" y="1217006"/>
            <a:ext cx="184719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MATHS</a:t>
            </a:r>
            <a:endParaRPr lang="en-GB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82807"/>
              </p:ext>
            </p:extLst>
          </p:nvPr>
        </p:nvGraphicFramePr>
        <p:xfrm>
          <a:off x="1696210" y="2025624"/>
          <a:ext cx="2344162" cy="2017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081">
                  <a:extLst>
                    <a:ext uri="{9D8B030D-6E8A-4147-A177-3AD203B41FA5}">
                      <a16:colId xmlns:a16="http://schemas.microsoft.com/office/drawing/2014/main" val="1053215387"/>
                    </a:ext>
                  </a:extLst>
                </a:gridCol>
                <a:gridCol w="1172081">
                  <a:extLst>
                    <a:ext uri="{9D8B030D-6E8A-4147-A177-3AD203B41FA5}">
                      <a16:colId xmlns:a16="http://schemas.microsoft.com/office/drawing/2014/main" val="2451207807"/>
                    </a:ext>
                  </a:extLst>
                </a:gridCol>
              </a:tblGrid>
              <a:tr h="3362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99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5033629"/>
                  </a:ext>
                </a:extLst>
              </a:tr>
              <a:tr h="3362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54562"/>
                  </a:ext>
                </a:extLst>
              </a:tr>
              <a:tr h="3362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29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980089"/>
                  </a:ext>
                </a:extLst>
              </a:tr>
              <a:tr h="3362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101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917308"/>
                  </a:ext>
                </a:extLst>
              </a:tr>
              <a:tr h="3362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102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252269"/>
                  </a:ext>
                </a:extLst>
              </a:tr>
              <a:tr h="3362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32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102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9582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43880"/>
              </p:ext>
            </p:extLst>
          </p:nvPr>
        </p:nvGraphicFramePr>
        <p:xfrm>
          <a:off x="1696210" y="4281747"/>
          <a:ext cx="2344162" cy="1553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081">
                  <a:extLst>
                    <a:ext uri="{9D8B030D-6E8A-4147-A177-3AD203B41FA5}">
                      <a16:colId xmlns:a16="http://schemas.microsoft.com/office/drawing/2014/main" val="2192120637"/>
                    </a:ext>
                  </a:extLst>
                </a:gridCol>
                <a:gridCol w="1172081">
                  <a:extLst>
                    <a:ext uri="{9D8B030D-6E8A-4147-A177-3AD203B41FA5}">
                      <a16:colId xmlns:a16="http://schemas.microsoft.com/office/drawing/2014/main" val="1077869234"/>
                    </a:ext>
                  </a:extLst>
                </a:gridCol>
              </a:tblGrid>
              <a:tr h="3884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40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109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9098"/>
                  </a:ext>
                </a:extLst>
              </a:tr>
              <a:tr h="3884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41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110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19446"/>
                  </a:ext>
                </a:extLst>
              </a:tr>
              <a:tr h="3884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42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111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351052"/>
                  </a:ext>
                </a:extLst>
              </a:tr>
              <a:tr h="3884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43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113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7863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13497"/>
              </p:ext>
            </p:extLst>
          </p:nvPr>
        </p:nvGraphicFramePr>
        <p:xfrm>
          <a:off x="5742403" y="1880035"/>
          <a:ext cx="2125110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555">
                  <a:extLst>
                    <a:ext uri="{9D8B030D-6E8A-4147-A177-3AD203B41FA5}">
                      <a16:colId xmlns:a16="http://schemas.microsoft.com/office/drawing/2014/main" val="2049286718"/>
                    </a:ext>
                  </a:extLst>
                </a:gridCol>
                <a:gridCol w="1062555">
                  <a:extLst>
                    <a:ext uri="{9D8B030D-6E8A-4147-A177-3AD203B41FA5}">
                      <a16:colId xmlns:a16="http://schemas.microsoft.com/office/drawing/2014/main" val="3911683279"/>
                    </a:ext>
                  </a:extLst>
                </a:gridCol>
              </a:tblGrid>
              <a:tr h="2695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35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99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4068440"/>
                  </a:ext>
                </a:extLst>
              </a:tr>
              <a:tr h="2695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36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676329"/>
                  </a:ext>
                </a:extLst>
              </a:tr>
              <a:tr h="1804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37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502796"/>
                  </a:ext>
                </a:extLst>
              </a:tr>
              <a:tr h="2695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38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28905"/>
                  </a:ext>
                </a:extLst>
              </a:tr>
              <a:tr h="2695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39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101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85013"/>
                  </a:ext>
                </a:extLst>
              </a:tr>
              <a:tr h="2695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40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101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996611"/>
                  </a:ext>
                </a:extLst>
              </a:tr>
              <a:tr h="2695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41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102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18184"/>
                  </a:ext>
                </a:extLst>
              </a:tr>
              <a:tr h="2695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42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102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3853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733186"/>
              </p:ext>
            </p:extLst>
          </p:nvPr>
        </p:nvGraphicFramePr>
        <p:xfrm>
          <a:off x="5762945" y="4281747"/>
          <a:ext cx="2104568" cy="1553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284">
                  <a:extLst>
                    <a:ext uri="{9D8B030D-6E8A-4147-A177-3AD203B41FA5}">
                      <a16:colId xmlns:a16="http://schemas.microsoft.com/office/drawing/2014/main" val="4257482584"/>
                    </a:ext>
                  </a:extLst>
                </a:gridCol>
                <a:gridCol w="1052284">
                  <a:extLst>
                    <a:ext uri="{9D8B030D-6E8A-4147-A177-3AD203B41FA5}">
                      <a16:colId xmlns:a16="http://schemas.microsoft.com/office/drawing/2014/main" val="4141083645"/>
                    </a:ext>
                  </a:extLst>
                </a:gridCol>
              </a:tblGrid>
              <a:tr h="2589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53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109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683309"/>
                  </a:ext>
                </a:extLst>
              </a:tr>
              <a:tr h="2589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54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109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3124"/>
                  </a:ext>
                </a:extLst>
              </a:tr>
              <a:tr h="2589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55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110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91007"/>
                  </a:ext>
                </a:extLst>
              </a:tr>
              <a:tr h="2589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56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126456"/>
                  </a:ext>
                </a:extLst>
              </a:tr>
              <a:tr h="2589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57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3649"/>
                  </a:ext>
                </a:extLst>
              </a:tr>
              <a:tr h="2589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58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540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46318"/>
              </p:ext>
            </p:extLst>
          </p:nvPr>
        </p:nvGraphicFramePr>
        <p:xfrm>
          <a:off x="9230589" y="1872719"/>
          <a:ext cx="2224810" cy="2278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405">
                  <a:extLst>
                    <a:ext uri="{9D8B030D-6E8A-4147-A177-3AD203B41FA5}">
                      <a16:colId xmlns:a16="http://schemas.microsoft.com/office/drawing/2014/main" val="3436565350"/>
                    </a:ext>
                  </a:extLst>
                </a:gridCol>
                <a:gridCol w="1112405">
                  <a:extLst>
                    <a:ext uri="{9D8B030D-6E8A-4147-A177-3AD203B41FA5}">
                      <a16:colId xmlns:a16="http://schemas.microsoft.com/office/drawing/2014/main" val="1546619595"/>
                    </a:ext>
                  </a:extLst>
                </a:gridCol>
              </a:tblGrid>
              <a:tr h="2278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99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3645031"/>
                  </a:ext>
                </a:extLst>
              </a:tr>
              <a:tr h="2278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23342"/>
                  </a:ext>
                </a:extLst>
              </a:tr>
              <a:tr h="2278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400738"/>
                  </a:ext>
                </a:extLst>
              </a:tr>
              <a:tr h="2278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0534"/>
                  </a:ext>
                </a:extLst>
              </a:tr>
              <a:tr h="2278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770080"/>
                  </a:ext>
                </a:extLst>
              </a:tr>
              <a:tr h="2278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94735"/>
                  </a:ext>
                </a:extLst>
              </a:tr>
              <a:tr h="2278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359266"/>
                  </a:ext>
                </a:extLst>
              </a:tr>
              <a:tr h="2278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12710"/>
                  </a:ext>
                </a:extLst>
              </a:tr>
              <a:tr h="2278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448217"/>
                  </a:ext>
                </a:extLst>
              </a:tr>
              <a:tr h="2278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101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1145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392618"/>
              </p:ext>
            </p:extLst>
          </p:nvPr>
        </p:nvGraphicFramePr>
        <p:xfrm>
          <a:off x="9230589" y="4239055"/>
          <a:ext cx="2224810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405">
                  <a:extLst>
                    <a:ext uri="{9D8B030D-6E8A-4147-A177-3AD203B41FA5}">
                      <a16:colId xmlns:a16="http://schemas.microsoft.com/office/drawing/2014/main" val="524839863"/>
                    </a:ext>
                  </a:extLst>
                </a:gridCol>
                <a:gridCol w="1112405">
                  <a:extLst>
                    <a:ext uri="{9D8B030D-6E8A-4147-A177-3AD203B41FA5}">
                      <a16:colId xmlns:a16="http://schemas.microsoft.com/office/drawing/2014/main" val="1402516343"/>
                    </a:ext>
                  </a:extLst>
                </a:gridCol>
              </a:tblGrid>
              <a:tr h="2742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94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109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984483"/>
                  </a:ext>
                </a:extLst>
              </a:tr>
              <a:tr h="2742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95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24505"/>
                  </a:ext>
                </a:extLst>
              </a:tr>
              <a:tr h="2742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96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54043"/>
                  </a:ext>
                </a:extLst>
              </a:tr>
              <a:tr h="2742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97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840872"/>
                  </a:ext>
                </a:extLst>
              </a:tr>
              <a:tr h="2742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98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111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73104"/>
                  </a:ext>
                </a:extLst>
              </a:tr>
              <a:tr h="2742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99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111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4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6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79676" cy="1116834"/>
          </a:xfrm>
          <a:ln cmpd="thickThin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7200" dirty="0" smtClean="0">
                <a:solidFill>
                  <a:srgbClr val="002060"/>
                </a:solidFill>
              </a:rPr>
              <a:t>Areas we’ll cover</a:t>
            </a:r>
            <a:endParaRPr lang="en-GB" sz="7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2145" y="1809293"/>
            <a:ext cx="105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600" dirty="0" smtClean="0">
                <a:solidFill>
                  <a:srgbClr val="FF0000"/>
                </a:solidFill>
              </a:rPr>
              <a:t>What we expect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600" dirty="0">
                <a:solidFill>
                  <a:srgbClr val="0070C0"/>
                </a:solidFill>
              </a:rPr>
              <a:t>Secondary </a:t>
            </a:r>
            <a:r>
              <a:rPr lang="en-GB" sz="6600" dirty="0" smtClean="0">
                <a:solidFill>
                  <a:srgbClr val="0070C0"/>
                </a:solidFill>
              </a:rPr>
              <a:t>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600" dirty="0" smtClean="0">
                <a:solidFill>
                  <a:srgbClr val="00B050"/>
                </a:solidFill>
              </a:rPr>
              <a:t>Home learning</a:t>
            </a:r>
            <a:endParaRPr lang="en-GB" sz="66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600" dirty="0" smtClean="0">
                <a:solidFill>
                  <a:srgbClr val="7030A0"/>
                </a:solidFill>
              </a:rPr>
              <a:t>SATs</a:t>
            </a:r>
          </a:p>
        </p:txBody>
      </p:sp>
    </p:spTree>
    <p:extLst>
      <p:ext uri="{BB962C8B-B14F-4D97-AF65-F5344CB8AC3E}">
        <p14:creationId xmlns:p14="http://schemas.microsoft.com/office/powerpoint/2010/main" val="33778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PLEASE DO NOT USE PAST PAPERS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past sats 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92" y="1994228"/>
            <a:ext cx="4702437" cy="43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054"/>
          </a:xfrm>
          <a:ln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en-GB" b="1" dirty="0" smtClean="0"/>
              <a:t>Wording of questions - Reading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1348800"/>
            <a:ext cx="10515600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Inferential</a:t>
            </a:r>
            <a:r>
              <a:rPr lang="en-GB" sz="4000" dirty="0" smtClean="0"/>
              <a:t> </a:t>
            </a:r>
            <a:r>
              <a:rPr lang="en-GB" sz="4000" dirty="0"/>
              <a:t>–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>
                <a:solidFill>
                  <a:srgbClr val="0070C0"/>
                </a:solidFill>
              </a:rPr>
              <a:t>What </a:t>
            </a:r>
            <a:r>
              <a:rPr lang="en-GB" sz="4000" dirty="0">
                <a:solidFill>
                  <a:srgbClr val="0070C0"/>
                </a:solidFill>
              </a:rPr>
              <a:t>impression </a:t>
            </a:r>
            <a:r>
              <a:rPr lang="en-GB" sz="4000" dirty="0"/>
              <a:t>do you get…?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>
                <a:solidFill>
                  <a:srgbClr val="0070C0"/>
                </a:solidFill>
              </a:rPr>
              <a:t>Why </a:t>
            </a:r>
            <a:r>
              <a:rPr lang="en-GB" sz="4000" dirty="0">
                <a:solidFill>
                  <a:srgbClr val="0070C0"/>
                </a:solidFill>
              </a:rPr>
              <a:t>did </a:t>
            </a:r>
            <a:r>
              <a:rPr lang="en-GB" sz="4000" dirty="0"/>
              <a:t>Oliver find it difficult to </a:t>
            </a:r>
            <a:r>
              <a:rPr lang="en-GB" sz="4000" dirty="0" smtClean="0"/>
              <a:t>…? </a:t>
            </a:r>
            <a:br>
              <a:rPr lang="en-GB" sz="4000" dirty="0" smtClean="0"/>
            </a:br>
            <a:r>
              <a:rPr lang="en-GB" sz="4000" dirty="0" smtClean="0">
                <a:solidFill>
                  <a:srgbClr val="0070C0"/>
                </a:solidFill>
              </a:rPr>
              <a:t>How </a:t>
            </a:r>
            <a:r>
              <a:rPr lang="en-GB" sz="4000" dirty="0">
                <a:solidFill>
                  <a:srgbClr val="0070C0"/>
                </a:solidFill>
              </a:rPr>
              <a:t>do you know that…?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>
                <a:solidFill>
                  <a:srgbClr val="0070C0"/>
                </a:solidFill>
              </a:rPr>
              <a:t>What </a:t>
            </a:r>
            <a:r>
              <a:rPr lang="en-GB" sz="4000" dirty="0">
                <a:solidFill>
                  <a:srgbClr val="0070C0"/>
                </a:solidFill>
              </a:rPr>
              <a:t>evidence is there </a:t>
            </a:r>
            <a:r>
              <a:rPr lang="en-GB" sz="4000" dirty="0"/>
              <a:t>of…?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>
                <a:solidFill>
                  <a:srgbClr val="0070C0"/>
                </a:solidFill>
              </a:rPr>
              <a:t>Explain</a:t>
            </a:r>
            <a:r>
              <a:rPr lang="en-GB" sz="4000" dirty="0" smtClean="0"/>
              <a:t> </a:t>
            </a:r>
            <a:r>
              <a:rPr lang="en-GB" sz="4000" dirty="0"/>
              <a:t>what this description suggests about…?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>
                <a:solidFill>
                  <a:srgbClr val="0070C0"/>
                </a:solidFill>
              </a:rPr>
              <a:t>Why </a:t>
            </a:r>
            <a:r>
              <a:rPr lang="en-GB" sz="4000" dirty="0">
                <a:solidFill>
                  <a:srgbClr val="0070C0"/>
                </a:solidFill>
              </a:rPr>
              <a:t>were </a:t>
            </a:r>
            <a:r>
              <a:rPr lang="en-GB" sz="4000" dirty="0"/>
              <a:t>the dodos curious and afraid? </a:t>
            </a:r>
          </a:p>
        </p:txBody>
      </p:sp>
    </p:spTree>
    <p:extLst>
      <p:ext uri="{BB962C8B-B14F-4D97-AF65-F5344CB8AC3E}">
        <p14:creationId xmlns:p14="http://schemas.microsoft.com/office/powerpoint/2010/main" val="14064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709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7200" b="1" dirty="0" smtClean="0"/>
              <a:t>Reading Questions</a:t>
            </a:r>
            <a:endParaRPr lang="en-GB" sz="72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1" y="1536372"/>
            <a:ext cx="8166062" cy="474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709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7200" b="1" dirty="0" smtClean="0"/>
              <a:t>Reading Questions</a:t>
            </a:r>
            <a:endParaRPr lang="en-GB" sz="72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8" y="1511201"/>
            <a:ext cx="9108661" cy="50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709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7200" b="1" dirty="0" smtClean="0"/>
              <a:t>Reading Questions</a:t>
            </a:r>
            <a:endParaRPr lang="en-GB" sz="72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4689"/>
            <a:ext cx="10515600" cy="303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709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7200" b="1" dirty="0" smtClean="0"/>
              <a:t>Reading Questions</a:t>
            </a:r>
            <a:endParaRPr lang="en-GB" sz="72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94" y="1562296"/>
            <a:ext cx="9085769" cy="51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 for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886" y="1474272"/>
            <a:ext cx="8915400" cy="4553526"/>
          </a:xfrm>
        </p:spPr>
        <p:txBody>
          <a:bodyPr>
            <a:noAutofit/>
          </a:bodyPr>
          <a:lstStyle/>
          <a:p>
            <a:r>
              <a:rPr lang="en-GB" sz="2400" dirty="0" smtClean="0"/>
              <a:t>Ensure there is regular reading at home.</a:t>
            </a:r>
          </a:p>
          <a:p>
            <a:r>
              <a:rPr lang="en-GB" sz="2400" dirty="0" smtClean="0"/>
              <a:t>Follow up your child’s reading with questions </a:t>
            </a:r>
            <a:r>
              <a:rPr lang="en-GB" sz="2400" dirty="0"/>
              <a:t>to assess their understanding.</a:t>
            </a:r>
          </a:p>
          <a:p>
            <a:r>
              <a:rPr lang="en-GB" sz="2400" dirty="0" smtClean="0"/>
              <a:t>Read a range of texts including poetry.</a:t>
            </a:r>
          </a:p>
          <a:p>
            <a:r>
              <a:rPr lang="en-GB" sz="2400" dirty="0" smtClean="0"/>
              <a:t>Set goals and rewards for reading.</a:t>
            </a:r>
            <a:endParaRPr lang="en-GB" sz="2400" dirty="0"/>
          </a:p>
          <a:p>
            <a:r>
              <a:rPr lang="en-GB" sz="2400" dirty="0" smtClean="0"/>
              <a:t>Make it a family activity – show children your love for reading.</a:t>
            </a:r>
          </a:p>
          <a:p>
            <a:r>
              <a:rPr lang="en-GB" sz="2400" dirty="0" smtClean="0"/>
              <a:t>Make reading memorable and fun – e.g. Drama activities, art and watching related videos or films.</a:t>
            </a:r>
          </a:p>
          <a:p>
            <a:r>
              <a:rPr lang="en-GB" sz="2400" dirty="0"/>
              <a:t>Keep a note book with revision hints and tips</a:t>
            </a:r>
          </a:p>
          <a:p>
            <a:r>
              <a:rPr lang="en-GB" sz="2400" dirty="0"/>
              <a:t>Please do not use past papers at home</a:t>
            </a:r>
          </a:p>
          <a:p>
            <a:endParaRPr lang="en-GB" sz="2400" dirty="0"/>
          </a:p>
          <a:p>
            <a:pPr marL="457200" lvl="1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6115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SPAG</a:t>
            </a:r>
            <a:endParaRPr lang="en-GB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032176"/>
            <a:ext cx="10602401" cy="37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709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7200" b="1" dirty="0" smtClean="0"/>
              <a:t>SPAG Questions</a:t>
            </a:r>
            <a:endParaRPr lang="en-GB" sz="72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" y="1607038"/>
            <a:ext cx="10110566" cy="50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599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7200" b="1" dirty="0"/>
              <a:t>SPAG Questions</a:t>
            </a:r>
            <a:endParaRPr lang="en-GB" sz="72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7" y="1953993"/>
            <a:ext cx="10797125" cy="44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377" y="1021362"/>
            <a:ext cx="11568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FF0000"/>
                </a:solidFill>
              </a:rPr>
              <a:t>Responsibilities- </a:t>
            </a:r>
            <a:r>
              <a:rPr lang="en-GB" sz="4000" dirty="0" smtClean="0"/>
              <a:t>To whom? </a:t>
            </a:r>
            <a:r>
              <a:rPr lang="en-GB" sz="4000" dirty="0" smtClean="0">
                <a:solidFill>
                  <a:srgbClr val="0070C0"/>
                </a:solidFill>
              </a:rPr>
              <a:t>Parents/Teachers/School/Themselves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00B0F0"/>
                </a:solidFill>
              </a:rPr>
              <a:t>Expectations- </a:t>
            </a: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Work &amp; how they conduct themselves both in and out of the classroom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dirty="0" smtClean="0"/>
              <a:t>Mobile phones- not during school time 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721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599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7200" b="1" dirty="0"/>
              <a:t>SPAG Questions</a:t>
            </a:r>
            <a:endParaRPr lang="en-GB" sz="7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80" y="2032521"/>
            <a:ext cx="10764065" cy="33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 for SPAG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886" y="1474272"/>
            <a:ext cx="8915400" cy="4553526"/>
          </a:xfrm>
        </p:spPr>
        <p:txBody>
          <a:bodyPr>
            <a:noAutofit/>
          </a:bodyPr>
          <a:lstStyle/>
          <a:p>
            <a:r>
              <a:rPr lang="en-GB" sz="2400" dirty="0" smtClean="0"/>
              <a:t>Ensure children complete the homework provided.</a:t>
            </a:r>
          </a:p>
          <a:p>
            <a:r>
              <a:rPr lang="en-GB" sz="2400" dirty="0" smtClean="0"/>
              <a:t>Where possible, ensure your child is using the correct English when speaking.</a:t>
            </a:r>
            <a:endParaRPr lang="en-GB" sz="2400" dirty="0"/>
          </a:p>
          <a:p>
            <a:r>
              <a:rPr lang="en-GB" sz="2400" dirty="0" smtClean="0"/>
              <a:t>Practise writing spellings daily.</a:t>
            </a:r>
          </a:p>
          <a:p>
            <a:r>
              <a:rPr lang="en-GB" sz="2400" dirty="0" smtClean="0"/>
              <a:t>Practise putting spellings into a sentence to secure punctuation and grammar.</a:t>
            </a:r>
          </a:p>
          <a:p>
            <a:r>
              <a:rPr lang="en-GB" sz="2400" dirty="0" smtClean="0"/>
              <a:t>Check that your child is using a dictionary to look up the meaning of new words.</a:t>
            </a:r>
          </a:p>
          <a:p>
            <a:r>
              <a:rPr lang="en-GB" sz="2400" dirty="0" smtClean="0"/>
              <a:t>Make sure children understand </a:t>
            </a:r>
            <a:r>
              <a:rPr lang="en-GB" sz="2400" smtClean="0"/>
              <a:t>the terminology.</a:t>
            </a:r>
            <a:endParaRPr lang="en-GB" sz="2400" dirty="0" smtClean="0"/>
          </a:p>
          <a:p>
            <a:r>
              <a:rPr lang="en-GB" sz="2400" dirty="0" smtClean="0"/>
              <a:t>Please </a:t>
            </a:r>
            <a:r>
              <a:rPr lang="en-GB" sz="2400" dirty="0"/>
              <a:t>do not use past papers at home</a:t>
            </a:r>
          </a:p>
          <a:p>
            <a:endParaRPr lang="en-GB" sz="2400" dirty="0"/>
          </a:p>
          <a:p>
            <a:pPr marL="457200" lvl="1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600880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440267"/>
            <a:ext cx="10160000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Maths Test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302808"/>
            <a:ext cx="10363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en-GB" b="1" dirty="0"/>
              <a:t>Maths - Arithmetic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05" y="1618239"/>
            <a:ext cx="10096500" cy="4600575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7308273" y="4368800"/>
            <a:ext cx="4045527" cy="2124364"/>
          </a:xfrm>
          <a:prstGeom prst="irregularSeal1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162050"/>
            <a:ext cx="101917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90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36578" y="1022288"/>
            <a:ext cx="5439104" cy="3394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72266" y="719370"/>
            <a:ext cx="5439104" cy="4000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18241" y="600239"/>
            <a:ext cx="5439103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989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 dirty="0" smtClean="0"/>
              <a:t>Maths -Reasoning</a:t>
            </a:r>
            <a:endParaRPr lang="en-GB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9847"/>
            <a:ext cx="4707157" cy="4547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4" y="1679847"/>
            <a:ext cx="5457826" cy="45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600" dirty="0" smtClean="0"/>
              <a:t>Maths Reasoning</a:t>
            </a:r>
            <a:endParaRPr lang="en-GB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0250"/>
            <a:ext cx="10515599" cy="47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 for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82619"/>
            <a:ext cx="8915400" cy="4553526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Know your multiplication and division facts</a:t>
            </a:r>
          </a:p>
          <a:p>
            <a:r>
              <a:rPr lang="en-GB" sz="2400" dirty="0" smtClean="0"/>
              <a:t>Practise halving and doubling two and three digit numbers </a:t>
            </a:r>
          </a:p>
          <a:p>
            <a:pPr lvl="1"/>
            <a:r>
              <a:rPr lang="en-GB" sz="2000" dirty="0" smtClean="0"/>
              <a:t>Halve 90</a:t>
            </a:r>
          </a:p>
          <a:p>
            <a:pPr lvl="1"/>
            <a:r>
              <a:rPr lang="en-GB" sz="2000" dirty="0" smtClean="0"/>
              <a:t>Double 90</a:t>
            </a:r>
          </a:p>
          <a:p>
            <a:r>
              <a:rPr lang="en-GB" sz="2400" dirty="0"/>
              <a:t>Write your numerals clearly</a:t>
            </a:r>
          </a:p>
          <a:p>
            <a:r>
              <a:rPr lang="en-GB" sz="2400" dirty="0"/>
              <a:t>Write your answers in the </a:t>
            </a:r>
            <a:r>
              <a:rPr lang="en-GB" sz="2400" dirty="0" smtClean="0"/>
              <a:t>box</a:t>
            </a:r>
          </a:p>
          <a:p>
            <a:r>
              <a:rPr lang="en-GB" sz="2400" dirty="0" smtClean="0"/>
              <a:t>If you don’t know how to do something ask; don’t leave it too late.</a:t>
            </a:r>
          </a:p>
          <a:p>
            <a:r>
              <a:rPr lang="en-GB" sz="2400" dirty="0" smtClean="0"/>
              <a:t>Keep a note book with revision hints and tips</a:t>
            </a:r>
          </a:p>
          <a:p>
            <a:r>
              <a:rPr lang="en-GB" sz="2400" dirty="0" smtClean="0"/>
              <a:t>Please do not use past papers at home</a:t>
            </a:r>
            <a:endParaRPr lang="en-GB" sz="2400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28501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2650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71437"/>
            <a:ext cx="535305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89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4" y="2380258"/>
            <a:ext cx="12228294" cy="24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6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013"/>
            <a:ext cx="10515600" cy="1324303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5000" b="1" dirty="0" smtClean="0"/>
              <a:t>Resources- We will provide these in the next couple of weeks</a:t>
            </a:r>
            <a:endParaRPr lang="en-GB" sz="5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62" y="2111099"/>
            <a:ext cx="3031084" cy="425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495" y="1739129"/>
            <a:ext cx="3775009" cy="5002803"/>
          </a:xfrm>
          <a:prstGeom prst="rect">
            <a:avLst/>
          </a:prstGeom>
        </p:spPr>
      </p:pic>
      <p:pic>
        <p:nvPicPr>
          <p:cNvPr id="1026" name="Picture 2" descr="https://www.cgpbooks.co.uk/getmedia/1803edce-7a67-4089-ab54-7e35c3d57abf/e6frb221-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08" y="12773891"/>
            <a:ext cx="5583725" cy="78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439" y="1845589"/>
            <a:ext cx="33718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Monday the children will have a ‘cold’ test and will take home a list of spellings</a:t>
            </a:r>
          </a:p>
          <a:p>
            <a:r>
              <a:rPr lang="en-GB" dirty="0" smtClean="0"/>
              <a:t>Friday the children will be retested on the spellings they have been learning throughout the week.</a:t>
            </a:r>
          </a:p>
          <a:p>
            <a:r>
              <a:rPr lang="en-GB" dirty="0" smtClean="0"/>
              <a:t>Spellings are linked to our Spelling Scheme.</a:t>
            </a:r>
          </a:p>
          <a:p>
            <a:r>
              <a:rPr lang="en-GB" dirty="0" smtClean="0"/>
              <a:t>In addition they will also need to learn to read and spell the Year 5 / 6 Statutory Spellings.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956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09550"/>
            <a:ext cx="98679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7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95054" y="2427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Communication/social media apps</a:t>
            </a:r>
            <a:endParaRPr lang="en-GB" sz="2400" dirty="0"/>
          </a:p>
        </p:txBody>
      </p:sp>
      <p:pic>
        <p:nvPicPr>
          <p:cNvPr id="1026" name="Picture 2" descr="Image result for social media ap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48" y="849601"/>
            <a:ext cx="3631334" cy="208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558" y="1096096"/>
            <a:ext cx="3317443" cy="3698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999" y="4048991"/>
            <a:ext cx="3816783" cy="18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798" y="2349789"/>
            <a:ext cx="9937495" cy="1668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797" y="4181331"/>
            <a:ext cx="3301857" cy="1817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654" y="4181330"/>
            <a:ext cx="3464436" cy="18174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5054" y="2427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Not applicable to Primary children but be aware of these dating apps.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204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67" y="1566717"/>
            <a:ext cx="9736474" cy="32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Set expectations – safe use, down time, usage limit</a:t>
            </a:r>
          </a:p>
          <a:p>
            <a:r>
              <a:rPr lang="en-GB" sz="2800" dirty="0" smtClean="0"/>
              <a:t>Have open conversations</a:t>
            </a:r>
          </a:p>
          <a:p>
            <a:r>
              <a:rPr lang="en-GB" sz="2800" dirty="0" smtClean="0"/>
              <a:t>Agree on consequences and rewards</a:t>
            </a:r>
          </a:p>
          <a:p>
            <a:r>
              <a:rPr lang="en-GB" sz="2800" dirty="0" smtClean="0">
                <a:hlinkClick r:id="rId2"/>
              </a:rPr>
              <a:t>http</a:t>
            </a:r>
            <a:r>
              <a:rPr lang="en-GB" sz="2800" dirty="0">
                <a:hlinkClick r:id="rId2"/>
              </a:rPr>
              <a:t>://mathsathome.lgfl.org.uk</a:t>
            </a:r>
            <a:r>
              <a:rPr lang="en-GB" sz="2800" dirty="0" smtClean="0">
                <a:hlinkClick r:id="rId2"/>
              </a:rPr>
              <a:t>/</a:t>
            </a:r>
            <a:endParaRPr lang="en-GB" sz="2800" dirty="0" smtClean="0"/>
          </a:p>
          <a:p>
            <a:r>
              <a:rPr lang="en-GB" sz="2800" dirty="0">
                <a:hlinkClick r:id="rId3"/>
              </a:rPr>
              <a:t>http://grammar.lgfl.org.uk/</a:t>
            </a: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0938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006" y="522782"/>
            <a:ext cx="8652641" cy="1053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8000" dirty="0" smtClean="0"/>
              <a:t>Schools Admissions</a:t>
            </a:r>
            <a:endParaRPr lang="en-GB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97536"/>
            <a:ext cx="1051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 smtClean="0"/>
              <a:t>Went ‘live’ on September 1</a:t>
            </a:r>
            <a:r>
              <a:rPr lang="en-GB" sz="4000" baseline="30000" dirty="0" smtClean="0"/>
              <a:t>st</a:t>
            </a:r>
            <a:endParaRPr lang="en-GB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 smtClean="0"/>
              <a:t>You have until 31</a:t>
            </a:r>
            <a:r>
              <a:rPr lang="en-GB" sz="4000" baseline="30000" dirty="0" smtClean="0"/>
              <a:t>st</a:t>
            </a:r>
            <a:r>
              <a:rPr lang="en-GB" sz="4000" dirty="0" smtClean="0"/>
              <a:t> </a:t>
            </a:r>
            <a:r>
              <a:rPr lang="en-GB" sz="4000" dirty="0" smtClean="0"/>
              <a:t>October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 smtClean="0"/>
              <a:t>First offer day: 2</a:t>
            </a:r>
            <a:r>
              <a:rPr lang="en-GB" sz="4000" baseline="30000" dirty="0" smtClean="0"/>
              <a:t>nd</a:t>
            </a:r>
            <a:r>
              <a:rPr lang="en-GB" sz="4000" dirty="0" smtClean="0"/>
              <a:t> March 2020</a:t>
            </a:r>
            <a:endParaRPr lang="en-GB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 smtClean="0"/>
              <a:t>You can apply for up to 6 schools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 smtClean="0"/>
              <a:t>Decide order of preference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 smtClean="0"/>
              <a:t>Easier to do it online – will need to create/remember login details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186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2499</TotalTime>
  <Words>724</Words>
  <Application>Microsoft Office PowerPoint</Application>
  <PresentationFormat>Widescreen</PresentationFormat>
  <Paragraphs>187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Century Gothic</vt:lpstr>
      <vt:lpstr>Wingdings 3</vt:lpstr>
      <vt:lpstr>Wisp</vt:lpstr>
      <vt:lpstr>Year 6 Information Meeting</vt:lpstr>
      <vt:lpstr>Areas we’ll 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you do?</vt:lpstr>
      <vt:lpstr>Schools Admissions</vt:lpstr>
      <vt:lpstr>How to Start </vt:lpstr>
      <vt:lpstr>PowerPoint Presentation</vt:lpstr>
      <vt:lpstr>PowerPoint Presentation</vt:lpstr>
      <vt:lpstr>PowerPoint Presentation</vt:lpstr>
      <vt:lpstr>PowerPoint Presentation</vt:lpstr>
      <vt:lpstr>Schools Admissions Criteria</vt:lpstr>
      <vt:lpstr>Key Dates</vt:lpstr>
      <vt:lpstr>PowerPoint Presentation</vt:lpstr>
      <vt:lpstr>SATs</vt:lpstr>
      <vt:lpstr>Scaled Scores 2019</vt:lpstr>
      <vt:lpstr>PLEASE DO NOT USE PAST PAPERS</vt:lpstr>
      <vt:lpstr>Wording of questions - Reading</vt:lpstr>
      <vt:lpstr>Reading Questions</vt:lpstr>
      <vt:lpstr>Reading Questions</vt:lpstr>
      <vt:lpstr>Reading Questions</vt:lpstr>
      <vt:lpstr>Reading Questions</vt:lpstr>
      <vt:lpstr>Tips for Reading</vt:lpstr>
      <vt:lpstr>SPAG</vt:lpstr>
      <vt:lpstr>SPAG Questions</vt:lpstr>
      <vt:lpstr>SPAG Questions</vt:lpstr>
      <vt:lpstr>SPAG Questions</vt:lpstr>
      <vt:lpstr>Tips for SPAG</vt:lpstr>
      <vt:lpstr>PowerPoint Presentation</vt:lpstr>
      <vt:lpstr>Maths - Arithmetic</vt:lpstr>
      <vt:lpstr>PowerPoint Presentation</vt:lpstr>
      <vt:lpstr>PowerPoint Presentation</vt:lpstr>
      <vt:lpstr>Maths -Reasoning</vt:lpstr>
      <vt:lpstr>Maths Reasoning</vt:lpstr>
      <vt:lpstr>Tips for Maths</vt:lpstr>
      <vt:lpstr>Home Learning</vt:lpstr>
      <vt:lpstr>PowerPoint Presentation</vt:lpstr>
      <vt:lpstr>PowerPoint Presentation</vt:lpstr>
      <vt:lpstr>Resources- We will provide these in the next couple of weeks</vt:lpstr>
      <vt:lpstr>Spellings</vt:lpstr>
      <vt:lpstr>PowerPoint Presentation</vt:lpstr>
    </vt:vector>
  </TitlesOfParts>
  <Company>WPS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Barr</dc:creator>
  <cp:lastModifiedBy>Katie Atkinson</cp:lastModifiedBy>
  <cp:revision>144</cp:revision>
  <cp:lastPrinted>2015-09-07T09:32:34Z</cp:lastPrinted>
  <dcterms:created xsi:type="dcterms:W3CDTF">2014-09-04T10:16:30Z</dcterms:created>
  <dcterms:modified xsi:type="dcterms:W3CDTF">2019-09-11T13:32:49Z</dcterms:modified>
</cp:coreProperties>
</file>