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60" r:id="rId14"/>
    <p:sldId id="318" r:id="rId15"/>
    <p:sldId id="319" r:id="rId16"/>
    <p:sldId id="259" r:id="rId17"/>
    <p:sldId id="320" r:id="rId18"/>
    <p:sldId id="321" r:id="rId19"/>
    <p:sldId id="322" r:id="rId20"/>
  </p:sldIdLst>
  <p:sldSz cx="28876625" cy="162433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Segoe Print" panose="02000600000000000000" pitchFamily="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78" y="2658337"/>
            <a:ext cx="21657469" cy="5655075"/>
          </a:xfrm>
        </p:spPr>
        <p:txBody>
          <a:bodyPr anchor="b"/>
          <a:lstStyle>
            <a:lvl1pPr algn="ctr">
              <a:defRPr sz="1421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9578" y="8531494"/>
            <a:ext cx="21657469" cy="3921703"/>
          </a:xfrm>
        </p:spPr>
        <p:txBody>
          <a:bodyPr/>
          <a:lstStyle>
            <a:lvl1pPr marL="0" indent="0" algn="ctr">
              <a:buNone/>
              <a:defRPr sz="5684"/>
            </a:lvl1pPr>
            <a:lvl2pPr marL="1082878" indent="0" algn="ctr">
              <a:buNone/>
              <a:defRPr sz="4737"/>
            </a:lvl2pPr>
            <a:lvl3pPr marL="2165756" indent="0" algn="ctr">
              <a:buNone/>
              <a:defRPr sz="4263"/>
            </a:lvl3pPr>
            <a:lvl4pPr marL="3248635" indent="0" algn="ctr">
              <a:buNone/>
              <a:defRPr sz="3790"/>
            </a:lvl4pPr>
            <a:lvl5pPr marL="4331513" indent="0" algn="ctr">
              <a:buNone/>
              <a:defRPr sz="3790"/>
            </a:lvl5pPr>
            <a:lvl6pPr marL="5414391" indent="0" algn="ctr">
              <a:buNone/>
              <a:defRPr sz="3790"/>
            </a:lvl6pPr>
            <a:lvl7pPr marL="6497269" indent="0" algn="ctr">
              <a:buNone/>
              <a:defRPr sz="3790"/>
            </a:lvl7pPr>
            <a:lvl8pPr marL="7580147" indent="0" algn="ctr">
              <a:buNone/>
              <a:defRPr sz="3790"/>
            </a:lvl8pPr>
            <a:lvl9pPr marL="8663026" indent="0" algn="ctr">
              <a:buNone/>
              <a:defRPr sz="379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5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64835" y="864805"/>
            <a:ext cx="6226522" cy="13765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268" y="864805"/>
            <a:ext cx="18318609" cy="1376544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7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6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228" y="4049548"/>
            <a:ext cx="24906089" cy="6756760"/>
          </a:xfrm>
        </p:spPr>
        <p:txBody>
          <a:bodyPr anchor="b"/>
          <a:lstStyle>
            <a:lvl1pPr>
              <a:defRPr sz="1421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0228" y="10870229"/>
            <a:ext cx="24906089" cy="3553221"/>
          </a:xfrm>
        </p:spPr>
        <p:txBody>
          <a:bodyPr/>
          <a:lstStyle>
            <a:lvl1pPr marL="0" indent="0">
              <a:buNone/>
              <a:defRPr sz="5684">
                <a:solidFill>
                  <a:schemeClr val="tx1">
                    <a:tint val="75000"/>
                  </a:schemeClr>
                </a:solidFill>
              </a:defRPr>
            </a:lvl1pPr>
            <a:lvl2pPr marL="1082878" indent="0">
              <a:buNone/>
              <a:defRPr sz="4737">
                <a:solidFill>
                  <a:schemeClr val="tx1">
                    <a:tint val="75000"/>
                  </a:schemeClr>
                </a:solidFill>
              </a:defRPr>
            </a:lvl2pPr>
            <a:lvl3pPr marL="2165756" indent="0">
              <a:buNone/>
              <a:defRPr sz="4263">
                <a:solidFill>
                  <a:schemeClr val="tx1">
                    <a:tint val="75000"/>
                  </a:schemeClr>
                </a:solidFill>
              </a:defRPr>
            </a:lvl3pPr>
            <a:lvl4pPr marL="3248635" indent="0">
              <a:buNone/>
              <a:defRPr sz="3790">
                <a:solidFill>
                  <a:schemeClr val="tx1">
                    <a:tint val="75000"/>
                  </a:schemeClr>
                </a:solidFill>
              </a:defRPr>
            </a:lvl4pPr>
            <a:lvl5pPr marL="4331513" indent="0">
              <a:buNone/>
              <a:defRPr sz="3790">
                <a:solidFill>
                  <a:schemeClr val="tx1">
                    <a:tint val="75000"/>
                  </a:schemeClr>
                </a:solidFill>
              </a:defRPr>
            </a:lvl5pPr>
            <a:lvl6pPr marL="5414391" indent="0">
              <a:buNone/>
              <a:defRPr sz="3790">
                <a:solidFill>
                  <a:schemeClr val="tx1">
                    <a:tint val="75000"/>
                  </a:schemeClr>
                </a:solidFill>
              </a:defRPr>
            </a:lvl6pPr>
            <a:lvl7pPr marL="6497269" indent="0">
              <a:buNone/>
              <a:defRPr sz="3790">
                <a:solidFill>
                  <a:schemeClr val="tx1">
                    <a:tint val="75000"/>
                  </a:schemeClr>
                </a:solidFill>
              </a:defRPr>
            </a:lvl7pPr>
            <a:lvl8pPr marL="7580147" indent="0">
              <a:buNone/>
              <a:defRPr sz="3790">
                <a:solidFill>
                  <a:schemeClr val="tx1">
                    <a:tint val="75000"/>
                  </a:schemeClr>
                </a:solidFill>
              </a:defRPr>
            </a:lvl8pPr>
            <a:lvl9pPr marL="8663026" indent="0">
              <a:buNone/>
              <a:defRPr sz="3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0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268" y="4324026"/>
            <a:ext cx="12272566" cy="103062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18791" y="4324026"/>
            <a:ext cx="12272566" cy="103062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29" y="864806"/>
            <a:ext cx="24906089" cy="31396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9030" y="3981866"/>
            <a:ext cx="12216165" cy="1951451"/>
          </a:xfrm>
        </p:spPr>
        <p:txBody>
          <a:bodyPr anchor="b"/>
          <a:lstStyle>
            <a:lvl1pPr marL="0" indent="0">
              <a:buNone/>
              <a:defRPr sz="5684" b="1"/>
            </a:lvl1pPr>
            <a:lvl2pPr marL="1082878" indent="0">
              <a:buNone/>
              <a:defRPr sz="4737" b="1"/>
            </a:lvl2pPr>
            <a:lvl3pPr marL="2165756" indent="0">
              <a:buNone/>
              <a:defRPr sz="4263" b="1"/>
            </a:lvl3pPr>
            <a:lvl4pPr marL="3248635" indent="0">
              <a:buNone/>
              <a:defRPr sz="3790" b="1"/>
            </a:lvl4pPr>
            <a:lvl5pPr marL="4331513" indent="0">
              <a:buNone/>
              <a:defRPr sz="3790" b="1"/>
            </a:lvl5pPr>
            <a:lvl6pPr marL="5414391" indent="0">
              <a:buNone/>
              <a:defRPr sz="3790" b="1"/>
            </a:lvl6pPr>
            <a:lvl7pPr marL="6497269" indent="0">
              <a:buNone/>
              <a:defRPr sz="3790" b="1"/>
            </a:lvl7pPr>
            <a:lvl8pPr marL="7580147" indent="0">
              <a:buNone/>
              <a:defRPr sz="3790" b="1"/>
            </a:lvl8pPr>
            <a:lvl9pPr marL="8663026" indent="0">
              <a:buNone/>
              <a:defRPr sz="379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9030" y="5933316"/>
            <a:ext cx="12216165" cy="87270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18791" y="3981866"/>
            <a:ext cx="12276327" cy="1951451"/>
          </a:xfrm>
        </p:spPr>
        <p:txBody>
          <a:bodyPr anchor="b"/>
          <a:lstStyle>
            <a:lvl1pPr marL="0" indent="0">
              <a:buNone/>
              <a:defRPr sz="5684" b="1"/>
            </a:lvl1pPr>
            <a:lvl2pPr marL="1082878" indent="0">
              <a:buNone/>
              <a:defRPr sz="4737" b="1"/>
            </a:lvl2pPr>
            <a:lvl3pPr marL="2165756" indent="0">
              <a:buNone/>
              <a:defRPr sz="4263" b="1"/>
            </a:lvl3pPr>
            <a:lvl4pPr marL="3248635" indent="0">
              <a:buNone/>
              <a:defRPr sz="3790" b="1"/>
            </a:lvl4pPr>
            <a:lvl5pPr marL="4331513" indent="0">
              <a:buNone/>
              <a:defRPr sz="3790" b="1"/>
            </a:lvl5pPr>
            <a:lvl6pPr marL="5414391" indent="0">
              <a:buNone/>
              <a:defRPr sz="3790" b="1"/>
            </a:lvl6pPr>
            <a:lvl7pPr marL="6497269" indent="0">
              <a:buNone/>
              <a:defRPr sz="3790" b="1"/>
            </a:lvl7pPr>
            <a:lvl8pPr marL="7580147" indent="0">
              <a:buNone/>
              <a:defRPr sz="3790" b="1"/>
            </a:lvl8pPr>
            <a:lvl9pPr marL="8663026" indent="0">
              <a:buNone/>
              <a:defRPr sz="379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18791" y="5933316"/>
            <a:ext cx="12276327" cy="87270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2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0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31" y="1082887"/>
            <a:ext cx="9313462" cy="3790103"/>
          </a:xfrm>
        </p:spPr>
        <p:txBody>
          <a:bodyPr anchor="b"/>
          <a:lstStyle>
            <a:lvl1pPr>
              <a:defRPr sz="75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327" y="2338736"/>
            <a:ext cx="14618791" cy="11543271"/>
          </a:xfrm>
        </p:spPr>
        <p:txBody>
          <a:bodyPr/>
          <a:lstStyle>
            <a:lvl1pPr>
              <a:defRPr sz="7579"/>
            </a:lvl1pPr>
            <a:lvl2pPr>
              <a:defRPr sz="6632"/>
            </a:lvl2pPr>
            <a:lvl3pPr>
              <a:defRPr sz="5684"/>
            </a:lvl3pPr>
            <a:lvl4pPr>
              <a:defRPr sz="4737"/>
            </a:lvl4pPr>
            <a:lvl5pPr>
              <a:defRPr sz="4737"/>
            </a:lvl5pPr>
            <a:lvl6pPr>
              <a:defRPr sz="4737"/>
            </a:lvl6pPr>
            <a:lvl7pPr>
              <a:defRPr sz="4737"/>
            </a:lvl7pPr>
            <a:lvl8pPr>
              <a:defRPr sz="4737"/>
            </a:lvl8pPr>
            <a:lvl9pPr>
              <a:defRPr sz="473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031" y="4872990"/>
            <a:ext cx="9313462" cy="9027817"/>
          </a:xfrm>
        </p:spPr>
        <p:txBody>
          <a:bodyPr/>
          <a:lstStyle>
            <a:lvl1pPr marL="0" indent="0">
              <a:buNone/>
              <a:defRPr sz="3790"/>
            </a:lvl1pPr>
            <a:lvl2pPr marL="1082878" indent="0">
              <a:buNone/>
              <a:defRPr sz="3316"/>
            </a:lvl2pPr>
            <a:lvl3pPr marL="2165756" indent="0">
              <a:buNone/>
              <a:defRPr sz="2842"/>
            </a:lvl3pPr>
            <a:lvl4pPr marL="3248635" indent="0">
              <a:buNone/>
              <a:defRPr sz="2369"/>
            </a:lvl4pPr>
            <a:lvl5pPr marL="4331513" indent="0">
              <a:buNone/>
              <a:defRPr sz="2369"/>
            </a:lvl5pPr>
            <a:lvl6pPr marL="5414391" indent="0">
              <a:buNone/>
              <a:defRPr sz="2369"/>
            </a:lvl6pPr>
            <a:lvl7pPr marL="6497269" indent="0">
              <a:buNone/>
              <a:defRPr sz="2369"/>
            </a:lvl7pPr>
            <a:lvl8pPr marL="7580147" indent="0">
              <a:buNone/>
              <a:defRPr sz="2369"/>
            </a:lvl8pPr>
            <a:lvl9pPr marL="8663026" indent="0">
              <a:buNone/>
              <a:defRPr sz="23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0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31" y="1082887"/>
            <a:ext cx="9313462" cy="3790103"/>
          </a:xfrm>
        </p:spPr>
        <p:txBody>
          <a:bodyPr anchor="b"/>
          <a:lstStyle>
            <a:lvl1pPr>
              <a:defRPr sz="75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76327" y="2338736"/>
            <a:ext cx="14618791" cy="11543271"/>
          </a:xfrm>
        </p:spPr>
        <p:txBody>
          <a:bodyPr anchor="t"/>
          <a:lstStyle>
            <a:lvl1pPr marL="0" indent="0">
              <a:buNone/>
              <a:defRPr sz="7579"/>
            </a:lvl1pPr>
            <a:lvl2pPr marL="1082878" indent="0">
              <a:buNone/>
              <a:defRPr sz="6632"/>
            </a:lvl2pPr>
            <a:lvl3pPr marL="2165756" indent="0">
              <a:buNone/>
              <a:defRPr sz="5684"/>
            </a:lvl3pPr>
            <a:lvl4pPr marL="3248635" indent="0">
              <a:buNone/>
              <a:defRPr sz="4737"/>
            </a:lvl4pPr>
            <a:lvl5pPr marL="4331513" indent="0">
              <a:buNone/>
              <a:defRPr sz="4737"/>
            </a:lvl5pPr>
            <a:lvl6pPr marL="5414391" indent="0">
              <a:buNone/>
              <a:defRPr sz="4737"/>
            </a:lvl6pPr>
            <a:lvl7pPr marL="6497269" indent="0">
              <a:buNone/>
              <a:defRPr sz="4737"/>
            </a:lvl7pPr>
            <a:lvl8pPr marL="7580147" indent="0">
              <a:buNone/>
              <a:defRPr sz="4737"/>
            </a:lvl8pPr>
            <a:lvl9pPr marL="8663026" indent="0">
              <a:buNone/>
              <a:defRPr sz="473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031" y="4872990"/>
            <a:ext cx="9313462" cy="9027817"/>
          </a:xfrm>
        </p:spPr>
        <p:txBody>
          <a:bodyPr/>
          <a:lstStyle>
            <a:lvl1pPr marL="0" indent="0">
              <a:buNone/>
              <a:defRPr sz="3790"/>
            </a:lvl1pPr>
            <a:lvl2pPr marL="1082878" indent="0">
              <a:buNone/>
              <a:defRPr sz="3316"/>
            </a:lvl2pPr>
            <a:lvl3pPr marL="2165756" indent="0">
              <a:buNone/>
              <a:defRPr sz="2842"/>
            </a:lvl3pPr>
            <a:lvl4pPr marL="3248635" indent="0">
              <a:buNone/>
              <a:defRPr sz="2369"/>
            </a:lvl4pPr>
            <a:lvl5pPr marL="4331513" indent="0">
              <a:buNone/>
              <a:defRPr sz="2369"/>
            </a:lvl5pPr>
            <a:lvl6pPr marL="5414391" indent="0">
              <a:buNone/>
              <a:defRPr sz="2369"/>
            </a:lvl6pPr>
            <a:lvl7pPr marL="6497269" indent="0">
              <a:buNone/>
              <a:defRPr sz="2369"/>
            </a:lvl7pPr>
            <a:lvl8pPr marL="7580147" indent="0">
              <a:buNone/>
              <a:defRPr sz="2369"/>
            </a:lvl8pPr>
            <a:lvl9pPr marL="8663026" indent="0">
              <a:buNone/>
              <a:defRPr sz="23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0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5268" y="864806"/>
            <a:ext cx="24906089" cy="3139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5268" y="4324026"/>
            <a:ext cx="24906089" cy="1030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5268" y="15055134"/>
            <a:ext cx="6497241" cy="86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13E3-1857-4CD5-8207-76F6DA37C1D2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65382" y="15055134"/>
            <a:ext cx="9745861" cy="86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94116" y="15055134"/>
            <a:ext cx="6497241" cy="86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DA27-E084-48A3-BB81-ABCA9B1E2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65756" rtl="0" eaLnBrk="1" latinLnBrk="0" hangingPunct="1">
        <a:lnSpc>
          <a:spcPct val="90000"/>
        </a:lnSpc>
        <a:spcBef>
          <a:spcPct val="0"/>
        </a:spcBef>
        <a:buNone/>
        <a:defRPr sz="104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439" indent="-541439" algn="l" defTabSz="2165756" rtl="0" eaLnBrk="1" latinLnBrk="0" hangingPunct="1">
        <a:lnSpc>
          <a:spcPct val="90000"/>
        </a:lnSpc>
        <a:spcBef>
          <a:spcPts val="2369"/>
        </a:spcBef>
        <a:buFont typeface="Arial" panose="020B0604020202020204" pitchFamily="34" charset="0"/>
        <a:buChar char="•"/>
        <a:defRPr sz="6632" kern="1200">
          <a:solidFill>
            <a:schemeClr val="tx1"/>
          </a:solidFill>
          <a:latin typeface="+mn-lt"/>
          <a:ea typeface="+mn-ea"/>
          <a:cs typeface="+mn-cs"/>
        </a:defRPr>
      </a:lvl1pPr>
      <a:lvl2pPr marL="1624317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5684" kern="1200">
          <a:solidFill>
            <a:schemeClr val="tx1"/>
          </a:solidFill>
          <a:latin typeface="+mn-lt"/>
          <a:ea typeface="+mn-ea"/>
          <a:cs typeface="+mn-cs"/>
        </a:defRPr>
      </a:lvl2pPr>
      <a:lvl3pPr marL="2707196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737" kern="1200">
          <a:solidFill>
            <a:schemeClr val="tx1"/>
          </a:solidFill>
          <a:latin typeface="+mn-lt"/>
          <a:ea typeface="+mn-ea"/>
          <a:cs typeface="+mn-cs"/>
        </a:defRPr>
      </a:lvl3pPr>
      <a:lvl4pPr marL="3790074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4pPr>
      <a:lvl5pPr marL="4872952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5pPr>
      <a:lvl6pPr marL="5955830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6pPr>
      <a:lvl7pPr marL="7038708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7pPr>
      <a:lvl8pPr marL="8121587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8pPr>
      <a:lvl9pPr marL="9204465" indent="-541439" algn="l" defTabSz="2165756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1pPr>
      <a:lvl2pPr marL="1082878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2pPr>
      <a:lvl3pPr marL="2165756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3pPr>
      <a:lvl4pPr marL="3248635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4pPr>
      <a:lvl5pPr marL="4331513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5pPr>
      <a:lvl6pPr marL="5414391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6pPr>
      <a:lvl7pPr marL="6497269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7pPr>
      <a:lvl8pPr marL="7580147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8pPr>
      <a:lvl9pPr marL="8663026" algn="l" defTabSz="2165756" rtl="0" eaLnBrk="1" latinLnBrk="0" hangingPunct="1">
        <a:defRPr sz="4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CkM-IJew3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CkM-IJew3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6125" y="426574"/>
            <a:ext cx="21657469" cy="5655075"/>
          </a:xfrm>
        </p:spPr>
        <p:txBody>
          <a:bodyPr/>
          <a:lstStyle/>
          <a:p>
            <a:r>
              <a:rPr lang="en-GB" sz="14200" dirty="0" smtClean="0"/>
              <a:t>Day</a:t>
            </a:r>
            <a:r>
              <a:rPr lang="en-GB" dirty="0" smtClean="0"/>
              <a:t> 1- Monday 20</a:t>
            </a:r>
            <a:r>
              <a:rPr lang="en-GB" baseline="30000" dirty="0" smtClean="0"/>
              <a:t>th</a:t>
            </a:r>
            <a:r>
              <a:rPr lang="en-GB" dirty="0" smtClean="0"/>
              <a:t> April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6125" y="6437999"/>
            <a:ext cx="21657469" cy="3921703"/>
          </a:xfrm>
        </p:spPr>
        <p:txBody>
          <a:bodyPr>
            <a:normAutofit/>
          </a:bodyPr>
          <a:lstStyle/>
          <a:p>
            <a:r>
              <a:rPr lang="en-GB" sz="7200" dirty="0" smtClean="0"/>
              <a:t>L.O: To be able to answer comprehension questions about poetry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53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Choose 2 or 3 of the features and make your own sentences for them.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68" y="4709036"/>
            <a:ext cx="24906089" cy="10306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Example – </a:t>
            </a:r>
          </a:p>
          <a:p>
            <a:pPr marL="0" indent="0">
              <a:buNone/>
            </a:pPr>
            <a:r>
              <a:rPr lang="en-GB" dirty="0" smtClean="0"/>
              <a:t>Simile – Her lips were as red </a:t>
            </a:r>
            <a:r>
              <a:rPr lang="en-GB" b="1" u="sng" dirty="0" smtClean="0"/>
              <a:t>as</a:t>
            </a:r>
            <a:r>
              <a:rPr lang="en-GB" dirty="0" smtClean="0"/>
              <a:t> berries or her lips were red </a:t>
            </a:r>
            <a:r>
              <a:rPr lang="en-GB" b="1" u="sng" dirty="0" smtClean="0"/>
              <a:t>like</a:t>
            </a:r>
            <a:r>
              <a:rPr lang="en-GB" dirty="0" smtClean="0"/>
              <a:t> berries.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Personification – The long grass danced in the wind.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Alliteration -  The tremendously, tall tree towered over 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2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3 – Wednesday 22</a:t>
            </a:r>
            <a:r>
              <a:rPr lang="en-GB" baseline="30000" dirty="0" smtClean="0"/>
              <a:t>nd</a:t>
            </a:r>
            <a:r>
              <a:rPr lang="en-GB" dirty="0" smtClean="0"/>
              <a:t> April 2020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68" y="6208295"/>
            <a:ext cx="24906089" cy="3465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L.O: To identify features of a poem.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9389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carefully…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Watch </a:t>
            </a:r>
            <a:r>
              <a:rPr lang="en-GB" dirty="0">
                <a:hlinkClick r:id="rId2"/>
              </a:rPr>
              <a:t>https://www.youtube.com/watch?v=RCkM-IJew3Q</a:t>
            </a:r>
            <a:r>
              <a:rPr lang="en-GB" dirty="0"/>
              <a:t> with your child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See if you can tick any of these features off the check list as you listen to the poems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44" y="9673389"/>
            <a:ext cx="15944806" cy="52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0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13720" y="1051063"/>
            <a:ext cx="8870951" cy="1968501"/>
          </a:xfrm>
          <a:custGeom>
            <a:avLst/>
            <a:gdLst/>
            <a:ahLst/>
            <a:cxnLst/>
            <a:rect l="0" t="0" r="0" b="0"/>
            <a:pathLst>
              <a:path w="8870951" h="1968501">
                <a:moveTo>
                  <a:pt x="1478491" y="0"/>
                </a:moveTo>
                <a:lnTo>
                  <a:pt x="7539682" y="0"/>
                </a:lnTo>
                <a:lnTo>
                  <a:pt x="7688156" y="6703"/>
                </a:lnTo>
                <a:lnTo>
                  <a:pt x="7953653" y="22896"/>
                </a:lnTo>
                <a:lnTo>
                  <a:pt x="8205308" y="55843"/>
                </a:lnTo>
                <a:lnTo>
                  <a:pt x="8323590" y="72041"/>
                </a:lnTo>
                <a:lnTo>
                  <a:pt x="8531209" y="118111"/>
                </a:lnTo>
                <a:lnTo>
                  <a:pt x="8678432" y="170603"/>
                </a:lnTo>
                <a:lnTo>
                  <a:pt x="8752673" y="200200"/>
                </a:lnTo>
                <a:lnTo>
                  <a:pt x="8826905" y="259118"/>
                </a:lnTo>
                <a:lnTo>
                  <a:pt x="8855852" y="292063"/>
                </a:lnTo>
                <a:lnTo>
                  <a:pt x="8855852" y="308261"/>
                </a:lnTo>
                <a:lnTo>
                  <a:pt x="8870950" y="328084"/>
                </a:lnTo>
                <a:lnTo>
                  <a:pt x="8870950" y="1640418"/>
                </a:lnTo>
                <a:lnTo>
                  <a:pt x="8855852" y="1656893"/>
                </a:lnTo>
                <a:lnTo>
                  <a:pt x="8855852" y="1673366"/>
                </a:lnTo>
                <a:lnTo>
                  <a:pt x="8826905" y="1706035"/>
                </a:lnTo>
                <a:lnTo>
                  <a:pt x="8752673" y="1764948"/>
                </a:lnTo>
                <a:lnTo>
                  <a:pt x="8605453" y="1820793"/>
                </a:lnTo>
                <a:lnTo>
                  <a:pt x="8531209" y="1847040"/>
                </a:lnTo>
                <a:lnTo>
                  <a:pt x="8323590" y="1893113"/>
                </a:lnTo>
                <a:lnTo>
                  <a:pt x="8087034" y="1925781"/>
                </a:lnTo>
                <a:lnTo>
                  <a:pt x="7953653" y="1942255"/>
                </a:lnTo>
                <a:lnTo>
                  <a:pt x="7688156" y="1958730"/>
                </a:lnTo>
                <a:lnTo>
                  <a:pt x="7539682" y="1965148"/>
                </a:lnTo>
                <a:lnTo>
                  <a:pt x="7466689" y="1965148"/>
                </a:lnTo>
                <a:lnTo>
                  <a:pt x="7392459" y="1968500"/>
                </a:lnTo>
                <a:lnTo>
                  <a:pt x="1478491" y="1968500"/>
                </a:lnTo>
                <a:lnTo>
                  <a:pt x="1389150" y="1965148"/>
                </a:lnTo>
                <a:lnTo>
                  <a:pt x="1316173" y="1965148"/>
                </a:lnTo>
                <a:lnTo>
                  <a:pt x="1167694" y="1958730"/>
                </a:lnTo>
                <a:lnTo>
                  <a:pt x="902190" y="1942255"/>
                </a:lnTo>
                <a:lnTo>
                  <a:pt x="650533" y="1909307"/>
                </a:lnTo>
                <a:lnTo>
                  <a:pt x="532254" y="1893113"/>
                </a:lnTo>
                <a:lnTo>
                  <a:pt x="325897" y="1847040"/>
                </a:lnTo>
                <a:lnTo>
                  <a:pt x="177419" y="1794546"/>
                </a:lnTo>
                <a:lnTo>
                  <a:pt x="103180" y="1764948"/>
                </a:lnTo>
                <a:lnTo>
                  <a:pt x="30198" y="1706035"/>
                </a:lnTo>
                <a:lnTo>
                  <a:pt x="0" y="1673366"/>
                </a:lnTo>
                <a:lnTo>
                  <a:pt x="0" y="292063"/>
                </a:lnTo>
                <a:lnTo>
                  <a:pt x="30198" y="259118"/>
                </a:lnTo>
                <a:lnTo>
                  <a:pt x="103180" y="200200"/>
                </a:lnTo>
                <a:lnTo>
                  <a:pt x="251657" y="144356"/>
                </a:lnTo>
                <a:lnTo>
                  <a:pt x="325897" y="118111"/>
                </a:lnTo>
                <a:lnTo>
                  <a:pt x="532254" y="72041"/>
                </a:lnTo>
                <a:lnTo>
                  <a:pt x="768817" y="39373"/>
                </a:lnTo>
                <a:lnTo>
                  <a:pt x="902190" y="22896"/>
                </a:lnTo>
                <a:lnTo>
                  <a:pt x="1167694" y="6703"/>
                </a:lnTo>
                <a:lnTo>
                  <a:pt x="1316173" y="0"/>
                </a:lnTo>
                <a:close/>
              </a:path>
            </a:pathLst>
          </a:custGeom>
          <a:solidFill>
            <a:srgbClr val="00BFFF"/>
          </a:solidFill>
          <a:ln w="762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13720" y="1527481"/>
            <a:ext cx="8362823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0000"/>
                </a:solidFill>
                <a:latin typeface="Boring Joined - 68"/>
              </a:rPr>
              <a:t>Read this poem</a:t>
            </a:r>
            <a:endParaRPr lang="en-GB" sz="6000" b="1" dirty="0">
              <a:solidFill>
                <a:srgbClr val="000000"/>
              </a:solidFill>
              <a:latin typeface="Boring Joined - 6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91414" y="3709729"/>
            <a:ext cx="9274874" cy="10770819"/>
          </a:xfrm>
          <a:custGeom>
            <a:avLst/>
            <a:gdLst/>
            <a:ahLst/>
            <a:cxnLst/>
            <a:rect l="0" t="0" r="0" b="0"/>
            <a:pathLst>
              <a:path w="8263891" h="9483092">
                <a:moveTo>
                  <a:pt x="1377316" y="0"/>
                </a:moveTo>
                <a:lnTo>
                  <a:pt x="7023724" y="0"/>
                </a:lnTo>
                <a:lnTo>
                  <a:pt x="7162039" y="32283"/>
                </a:lnTo>
                <a:lnTo>
                  <a:pt x="7409367" y="110300"/>
                </a:lnTo>
                <a:lnTo>
                  <a:pt x="7643805" y="269024"/>
                </a:lnTo>
                <a:lnTo>
                  <a:pt x="7753990" y="347041"/>
                </a:lnTo>
                <a:lnTo>
                  <a:pt x="7947400" y="568985"/>
                </a:lnTo>
                <a:lnTo>
                  <a:pt x="8084546" y="821868"/>
                </a:lnTo>
                <a:lnTo>
                  <a:pt x="8153704" y="964450"/>
                </a:lnTo>
                <a:lnTo>
                  <a:pt x="8222862" y="1248272"/>
                </a:lnTo>
                <a:lnTo>
                  <a:pt x="8249826" y="1406995"/>
                </a:lnTo>
                <a:lnTo>
                  <a:pt x="8249826" y="1485013"/>
                </a:lnTo>
                <a:lnTo>
                  <a:pt x="8263890" y="1580515"/>
                </a:lnTo>
                <a:lnTo>
                  <a:pt x="8263890" y="7902575"/>
                </a:lnTo>
                <a:lnTo>
                  <a:pt x="8249826" y="7981936"/>
                </a:lnTo>
                <a:lnTo>
                  <a:pt x="8249826" y="8061301"/>
                </a:lnTo>
                <a:lnTo>
                  <a:pt x="8222862" y="8218680"/>
                </a:lnTo>
                <a:lnTo>
                  <a:pt x="8153704" y="8502499"/>
                </a:lnTo>
                <a:lnTo>
                  <a:pt x="8016560" y="8771520"/>
                </a:lnTo>
                <a:lnTo>
                  <a:pt x="7947400" y="8897964"/>
                </a:lnTo>
                <a:lnTo>
                  <a:pt x="7753990" y="9119909"/>
                </a:lnTo>
                <a:lnTo>
                  <a:pt x="7533620" y="9277286"/>
                </a:lnTo>
                <a:lnTo>
                  <a:pt x="7409367" y="9356647"/>
                </a:lnTo>
                <a:lnTo>
                  <a:pt x="7162039" y="9436008"/>
                </a:lnTo>
                <a:lnTo>
                  <a:pt x="7023724" y="9466951"/>
                </a:lnTo>
                <a:lnTo>
                  <a:pt x="6955733" y="9466951"/>
                </a:lnTo>
                <a:lnTo>
                  <a:pt x="6886575" y="9483091"/>
                </a:lnTo>
                <a:lnTo>
                  <a:pt x="1377316" y="9483091"/>
                </a:lnTo>
                <a:lnTo>
                  <a:pt x="1294088" y="9466951"/>
                </a:lnTo>
                <a:lnTo>
                  <a:pt x="1226104" y="9466951"/>
                </a:lnTo>
                <a:lnTo>
                  <a:pt x="1087786" y="9436008"/>
                </a:lnTo>
                <a:lnTo>
                  <a:pt x="840456" y="9356647"/>
                </a:lnTo>
                <a:lnTo>
                  <a:pt x="606019" y="9197924"/>
                </a:lnTo>
                <a:lnTo>
                  <a:pt x="495833" y="9119909"/>
                </a:lnTo>
                <a:lnTo>
                  <a:pt x="303595" y="8897964"/>
                </a:lnTo>
                <a:lnTo>
                  <a:pt x="165278" y="8645081"/>
                </a:lnTo>
                <a:lnTo>
                  <a:pt x="96120" y="8502499"/>
                </a:lnTo>
                <a:lnTo>
                  <a:pt x="28132" y="8218680"/>
                </a:lnTo>
                <a:lnTo>
                  <a:pt x="0" y="8061301"/>
                </a:lnTo>
                <a:lnTo>
                  <a:pt x="0" y="1406995"/>
                </a:lnTo>
                <a:lnTo>
                  <a:pt x="28132" y="1248272"/>
                </a:lnTo>
                <a:lnTo>
                  <a:pt x="96120" y="964450"/>
                </a:lnTo>
                <a:lnTo>
                  <a:pt x="234436" y="695427"/>
                </a:lnTo>
                <a:lnTo>
                  <a:pt x="303595" y="568985"/>
                </a:lnTo>
                <a:lnTo>
                  <a:pt x="495833" y="347041"/>
                </a:lnTo>
                <a:lnTo>
                  <a:pt x="716204" y="189661"/>
                </a:lnTo>
                <a:lnTo>
                  <a:pt x="840456" y="110300"/>
                </a:lnTo>
                <a:lnTo>
                  <a:pt x="1087786" y="32283"/>
                </a:lnTo>
                <a:lnTo>
                  <a:pt x="1226104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0555" y="4390123"/>
            <a:ext cx="8215671" cy="104951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The School Kid’s Rap by John Foster</a:t>
            </a:r>
          </a:p>
          <a:p>
            <a:endParaRPr lang="en-GB" sz="2800" dirty="0">
              <a:solidFill>
                <a:srgbClr val="3B3A42"/>
              </a:solidFill>
              <a:latin typeface="Comic Sans MS - 15"/>
            </a:endParaRP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 Miss was at the blackboard writing with her chalk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When suddenly she stopped in the middle of her talk</a:t>
            </a:r>
          </a:p>
          <a:p>
            <a:r>
              <a:rPr lang="da-DK" sz="2800" dirty="0">
                <a:solidFill>
                  <a:srgbClr val="3B3A42"/>
                </a:solidFill>
                <a:latin typeface="Comic Sans MS - 15"/>
              </a:rPr>
              <a:t>She snapped her fingers, snap! snap! snap!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 Pay attention children and I’ll teach you how to rap.</a:t>
            </a:r>
          </a:p>
          <a:p>
            <a:endParaRPr lang="en-GB" sz="2800" dirty="0">
              <a:solidFill>
                <a:srgbClr val="3B3A42"/>
              </a:solidFill>
              <a:latin typeface="Comic Sans MS - 15"/>
            </a:endParaRP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 She picked up her a pencil, she started to tap, 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All together children, now clap! clap! clap!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Just get the rhythm, just get the beat 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Drum it with your fingers, stamp it with your feet.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 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That’s right children, keep in time,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Now we got the rhythm, all we need is the rhyme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This school is cool, the teacher is ace, 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Strut your stuff with a smile on your face.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 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Snap those fingers, tap those toes,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Do it like they do on the video shows,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Flap it! Slap It! Clap!  Snap!  Clap</a:t>
            </a:r>
          </a:p>
          <a:p>
            <a:r>
              <a:rPr lang="en-GB" sz="2800" dirty="0">
                <a:solidFill>
                  <a:srgbClr val="3B3A42"/>
                </a:solidFill>
                <a:latin typeface="Comic Sans MS - 15"/>
              </a:rPr>
              <a:t>Let’s all do the school kids’ rap!</a:t>
            </a:r>
          </a:p>
          <a:p>
            <a:endParaRPr lang="en-GB" sz="3200" dirty="0">
              <a:solidFill>
                <a:srgbClr val="3B3A42"/>
              </a:solidFill>
              <a:latin typeface="Comic Sans MS - 15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406" y="5133681"/>
            <a:ext cx="15944806" cy="5276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52410" y="2740233"/>
            <a:ext cx="1258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See if you can tick any of these features off the check </a:t>
            </a:r>
            <a:r>
              <a:rPr lang="en-GB" sz="6000" dirty="0" smtClean="0"/>
              <a:t>list.</a:t>
            </a:r>
            <a:endParaRPr lang="en-GB" sz="6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02494" y="10110704"/>
            <a:ext cx="14998538" cy="3790103"/>
          </a:xfrm>
        </p:spPr>
        <p:txBody>
          <a:bodyPr>
            <a:normAutofit/>
          </a:bodyPr>
          <a:lstStyle/>
          <a:p>
            <a:r>
              <a:rPr lang="en-GB" dirty="0" smtClean="0"/>
              <a:t>Was is easier to identify the features by listening to the poem or reading the poem?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5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4 – Thursday 23</a:t>
            </a:r>
            <a:r>
              <a:rPr lang="en-GB" baseline="30000" dirty="0" smtClean="0"/>
              <a:t>rd</a:t>
            </a:r>
            <a:r>
              <a:rPr lang="en-GB" dirty="0" smtClean="0"/>
              <a:t> April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68" y="6689557"/>
            <a:ext cx="24906089" cy="4090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L.O: To memorise a poem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2227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Listen or read the following 3 poems: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3031958"/>
            <a:ext cx="13258800" cy="115982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7700" b="1" u="sng" dirty="0" smtClean="0"/>
              <a:t>Pirates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The night was as dark as an inkwell,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For the moon had gone visiting elsewhere, 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But by the scuffling sounds around me,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I knew there was someone there.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By the grunt and the groan and the muffled shout,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I knew there was someone else about.</a:t>
            </a:r>
          </a:p>
          <a:p>
            <a:pPr marL="0" indent="0">
              <a:buNone/>
            </a:pPr>
            <a:endParaRPr lang="en-GB" dirty="0">
              <a:latin typeface="Comic Sans MS - 20"/>
            </a:endParaRP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I knew he had come here to rob me,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Take my silver, my jewels and gold,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In the dark I had the advantage,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It was as if he had a blindfold,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But I was fine, knew the lay of the land,</a:t>
            </a:r>
          </a:p>
          <a:p>
            <a:pPr marL="0" indent="0">
              <a:buNone/>
            </a:pPr>
            <a:r>
              <a:rPr lang="en-GB" dirty="0">
                <a:latin typeface="Comic Sans MS - 20"/>
              </a:rPr>
              <a:t>Each bit as familiar as the back of my hand.</a:t>
            </a:r>
          </a:p>
          <a:p>
            <a:pPr marL="0" indent="0">
              <a:buNone/>
            </a:pPr>
            <a:endParaRPr lang="en-GB" dirty="0">
              <a:latin typeface="Comic Sans MS - 20"/>
            </a:endParaRPr>
          </a:p>
          <a:p>
            <a:pPr marL="0" indent="0">
              <a:buNone/>
            </a:pPr>
            <a:endParaRPr lang="en-GB" dirty="0">
              <a:latin typeface="Comic Sans MS - 2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244068" y="4004427"/>
            <a:ext cx="12800597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600" dirty="0">
                <a:latin typeface="Comic Sans MS - 20"/>
              </a:rPr>
              <a:t>He was caught in the second trap I'd set,</a:t>
            </a:r>
          </a:p>
          <a:p>
            <a:r>
              <a:rPr lang="en-GB" sz="4600" dirty="0">
                <a:latin typeface="Comic Sans MS - 20"/>
              </a:rPr>
              <a:t>I heard him yelp with the pain,</a:t>
            </a:r>
          </a:p>
          <a:p>
            <a:r>
              <a:rPr lang="en-GB" sz="4600" dirty="0">
                <a:latin typeface="Comic Sans MS - 20"/>
              </a:rPr>
              <a:t>But he was getting closer,</a:t>
            </a:r>
          </a:p>
          <a:p>
            <a:r>
              <a:rPr lang="en-GB" sz="4600" dirty="0">
                <a:latin typeface="Comic Sans MS - 20"/>
              </a:rPr>
              <a:t>And I reached for my weapon again,</a:t>
            </a:r>
          </a:p>
          <a:p>
            <a:r>
              <a:rPr lang="en-GB" sz="4600" dirty="0">
                <a:latin typeface="Comic Sans MS - 20"/>
              </a:rPr>
              <a:t>I was willing to die for what was mine,</a:t>
            </a:r>
          </a:p>
          <a:p>
            <a:r>
              <a:rPr lang="en-GB" sz="4600" dirty="0">
                <a:latin typeface="Comic Sans MS - 20"/>
              </a:rPr>
              <a:t>Ready to strike if he crossed the line.</a:t>
            </a:r>
          </a:p>
          <a:p>
            <a:endParaRPr lang="en-GB" sz="4600" dirty="0">
              <a:latin typeface="Comic Sans MS - 20"/>
            </a:endParaRPr>
          </a:p>
          <a:p>
            <a:r>
              <a:rPr lang="en-GB" sz="4600" dirty="0">
                <a:latin typeface="Comic Sans MS - 20"/>
              </a:rPr>
              <a:t>So I stood there over my treasure, </a:t>
            </a:r>
          </a:p>
          <a:p>
            <a:r>
              <a:rPr lang="en-GB" sz="4600" dirty="0">
                <a:latin typeface="Comic Sans MS - 20"/>
              </a:rPr>
              <a:t>On the X which marked the spot,</a:t>
            </a:r>
          </a:p>
          <a:p>
            <a:r>
              <a:rPr lang="en-GB" sz="4600" dirty="0">
                <a:latin typeface="Comic Sans MS - 20"/>
              </a:rPr>
              <a:t>Then suddenly he was behind me,</a:t>
            </a:r>
          </a:p>
          <a:p>
            <a:r>
              <a:rPr lang="en-GB" sz="4600" dirty="0">
                <a:latin typeface="Comic Sans MS - 20"/>
              </a:rPr>
              <a:t>My stomach twisted into a knot.</a:t>
            </a:r>
          </a:p>
          <a:p>
            <a:r>
              <a:rPr lang="en-GB" sz="4600" dirty="0">
                <a:latin typeface="Comic Sans MS - 20"/>
              </a:rPr>
              <a:t>Then Dad came in, turned on the light,</a:t>
            </a:r>
          </a:p>
          <a:p>
            <a:r>
              <a:rPr lang="en-GB" sz="4600" dirty="0">
                <a:latin typeface="Comic Sans MS - 20"/>
              </a:rPr>
              <a:t>Said, "Time to stop playing.  Sleep well.  Good night.!</a:t>
            </a:r>
            <a:endParaRPr lang="en-GB" sz="4600" dirty="0"/>
          </a:p>
        </p:txBody>
      </p:sp>
    </p:spTree>
    <p:extLst>
      <p:ext uri="{BB962C8B-B14F-4D97-AF65-F5344CB8AC3E}">
        <p14:creationId xmlns:p14="http://schemas.microsoft.com/office/powerpoint/2010/main" val="54445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006" y="1527725"/>
            <a:ext cx="6972498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dirty="0" smtClean="0">
                <a:solidFill>
                  <a:srgbClr val="000000"/>
                </a:solidFill>
                <a:latin typeface="Boring Joined - 72"/>
              </a:rPr>
              <a:t>Watch Michael Rosen's performance of chocolate cake </a:t>
            </a:r>
            <a:r>
              <a:rPr lang="en-GB" sz="3600" b="1" dirty="0">
                <a:solidFill>
                  <a:srgbClr val="000000"/>
                </a:solidFill>
                <a:latin typeface="Boring Joined - 72"/>
              </a:rPr>
              <a:t>together</a:t>
            </a:r>
          </a:p>
        </p:txBody>
      </p:sp>
      <p:sp>
        <p:nvSpPr>
          <p:cNvPr id="4" name="Freeform 3"/>
          <p:cNvSpPr/>
          <p:nvPr/>
        </p:nvSpPr>
        <p:spPr>
          <a:xfrm>
            <a:off x="2161006" y="6688750"/>
            <a:ext cx="8096674" cy="8075788"/>
          </a:xfrm>
          <a:custGeom>
            <a:avLst/>
            <a:gdLst/>
            <a:ahLst/>
            <a:cxnLst/>
            <a:rect l="0" t="0" r="0" b="0"/>
            <a:pathLst>
              <a:path w="8096674" h="12084475">
                <a:moveTo>
                  <a:pt x="1349446" y="0"/>
                </a:moveTo>
                <a:lnTo>
                  <a:pt x="6881601" y="0"/>
                </a:lnTo>
                <a:lnTo>
                  <a:pt x="7017117" y="41139"/>
                </a:lnTo>
                <a:lnTo>
                  <a:pt x="7259440" y="140557"/>
                </a:lnTo>
                <a:lnTo>
                  <a:pt x="7489136" y="342823"/>
                </a:lnTo>
                <a:lnTo>
                  <a:pt x="7597090" y="442241"/>
                </a:lnTo>
                <a:lnTo>
                  <a:pt x="7786587" y="725068"/>
                </a:lnTo>
                <a:lnTo>
                  <a:pt x="7920958" y="1047321"/>
                </a:lnTo>
                <a:lnTo>
                  <a:pt x="7988718" y="1229016"/>
                </a:lnTo>
                <a:lnTo>
                  <a:pt x="8056476" y="1590694"/>
                </a:lnTo>
                <a:lnTo>
                  <a:pt x="8082893" y="1792959"/>
                </a:lnTo>
                <a:lnTo>
                  <a:pt x="8082893" y="1892379"/>
                </a:lnTo>
                <a:lnTo>
                  <a:pt x="8096673" y="2014079"/>
                </a:lnTo>
                <a:lnTo>
                  <a:pt x="8096673" y="10070395"/>
                </a:lnTo>
                <a:lnTo>
                  <a:pt x="8082893" y="10171526"/>
                </a:lnTo>
                <a:lnTo>
                  <a:pt x="8082893" y="10272662"/>
                </a:lnTo>
                <a:lnTo>
                  <a:pt x="8056476" y="10473210"/>
                </a:lnTo>
                <a:lnTo>
                  <a:pt x="7988718" y="10834887"/>
                </a:lnTo>
                <a:lnTo>
                  <a:pt x="7854348" y="11177709"/>
                </a:lnTo>
                <a:lnTo>
                  <a:pt x="7786587" y="11338837"/>
                </a:lnTo>
                <a:lnTo>
                  <a:pt x="7597090" y="11621666"/>
                </a:lnTo>
                <a:lnTo>
                  <a:pt x="7381179" y="11822215"/>
                </a:lnTo>
                <a:lnTo>
                  <a:pt x="7259440" y="11923346"/>
                </a:lnTo>
                <a:lnTo>
                  <a:pt x="7017117" y="12024478"/>
                </a:lnTo>
                <a:lnTo>
                  <a:pt x="6881601" y="12063908"/>
                </a:lnTo>
                <a:lnTo>
                  <a:pt x="6814986" y="12063908"/>
                </a:lnTo>
                <a:lnTo>
                  <a:pt x="6747228" y="12084474"/>
                </a:lnTo>
                <a:lnTo>
                  <a:pt x="1349446" y="12084474"/>
                </a:lnTo>
                <a:lnTo>
                  <a:pt x="1267903" y="12063908"/>
                </a:lnTo>
                <a:lnTo>
                  <a:pt x="1201294" y="12063908"/>
                </a:lnTo>
                <a:lnTo>
                  <a:pt x="1065775" y="12024478"/>
                </a:lnTo>
                <a:lnTo>
                  <a:pt x="823449" y="11923346"/>
                </a:lnTo>
                <a:lnTo>
                  <a:pt x="593755" y="11721084"/>
                </a:lnTo>
                <a:lnTo>
                  <a:pt x="485800" y="11621666"/>
                </a:lnTo>
                <a:lnTo>
                  <a:pt x="297452" y="11338837"/>
                </a:lnTo>
                <a:lnTo>
                  <a:pt x="161934" y="11016585"/>
                </a:lnTo>
                <a:lnTo>
                  <a:pt x="94176" y="10834887"/>
                </a:lnTo>
                <a:lnTo>
                  <a:pt x="27563" y="10473210"/>
                </a:lnTo>
                <a:lnTo>
                  <a:pt x="0" y="10272662"/>
                </a:lnTo>
                <a:lnTo>
                  <a:pt x="0" y="1792959"/>
                </a:lnTo>
                <a:lnTo>
                  <a:pt x="27563" y="1590694"/>
                </a:lnTo>
                <a:lnTo>
                  <a:pt x="94176" y="1229016"/>
                </a:lnTo>
                <a:lnTo>
                  <a:pt x="229692" y="886195"/>
                </a:lnTo>
                <a:lnTo>
                  <a:pt x="297452" y="725068"/>
                </a:lnTo>
                <a:lnTo>
                  <a:pt x="485800" y="442241"/>
                </a:lnTo>
                <a:lnTo>
                  <a:pt x="701712" y="241689"/>
                </a:lnTo>
                <a:lnTo>
                  <a:pt x="823449" y="140557"/>
                </a:lnTo>
                <a:lnTo>
                  <a:pt x="1065775" y="41139"/>
                </a:lnTo>
                <a:lnTo>
                  <a:pt x="1201294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97463" y="7366491"/>
            <a:ext cx="722376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3B3A42"/>
                </a:solidFill>
                <a:latin typeface="Comic Sans MS - 22"/>
              </a:rPr>
              <a:t>https://www.youtube.com/watch?v=7BxQLITdOOc</a:t>
            </a:r>
            <a:endParaRPr lang="en-GB" sz="1100" dirty="0">
              <a:solidFill>
                <a:srgbClr val="3B3A42"/>
              </a:solidFill>
              <a:latin typeface="Comic Sans MS - 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24" y="8898924"/>
            <a:ext cx="7740038" cy="4631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65129" y="1478791"/>
            <a:ext cx="13666871" cy="1363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3B3A42"/>
                </a:solidFill>
                <a:latin typeface="Comic Sans MS - 22"/>
              </a:rPr>
              <a:t>The schoolkids rap</a:t>
            </a:r>
          </a:p>
          <a:p>
            <a:endParaRPr lang="en-GB" sz="4000" dirty="0" smtClean="0">
              <a:solidFill>
                <a:srgbClr val="3B3A42"/>
              </a:solidFill>
              <a:latin typeface="Comic Sans MS - 22"/>
            </a:endParaRPr>
          </a:p>
          <a:p>
            <a:r>
              <a:rPr lang="en-GB" sz="4000" dirty="0" smtClean="0">
                <a:solidFill>
                  <a:srgbClr val="3B3A42"/>
                </a:solidFill>
                <a:latin typeface="Comic Sans MS - 22"/>
              </a:rPr>
              <a:t>That’s </a:t>
            </a:r>
            <a:r>
              <a:rPr lang="en-GB" sz="4000" dirty="0">
                <a:solidFill>
                  <a:srgbClr val="3B3A42"/>
                </a:solidFill>
                <a:latin typeface="Comic Sans MS - 22"/>
              </a:rPr>
              <a:t>right children, keep in time,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Now we got the rhythm, all we need is the rhyme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This school is cool, the teacher is ace, 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Strut your stuff with a smile on your face.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 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Snap those fingers, tap those toes,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Do it like they do on the video shows,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Flap it! Slap It! Clap!  Snap!  Clap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Let’s all do the school kids’ rap</a:t>
            </a:r>
            <a:r>
              <a:rPr lang="en-GB" sz="4000" dirty="0" smtClean="0">
                <a:solidFill>
                  <a:srgbClr val="3B3A42"/>
                </a:solidFill>
                <a:latin typeface="Comic Sans MS - 22"/>
              </a:rPr>
              <a:t>!</a:t>
            </a:r>
          </a:p>
          <a:p>
            <a:endParaRPr lang="en-GB" sz="4000" dirty="0">
              <a:solidFill>
                <a:srgbClr val="3B3A42"/>
              </a:solidFill>
              <a:latin typeface="Comic Sans MS - 22"/>
            </a:endParaRP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That’s right children, keep in time,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Now we got the rhythm, all we need is the rhyme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This school is cool, the teacher is ace, 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Strut your stuff with a smile on your face.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 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Snap those fingers, tap those toes,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Do it like they do on the video shows,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Flap it! Slap It! Clap!  Snap!  Clap</a:t>
            </a:r>
          </a:p>
          <a:p>
            <a:r>
              <a:rPr lang="en-GB" sz="4000" dirty="0">
                <a:solidFill>
                  <a:srgbClr val="3B3A42"/>
                </a:solidFill>
                <a:latin typeface="Comic Sans MS - 22"/>
              </a:rPr>
              <a:t>Let’s all do the school kids’ rap!</a:t>
            </a:r>
          </a:p>
          <a:p>
            <a:endParaRPr lang="en-GB" sz="4000" dirty="0">
              <a:solidFill>
                <a:srgbClr val="3B3A42"/>
              </a:solidFill>
              <a:latin typeface="Comic Sans MS - 22"/>
            </a:endParaRPr>
          </a:p>
        </p:txBody>
      </p:sp>
    </p:spTree>
    <p:extLst>
      <p:ext uri="{BB962C8B-B14F-4D97-AF65-F5344CB8AC3E}">
        <p14:creationId xmlns:p14="http://schemas.microsoft.com/office/powerpoint/2010/main" val="16696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268" y="864805"/>
            <a:ext cx="24906089" cy="1390997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Take your time to practise one the following poems off by heart without looking.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Think about your voice – project your voice.</a:t>
            </a:r>
            <a:br>
              <a:rPr lang="en-GB" dirty="0" smtClean="0"/>
            </a:br>
            <a:r>
              <a:rPr lang="en-GB" dirty="0" smtClean="0"/>
              <a:t>Think about your tone and expression.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9023684" y="4259178"/>
            <a:ext cx="8349916" cy="49329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3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78" y="2658338"/>
            <a:ext cx="21657469" cy="2274610"/>
          </a:xfrm>
        </p:spPr>
        <p:txBody>
          <a:bodyPr/>
          <a:lstStyle/>
          <a:p>
            <a:pPr algn="ctr"/>
            <a:r>
              <a:rPr lang="en-GB" dirty="0" smtClean="0"/>
              <a:t>Day 5 – Friday 24</a:t>
            </a:r>
            <a:r>
              <a:rPr lang="en-GB" baseline="30000" dirty="0" smtClean="0"/>
              <a:t>th</a:t>
            </a:r>
            <a:r>
              <a:rPr lang="en-GB" dirty="0" smtClean="0"/>
              <a:t> April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L.O: To perform a poem for an audience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07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Record your child’s performance and email it to us on: </a:t>
            </a:r>
            <a:r>
              <a:rPr lang="en-GB" dirty="0"/>
              <a:t>learning@wembleyprimary.brent.sch.uk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9600" b="1" dirty="0"/>
              <a:t>How did you do?</a:t>
            </a:r>
            <a:endParaRPr lang="en-GB" sz="9600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 smtClean="0"/>
              <a:t>do you think went well?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could you improve?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62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r>
              <a:rPr lang="en-GB" sz="9600" dirty="0"/>
              <a:t>Dragonfly Out in the Sun by David </a:t>
            </a:r>
            <a:r>
              <a:rPr lang="en-GB" sz="9600" dirty="0" err="1"/>
              <a:t>Windle</a:t>
            </a:r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75782"/>
              </p:ext>
            </p:extLst>
          </p:nvPr>
        </p:nvGraphicFramePr>
        <p:xfrm>
          <a:off x="12921917" y="3248526"/>
          <a:ext cx="13667872" cy="8037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7872">
                  <a:extLst>
                    <a:ext uri="{9D8B030D-6E8A-4147-A177-3AD203B41FA5}">
                      <a16:colId xmlns:a16="http://schemas.microsoft.com/office/drawing/2014/main" val="3229041691"/>
                    </a:ext>
                  </a:extLst>
                </a:gridCol>
              </a:tblGrid>
              <a:tr h="8037095"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dragonfly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my body’s a spear;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as sharp as an eagle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 hunt for my prey.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 am a dragonfly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I float like a dancer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over the pond’s still surface,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which reflects, like a mirror,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my miraculous presence.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Do you know how I feel?</a:t>
                      </a:r>
                    </a:p>
                    <a:p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8936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0846"/>
              </p:ext>
            </p:extLst>
          </p:nvPr>
        </p:nvGraphicFramePr>
        <p:xfrm>
          <a:off x="3561347" y="3007895"/>
          <a:ext cx="9360569" cy="11551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0569">
                  <a:extLst>
                    <a:ext uri="{9D8B030D-6E8A-4147-A177-3AD203B41FA5}">
                      <a16:colId xmlns:a16="http://schemas.microsoft.com/office/drawing/2014/main" val="774990165"/>
                    </a:ext>
                  </a:extLst>
                </a:gridCol>
              </a:tblGrid>
              <a:tr h="10563726">
                <a:tc>
                  <a:txBody>
                    <a:bodyPr/>
                    <a:lstStyle/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dragonfly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 live on the breeze,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 the reeds and rushes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 sun’s soft fingers.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dragonfly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my wings are like water,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as sharp as two swords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cutting the air into pieces.</a:t>
                      </a:r>
                    </a:p>
                    <a:p>
                      <a:endParaRPr lang="en-GB" sz="4263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dragonfly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my eyes are like glass,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round as the moon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see all that pass.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4263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13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63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Comprehension questions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779" y="3159878"/>
            <a:ext cx="24183473" cy="115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930" y="649705"/>
            <a:ext cx="21928712" cy="6690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30" y="7340266"/>
            <a:ext cx="21928712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202" y="2430379"/>
            <a:ext cx="19780855" cy="79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4200" dirty="0" smtClean="0"/>
              <a:t>Day 2 – Tuesday 21</a:t>
            </a:r>
            <a:r>
              <a:rPr lang="en-GB" sz="14200" baseline="30000" dirty="0" smtClean="0"/>
              <a:t>st</a:t>
            </a:r>
            <a:r>
              <a:rPr lang="en-GB" sz="14200" dirty="0" smtClean="0"/>
              <a:t> April 2020</a:t>
            </a:r>
            <a:endParaRPr lang="en-GB" sz="1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67" y="6634090"/>
            <a:ext cx="24906089" cy="5999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L.O: To understand what features are used on poetry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626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83" y="2158342"/>
            <a:ext cx="24906089" cy="103062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Watch </a:t>
            </a:r>
            <a:r>
              <a:rPr lang="en-GB" dirty="0">
                <a:hlinkClick r:id="rId2"/>
              </a:rPr>
              <a:t>https://www.youtube.com/watch?v=RCkM-IJew3Q</a:t>
            </a:r>
            <a:r>
              <a:rPr lang="en-GB" dirty="0"/>
              <a:t> with your child.</a:t>
            </a:r>
          </a:p>
          <a:p>
            <a:pPr marL="0" indent="0" algn="ctr">
              <a:buNone/>
            </a:pPr>
            <a:r>
              <a:rPr lang="en-GB" dirty="0"/>
              <a:t>Language features of poems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0287"/>
          <a:stretch/>
        </p:blipFill>
        <p:spPr>
          <a:xfrm>
            <a:off x="6704763" y="6236555"/>
            <a:ext cx="16219375" cy="67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421" y="64861"/>
            <a:ext cx="13045072" cy="83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420" y="8443134"/>
            <a:ext cx="13309767" cy="77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8672" y="1564603"/>
            <a:ext cx="9312165" cy="46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GB" altLang="en-US" sz="15632" dirty="0">
                <a:latin typeface="La Bamba LET" pitchFamily="2" charset="0"/>
              </a:rPr>
              <a:t>Simile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A simile says things are </a:t>
            </a:r>
            <a:r>
              <a:rPr lang="en-GB" altLang="en-US" sz="3553" b="1" u="sng" dirty="0">
                <a:latin typeface="Segoe Print" panose="02000600000000000000" pitchFamily="2" charset="0"/>
              </a:rPr>
              <a:t>like</a:t>
            </a:r>
            <a:r>
              <a:rPr lang="en-GB" altLang="en-US" sz="3553" b="1" dirty="0">
                <a:latin typeface="Segoe Print" panose="02000600000000000000" pitchFamily="2" charset="0"/>
              </a:rPr>
              <a:t> each other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	E.g. as big as an elephant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	red like the sun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	as quiet as a mouse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934429" y="9557865"/>
            <a:ext cx="12397747" cy="391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GB" altLang="en-US" sz="14211" dirty="0">
                <a:latin typeface="La Bamba LET" pitchFamily="2" charset="0"/>
              </a:rPr>
              <a:t>Personification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Makes something which isn’t alive seem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as if it is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553" b="1" dirty="0">
                <a:latin typeface="Segoe Print" panose="02000600000000000000" pitchFamily="2" charset="0"/>
              </a:rPr>
              <a:t>E.g. The </a:t>
            </a:r>
            <a:r>
              <a:rPr lang="en-GB" altLang="en-US" sz="3553" b="1" dirty="0">
                <a:solidFill>
                  <a:schemeClr val="tx2"/>
                </a:solidFill>
                <a:latin typeface="Segoe Print" panose="02000600000000000000" pitchFamily="2" charset="0"/>
              </a:rPr>
              <a:t>daffodils nodded their yellow heads</a:t>
            </a:r>
            <a:r>
              <a:rPr lang="en-GB" altLang="en-US" sz="3553" b="1" dirty="0"/>
              <a:t> </a:t>
            </a:r>
          </a:p>
        </p:txBody>
      </p:sp>
      <p:pic>
        <p:nvPicPr>
          <p:cNvPr id="6" name="Picture 2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59116" y="64861"/>
            <a:ext cx="12182475" cy="83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59116" y="8443133"/>
            <a:ext cx="12182475" cy="77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11089" y="1926612"/>
            <a:ext cx="165063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GB" altLang="en-US" sz="15600" dirty="0">
                <a:latin typeface="La Bamba LET" pitchFamily="2" charset="0"/>
              </a:rPr>
              <a:t>Rhyme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Words with similar sounds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E.g. Cats sleep any</a:t>
            </a:r>
            <a:r>
              <a:rPr lang="en-GB" altLang="en-US" sz="3600" b="1" u="sng" dirty="0">
                <a:latin typeface="Segoe Print" panose="02000600000000000000" pitchFamily="2" charset="0"/>
              </a:rPr>
              <a:t>where</a:t>
            </a:r>
            <a:r>
              <a:rPr lang="en-GB" altLang="en-US" sz="3600" b="1" dirty="0">
                <a:latin typeface="Segoe Print" panose="02000600000000000000" pitchFamily="2" charset="0"/>
              </a:rPr>
              <a:t>,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Any table, any </a:t>
            </a:r>
            <a:r>
              <a:rPr lang="en-GB" altLang="en-US" sz="3600" b="1" u="sng" dirty="0">
                <a:latin typeface="Segoe Print" panose="02000600000000000000" pitchFamily="2" charset="0"/>
              </a:rPr>
              <a:t>chair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35725" y="9870995"/>
            <a:ext cx="102268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GB" altLang="en-US" sz="15600" dirty="0">
                <a:latin typeface="La Bamba LET" pitchFamily="2" charset="0"/>
              </a:rPr>
              <a:t>Alliteration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Two or more words starting with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the same sound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E.g. The </a:t>
            </a:r>
            <a:r>
              <a:rPr lang="en-GB" altLang="en-US" sz="3600" b="1" u="sng" dirty="0">
                <a:latin typeface="Segoe Print" panose="02000600000000000000" pitchFamily="2" charset="0"/>
              </a:rPr>
              <a:t>w</a:t>
            </a:r>
            <a:r>
              <a:rPr lang="en-GB" altLang="en-US" sz="3600" b="1" dirty="0">
                <a:latin typeface="Segoe Print" panose="02000600000000000000" pitchFamily="2" charset="0"/>
              </a:rPr>
              <a:t>hispering </a:t>
            </a:r>
            <a:r>
              <a:rPr lang="en-GB" altLang="en-US" sz="3600" b="1" u="sng" dirty="0">
                <a:latin typeface="Segoe Print" panose="02000600000000000000" pitchFamily="2" charset="0"/>
              </a:rPr>
              <a:t>w</a:t>
            </a:r>
            <a:r>
              <a:rPr lang="en-GB" altLang="en-US" sz="3600" b="1" dirty="0">
                <a:latin typeface="Segoe Print" panose="02000600000000000000" pitchFamily="2" charset="0"/>
              </a:rPr>
              <a:t>ind </a:t>
            </a:r>
            <a:r>
              <a:rPr lang="en-GB" altLang="en-US" sz="3600" b="1" u="sng" dirty="0">
                <a:latin typeface="Segoe Print" panose="02000600000000000000" pitchFamily="2" charset="0"/>
              </a:rPr>
              <a:t>w</a:t>
            </a:r>
            <a:r>
              <a:rPr lang="en-GB" altLang="en-US" sz="3600" b="1" dirty="0">
                <a:latin typeface="Segoe Print" panose="02000600000000000000" pitchFamily="2" charset="0"/>
              </a:rPr>
              <a:t>hisked past my ear</a:t>
            </a:r>
            <a:r>
              <a:rPr lang="en-GB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4755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609" y="126900"/>
            <a:ext cx="14031663" cy="83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610" y="8505173"/>
            <a:ext cx="14031663" cy="77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2927" y="2281549"/>
            <a:ext cx="948208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GB" altLang="en-US" sz="9600" dirty="0" smtClean="0">
                <a:latin typeface="La Bamba LET" pitchFamily="2" charset="0"/>
              </a:rPr>
              <a:t>Onomatopoeia</a:t>
            </a:r>
            <a:endParaRPr lang="en-GB" altLang="en-US" sz="9600" dirty="0">
              <a:latin typeface="La Bamba LET" pitchFamily="2" charset="0"/>
            </a:endParaRPr>
          </a:p>
          <a:p>
            <a:pPr algn="ctr"/>
            <a:r>
              <a:rPr lang="en-GB" altLang="en-US" sz="3600" b="1" dirty="0">
                <a:latin typeface="Segoe Print" panose="02000600000000000000" pitchFamily="2" charset="0"/>
              </a:rPr>
              <a:t>When a word sounds like the noise it is </a:t>
            </a:r>
          </a:p>
          <a:p>
            <a:pPr algn="ctr"/>
            <a:r>
              <a:rPr lang="en-GB" altLang="en-US" sz="3600" b="1" dirty="0">
                <a:latin typeface="Segoe Print" panose="02000600000000000000" pitchFamily="2" charset="0"/>
              </a:rPr>
              <a:t>Describing</a:t>
            </a:r>
          </a:p>
          <a:p>
            <a:pPr algn="ctr"/>
            <a:r>
              <a:rPr lang="en-GB" altLang="en-US" sz="3600" b="1" dirty="0">
                <a:latin typeface="Segoe Print" panose="02000600000000000000" pitchFamily="2" charset="0"/>
              </a:rPr>
              <a:t>E.g. The rockets </a:t>
            </a:r>
            <a:r>
              <a:rPr lang="en-GB" altLang="en-US" sz="3600" b="1" u="sng" dirty="0">
                <a:latin typeface="Segoe Print" panose="02000600000000000000" pitchFamily="2" charset="0"/>
              </a:rPr>
              <a:t>whooshed</a:t>
            </a:r>
            <a:r>
              <a:rPr lang="en-GB" altLang="en-US" sz="3600" b="1" dirty="0">
                <a:latin typeface="Segoe Print" panose="02000600000000000000" pitchFamily="2" charset="0"/>
              </a:rPr>
              <a:t> skywards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2927" y="10419925"/>
            <a:ext cx="1021989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GB" altLang="en-US" sz="14500" dirty="0" smtClean="0">
                <a:latin typeface="La Bamba LET" pitchFamily="2" charset="0"/>
              </a:rPr>
              <a:t>Metaphor</a:t>
            </a:r>
            <a:endParaRPr lang="en-GB" altLang="en-US" sz="14500" dirty="0">
              <a:latin typeface="La Bamba LET" pitchFamily="2" charset="0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Where the writer writes about something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as if it were really something else</a:t>
            </a:r>
            <a:r>
              <a:rPr lang="en-GB" altLang="en-US" sz="3600" dirty="0">
                <a:latin typeface="Segoe Print" panose="02000600000000000000" pitchFamily="2" charset="0"/>
              </a:rPr>
              <a:t>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E.g. My feet were blocks of ice</a:t>
            </a:r>
            <a:endParaRPr lang="en-GB" sz="3600" dirty="0"/>
          </a:p>
        </p:txBody>
      </p:sp>
      <p:pic>
        <p:nvPicPr>
          <p:cNvPr id="7" name="Picture 2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67280" y="267984"/>
            <a:ext cx="12464719" cy="80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0397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98841" y="8584495"/>
            <a:ext cx="12801599" cy="70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37306" y="1871796"/>
            <a:ext cx="104193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GB" altLang="en-US" sz="14600" dirty="0">
                <a:latin typeface="La Bamba LET" pitchFamily="2" charset="0"/>
              </a:rPr>
              <a:t>Rhythm</a:t>
            </a:r>
          </a:p>
          <a:p>
            <a:pPr algn="ctr"/>
            <a:r>
              <a:rPr lang="en-GB" altLang="en-US" sz="3500" b="1" dirty="0">
                <a:latin typeface="Segoe Print" panose="02000600000000000000" pitchFamily="2" charset="0"/>
              </a:rPr>
              <a:t>Based on the number of syllables in a line</a:t>
            </a:r>
          </a:p>
          <a:p>
            <a:pPr algn="ctr"/>
            <a:r>
              <a:rPr lang="en-GB" altLang="en-US" sz="3500" dirty="0">
                <a:latin typeface="Segoe Print" panose="02000600000000000000" pitchFamily="2" charset="0"/>
              </a:rPr>
              <a:t>E.g. The other team won, (5)</a:t>
            </a:r>
          </a:p>
          <a:p>
            <a:pPr algn="ctr"/>
            <a:r>
              <a:rPr lang="en-GB" altLang="en-US" sz="3500" dirty="0">
                <a:latin typeface="Segoe Print" panose="02000600000000000000" pitchFamily="2" charset="0"/>
              </a:rPr>
              <a:t>They all shouted ‘Hooray!’ (6)</a:t>
            </a:r>
          </a:p>
          <a:p>
            <a:pPr algn="ctr"/>
            <a:r>
              <a:rPr lang="en-GB" altLang="en-US" sz="3500" dirty="0">
                <a:latin typeface="Segoe Print" panose="02000600000000000000" pitchFamily="2" charset="0"/>
              </a:rPr>
              <a:t>I couldn’t believe it, (6)</a:t>
            </a:r>
          </a:p>
          <a:p>
            <a:pPr algn="ctr"/>
            <a:r>
              <a:rPr lang="en-GB" altLang="en-US" sz="3500" dirty="0">
                <a:latin typeface="Segoe Print" panose="02000600000000000000" pitchFamily="2" charset="0"/>
              </a:rPr>
              <a:t>It wasn’t our day! (5)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37306" y="9537141"/>
            <a:ext cx="1063591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Symbol" panose="05050102010706020507" pitchFamily="18" charset="2"/>
              <a:buNone/>
            </a:pPr>
            <a:r>
              <a:rPr lang="en-GB" altLang="en-US" sz="14600" dirty="0" smtClean="0">
                <a:latin typeface="La Bamba LET" pitchFamily="2" charset="0"/>
              </a:rPr>
              <a:t>Repetition</a:t>
            </a:r>
            <a:endParaRPr lang="en-GB" altLang="en-US" sz="14600" dirty="0">
              <a:latin typeface="La Bamba LET" pitchFamily="2" charset="0"/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Where the writer repeats a word or a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phrase to create</a:t>
            </a:r>
            <a:r>
              <a:rPr lang="en-GB" altLang="en-US" sz="3600" dirty="0"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latin typeface="Segoe Print" panose="02000600000000000000" pitchFamily="2" charset="0"/>
              </a:rPr>
              <a:t>an effect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E.g. Mine is the howl…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Mine is the nose…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GB" altLang="en-US" sz="3600" b="1" dirty="0">
                <a:latin typeface="Segoe Print" panose="02000600000000000000" pitchFamily="2" charset="0"/>
              </a:rPr>
              <a:t>Mine is the fur…</a:t>
            </a:r>
          </a:p>
        </p:txBody>
      </p:sp>
    </p:spTree>
    <p:extLst>
      <p:ext uri="{BB962C8B-B14F-4D97-AF65-F5344CB8AC3E}">
        <p14:creationId xmlns:p14="http://schemas.microsoft.com/office/powerpoint/2010/main" val="34268675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1206</Words>
  <Application>Microsoft Office PowerPoint</Application>
  <PresentationFormat>Custom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Calibri Light</vt:lpstr>
      <vt:lpstr>Segoe Print</vt:lpstr>
      <vt:lpstr>Calibri</vt:lpstr>
      <vt:lpstr>Boring Joined - 72</vt:lpstr>
      <vt:lpstr>Boring Joined - 68</vt:lpstr>
      <vt:lpstr>Comic Sans MS - 22</vt:lpstr>
      <vt:lpstr>Arial</vt:lpstr>
      <vt:lpstr>Comic Sans MS - 15</vt:lpstr>
      <vt:lpstr>Times New Roman</vt:lpstr>
      <vt:lpstr>La Bamba LET</vt:lpstr>
      <vt:lpstr>Symbol</vt:lpstr>
      <vt:lpstr>Comic Sans MS - 20</vt:lpstr>
      <vt:lpstr>Office Theme</vt:lpstr>
      <vt:lpstr>Day 1- Monday 20th April 2020</vt:lpstr>
      <vt:lpstr>   Dragonfly Out in the Sun by David Windle </vt:lpstr>
      <vt:lpstr>Comprehension questions</vt:lpstr>
      <vt:lpstr>PowerPoint Presentation</vt:lpstr>
      <vt:lpstr>PowerPoint Presentation</vt:lpstr>
      <vt:lpstr>Day 2 – Tuesday 21st April 2020</vt:lpstr>
      <vt:lpstr>PowerPoint Presentation</vt:lpstr>
      <vt:lpstr>PowerPoint Presentation</vt:lpstr>
      <vt:lpstr>PowerPoint Presentation</vt:lpstr>
      <vt:lpstr>Choose 2 or 3 of the features and make your own sentences for them.</vt:lpstr>
      <vt:lpstr>Day 3 – Wednesday 22nd April 2020 </vt:lpstr>
      <vt:lpstr>Listen carefully…</vt:lpstr>
      <vt:lpstr>Was is easier to identify the features by listening to the poem or reading the poem? Why?</vt:lpstr>
      <vt:lpstr>Day 4 – Thursday 23rd April 2020</vt:lpstr>
      <vt:lpstr>Listen or read the following 3 poems: - </vt:lpstr>
      <vt:lpstr>PowerPoint Presentation</vt:lpstr>
      <vt:lpstr>Take your time to practise one the following poems off by heart without looking.      Think about your voice – project your voice. Think about your tone and expression.  </vt:lpstr>
      <vt:lpstr>Day 5 – Friday 24th April 2020</vt:lpstr>
      <vt:lpstr>Record your child’s performance and email it to us on: learning@wembleyprimary.brent.sch.uk</vt:lpstr>
    </vt:vector>
  </TitlesOfParts>
  <Company>Wembley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Maher</dc:creator>
  <cp:lastModifiedBy>Alison Maher</cp:lastModifiedBy>
  <cp:revision>25</cp:revision>
  <dcterms:created xsi:type="dcterms:W3CDTF">2020-04-08T09:28:00Z</dcterms:created>
  <dcterms:modified xsi:type="dcterms:W3CDTF">2020-04-18T09:52:37Z</dcterms:modified>
</cp:coreProperties>
</file>