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0"/>
  </p:notesMasterIdLst>
  <p:sldIdLst>
    <p:sldId id="258" r:id="rId2"/>
    <p:sldId id="271" r:id="rId3"/>
    <p:sldId id="259" r:id="rId4"/>
    <p:sldId id="260" r:id="rId5"/>
    <p:sldId id="262" r:id="rId6"/>
    <p:sldId id="272" r:id="rId7"/>
    <p:sldId id="264" r:id="rId8"/>
    <p:sldId id="263" r:id="rId9"/>
    <p:sldId id="265" r:id="rId10"/>
    <p:sldId id="275" r:id="rId11"/>
    <p:sldId id="266" r:id="rId12"/>
    <p:sldId id="267" r:id="rId13"/>
    <p:sldId id="268" r:id="rId14"/>
    <p:sldId id="269" r:id="rId15"/>
    <p:sldId id="270" r:id="rId16"/>
    <p:sldId id="274" r:id="rId17"/>
    <p:sldId id="276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yl Low" initials="SL" lastIdx="1" clrIdx="0">
    <p:extLst>
      <p:ext uri="{19B8F6BF-5375-455C-9EA6-DF929625EA0E}">
        <p15:presenceInfo xmlns:p15="http://schemas.microsoft.com/office/powerpoint/2012/main" userId="Sheryl Lo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64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2T14:10:58.91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338CF-6D16-4211-BA4B-8EC9BE68996A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256E2-811D-451A-84AF-F8BEF17DF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47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Active learning</a:t>
            </a:r>
          </a:p>
          <a:p>
            <a:r>
              <a:rPr lang="en-GB" dirty="0" smtClean="0"/>
              <a:t>Copying </a:t>
            </a:r>
          </a:p>
          <a:p>
            <a:r>
              <a:rPr lang="en-GB" dirty="0" smtClean="0"/>
              <a:t>Scaffolding </a:t>
            </a:r>
          </a:p>
          <a:p>
            <a:r>
              <a:rPr lang="en-GB" dirty="0" smtClean="0"/>
              <a:t>Everything</a:t>
            </a:r>
            <a:r>
              <a:rPr lang="en-GB" baseline="0" dirty="0" smtClean="0"/>
              <a:t> else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56E2-811D-451A-84AF-F8BEF17DFA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0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Coping</a:t>
            </a:r>
            <a:r>
              <a:rPr lang="en-GB" baseline="0" dirty="0" smtClean="0"/>
              <a:t> strategy – how you cope with not giving up/challenges in the real world – not always where you want to be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56E2-811D-451A-84AF-F8BEF17DFA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7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</a:t>
            </a:r>
            <a:r>
              <a:rPr lang="en-GB" baseline="0" dirty="0" smtClean="0"/>
              <a:t> 10 stop 1.48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56E2-811D-451A-84AF-F8BEF17DFA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9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Mistakes before and after </a:t>
            </a:r>
          </a:p>
          <a:p>
            <a:r>
              <a:rPr lang="en-GB" dirty="0" smtClean="0"/>
              <a:t>Spelling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Celebrate your own progress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56E2-811D-451A-84AF-F8BEF17DFA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5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Learn</a:t>
            </a:r>
            <a:r>
              <a:rPr lang="en-GB" baseline="0" dirty="0" smtClean="0"/>
              <a:t> at different paces</a:t>
            </a:r>
          </a:p>
          <a:p>
            <a:r>
              <a:rPr lang="en-GB" baseline="0" dirty="0" smtClean="0"/>
              <a:t>All at different stages in our learning – best not to compare to others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56E2-811D-451A-84AF-F8BEF17DFA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202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, building on first attempts,</a:t>
            </a:r>
            <a:r>
              <a:rPr lang="en-GB" baseline="0" dirty="0" smtClean="0"/>
              <a:t> bricks example, building on first mistakes like building blocks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score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56E2-811D-451A-84AF-F8BEF17DFA2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1.48</a:t>
            </a:r>
            <a:r>
              <a:rPr lang="en-GB" baseline="0" dirty="0" smtClean="0"/>
              <a:t> video  stop at 2.29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56E2-811D-451A-84AF-F8BEF17DFA2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39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Language used at school </a:t>
            </a:r>
          </a:p>
          <a:p>
            <a:r>
              <a:rPr lang="en-GB" dirty="0" smtClean="0"/>
              <a:t>Choice</a:t>
            </a:r>
            <a:r>
              <a:rPr lang="en-GB" baseline="0" dirty="0" smtClean="0"/>
              <a:t> challenge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56E2-811D-451A-84AF-F8BEF17DFA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5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Feedback, scores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56E2-811D-451A-84AF-F8BEF17DFA2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34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7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58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21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24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68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6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29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7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63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0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9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52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7B9BB-08BC-4E3A-A4D9-A54AE1749CB1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2F121E-CB5C-4AAD-98B5-0C3C0B5AE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5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f8FX2sI3gU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source=images&amp;cd=&amp;cad=rja&amp;uact=8&amp;ved=0ahUKEwjf-_Sr-f_OAhVBOBQKHYoTD30QjRwIBw&amp;url=http%3A%2F%2Fwww.keepinspiring.me%2Fpositive-inspirational-life-quotes%2F&amp;psig=AFQjCNF2feRU1Nf_ynuozBFpTVuTABM-UQ&amp;ust=1473430180130918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f8FX2sI3gU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3888" y="1094939"/>
            <a:ext cx="691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 magic of learning…</a:t>
            </a:r>
            <a:endParaRPr lang="en-GB" sz="8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398238" y="4387396"/>
            <a:ext cx="461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An introduction to Growth </a:t>
            </a:r>
            <a:r>
              <a:rPr lang="en-GB" dirty="0" err="1" smtClean="0">
                <a:latin typeface="Comic Sans MS" panose="030F0702030302020204" pitchFamily="66" charset="0"/>
              </a:rPr>
              <a:t>Mindset</a:t>
            </a:r>
            <a:r>
              <a:rPr lang="en-GB" dirty="0" smtClean="0">
                <a:latin typeface="Comic Sans MS" panose="030F0702030302020204" pitchFamily="66" charset="0"/>
              </a:rPr>
              <a:t>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47" y="221550"/>
            <a:ext cx="3953408" cy="4913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86" y="4894379"/>
            <a:ext cx="1938851" cy="18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6" y="1233996"/>
            <a:ext cx="4800489" cy="4786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87" y="1158183"/>
            <a:ext cx="4987775" cy="4937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1385" y="406223"/>
            <a:ext cx="7385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Making Comparisons </a:t>
            </a:r>
            <a:endParaRPr lang="en-GB" sz="3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4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326" y="548600"/>
            <a:ext cx="9389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Mistakes – does not mean you have </a:t>
            </a:r>
            <a:r>
              <a:rPr lang="en-GB" sz="3600" dirty="0" smtClean="0">
                <a:latin typeface="Comic Sans MS" panose="030F0702030302020204" pitchFamily="66" charset="0"/>
              </a:rPr>
              <a:t>failed!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72" y="1580986"/>
            <a:ext cx="34417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f8FX2sI3g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87364" y="1928414"/>
            <a:ext cx="6498917" cy="36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2592" y="1660493"/>
            <a:ext cx="850490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Stop practising </a:t>
            </a:r>
          </a:p>
          <a:p>
            <a:pPr marL="285750" indent="-285750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Not trying new experiences, avoiding situations that may lead to failure</a:t>
            </a:r>
          </a:p>
          <a:p>
            <a:pPr marL="285750" indent="-285750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Giving up </a:t>
            </a:r>
          </a:p>
          <a:p>
            <a:pPr marL="285750" indent="-285750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Seeing mistakes as a negative learning experience </a:t>
            </a:r>
          </a:p>
          <a:p>
            <a:pPr marL="285750" indent="-285750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Trying the same learning repeatedly rather than taking risks and challenging themselves </a:t>
            </a:r>
          </a:p>
          <a:p>
            <a:pPr marL="285750" indent="-285750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Comparing themselves to others 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omic Sans MS" panose="030F0702030302020204" pitchFamily="66" charset="0"/>
              </a:rPr>
              <a:t>Threatened by feedback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67961" y="166838"/>
            <a:ext cx="74839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What situations could make children’s brains shrink? </a:t>
            </a:r>
          </a:p>
        </p:txBody>
      </p:sp>
    </p:spTree>
    <p:extLst>
      <p:ext uri="{BB962C8B-B14F-4D97-AF65-F5344CB8AC3E}">
        <p14:creationId xmlns:p14="http://schemas.microsoft.com/office/powerpoint/2010/main" val="9462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892" y="334296"/>
            <a:ext cx="8318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How growth </a:t>
            </a:r>
            <a:r>
              <a:rPr lang="en-GB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mindset</a:t>
            </a:r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is used at WPS? </a:t>
            </a:r>
            <a:endParaRPr lang="en-GB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62" y="1524000"/>
            <a:ext cx="6631573" cy="46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6600" y="571321"/>
            <a:ext cx="8544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How you can help at home?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950" y="1515950"/>
            <a:ext cx="7163534" cy="48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784" y="459825"/>
            <a:ext cx="8544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How you can help at home?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Heart 2"/>
          <p:cNvSpPr/>
          <p:nvPr/>
        </p:nvSpPr>
        <p:spPr>
          <a:xfrm>
            <a:off x="3180734" y="1415845"/>
            <a:ext cx="6887498" cy="468998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382728" y="2483565"/>
            <a:ext cx="44835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I am giving you this feedback because I believe in you!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168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spirational quotes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5"/>
          <a:stretch/>
        </p:blipFill>
        <p:spPr bwMode="auto">
          <a:xfrm>
            <a:off x="2526287" y="409703"/>
            <a:ext cx="7532111" cy="5866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17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633" y="1568736"/>
            <a:ext cx="6340884" cy="4646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39" y="127327"/>
            <a:ext cx="2273220" cy="127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457" y="639097"/>
            <a:ext cx="97634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Aims</a:t>
            </a:r>
            <a:endParaRPr lang="en-GB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To understand the concept of growth </a:t>
            </a:r>
            <a:r>
              <a:rPr lang="en-GB" sz="3200" dirty="0" err="1" smtClean="0">
                <a:latin typeface="Comic Sans MS" panose="030F0702030302020204" pitchFamily="66" charset="0"/>
              </a:rPr>
              <a:t>mindset</a:t>
            </a:r>
            <a:r>
              <a:rPr lang="en-GB" sz="32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To understand how this benefits children’s learning.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To understand how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to support your child at home to develop a growth </a:t>
            </a:r>
            <a:r>
              <a:rPr lang="en-GB" sz="3200" dirty="0" err="1" smtClean="0">
                <a:latin typeface="Comic Sans MS" panose="030F0702030302020204" pitchFamily="66" charset="0"/>
              </a:rPr>
              <a:t>mindset</a:t>
            </a:r>
            <a:r>
              <a:rPr lang="en-GB" sz="32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9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325861" y="360928"/>
            <a:ext cx="4721470" cy="3701561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51694" y="1237672"/>
            <a:ext cx="3069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are your experiences of learning?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5471" y="1237673"/>
            <a:ext cx="3244645" cy="30885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Think </a:t>
            </a:r>
            <a:r>
              <a:rPr lang="en-GB" sz="2000" dirty="0">
                <a:latin typeface="Comic Sans MS" panose="030F0702030302020204" pitchFamily="66" charset="0"/>
              </a:rPr>
              <a:t>about…</a:t>
            </a: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Your teachers</a:t>
            </a:r>
            <a:r>
              <a:rPr lang="en-GB" sz="2000" dirty="0" smtClean="0">
                <a:latin typeface="Comic Sans MS" panose="030F0702030302020204" pitchFamily="66" charset="0"/>
              </a:rPr>
              <a:t>….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Your classrooms… 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How you were taught</a:t>
            </a:r>
            <a:r>
              <a:rPr lang="en-GB" sz="2000" dirty="0" smtClean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How did you learn?</a:t>
            </a:r>
          </a:p>
        </p:txBody>
      </p:sp>
    </p:spTree>
    <p:extLst>
      <p:ext uri="{BB962C8B-B14F-4D97-AF65-F5344CB8AC3E}">
        <p14:creationId xmlns:p14="http://schemas.microsoft.com/office/powerpoint/2010/main" val="354880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29061" y="628782"/>
            <a:ext cx="4721470" cy="3701561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354894" y="1505526"/>
            <a:ext cx="3069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do you think good learning looks like?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7484" y="1317524"/>
            <a:ext cx="3060975" cy="31954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Think about…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Classroom layout</a:t>
            </a:r>
            <a:r>
              <a:rPr lang="en-GB" dirty="0" smtClean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Curriculum</a:t>
            </a:r>
            <a:r>
              <a:rPr lang="en-GB" dirty="0" smtClean="0">
                <a:latin typeface="Comic Sans MS" panose="030F0702030302020204" pitchFamily="66" charset="0"/>
              </a:rPr>
              <a:t>…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Interaction with others…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108" y="193430"/>
            <a:ext cx="7385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What good learning looks like at Wembley Primary School </a:t>
            </a:r>
            <a:endParaRPr lang="en-GB" sz="3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8" y="2329022"/>
            <a:ext cx="3333376" cy="2500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889802">
            <a:off x="301953" y="1349516"/>
            <a:ext cx="2453545" cy="78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Learning through collaboration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88" y="3843538"/>
            <a:ext cx="3569084" cy="2676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46" y="2400082"/>
            <a:ext cx="3495947" cy="26219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0889802">
            <a:off x="5282199" y="1447721"/>
            <a:ext cx="2453545" cy="12237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Learning from our mistakes and celebrating our mistakes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542702">
            <a:off x="977355" y="5537582"/>
            <a:ext cx="2467080" cy="8274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Safe environment </a:t>
            </a:r>
            <a:endParaRPr lang="en-GB" dirty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0780370">
            <a:off x="8498846" y="5512521"/>
            <a:ext cx="2884622" cy="7107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Using all feedback </a:t>
            </a:r>
            <a:endParaRPr lang="en-GB" dirty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 rot="802563">
            <a:off x="8833210" y="1241533"/>
            <a:ext cx="2884622" cy="7107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Respecting one another </a:t>
            </a:r>
            <a:endParaRPr lang="en-GB" dirty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 rot="542702">
            <a:off x="3349929" y="3140446"/>
            <a:ext cx="3248686" cy="8274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Taking </a:t>
            </a:r>
            <a:r>
              <a:rPr lang="en-GB" dirty="0">
                <a:latin typeface="Comic Sans MS" panose="030F0702030302020204" pitchFamily="66" charset="0"/>
              </a:rPr>
              <a:t>risks – leaving your comfort zone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3" grpId="0" animBg="1"/>
      <p:bldP spid="15" grpId="0" animBg="1"/>
      <p:bldP spid="16" grpId="0" animBg="1"/>
      <p:bldP spid="1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32" y="3116825"/>
            <a:ext cx="3942736" cy="2957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07" y="658761"/>
            <a:ext cx="3301336" cy="28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4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0" y="1746750"/>
            <a:ext cx="701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Benefits for both adults and children in an ever-changing world.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Builds resilience and a desire to learn.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Enables learners to challenge themselves.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Encourages a culture of collaborative learning.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Raises standards.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Raises aspiration and allows achievement of our full potential.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06670" y="530630"/>
            <a:ext cx="3411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‘Growth </a:t>
            </a:r>
            <a:r>
              <a:rPr lang="en-GB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Mindset</a:t>
            </a: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9" y="2044896"/>
            <a:ext cx="4520209" cy="38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012" y="388468"/>
            <a:ext cx="7385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 Magic Of Learning </a:t>
            </a:r>
            <a:endParaRPr lang="en-GB" sz="3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f8FX2sI3g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41030" y="1799544"/>
            <a:ext cx="5749502" cy="32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29061" y="628782"/>
            <a:ext cx="4721470" cy="3701561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44057" y="1071417"/>
            <a:ext cx="30698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can you do at home to help brain muscles and neurons to grow?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136" y="895927"/>
            <a:ext cx="55847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Times tables – repetition of knowledge.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New experiences- putting learning into context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Compare learning from before </a:t>
            </a:r>
            <a:r>
              <a:rPr lang="en-GB" sz="2400" dirty="0" smtClean="0">
                <a:latin typeface="Comic Sans MS" panose="030F0702030302020204" pitchFamily="66" charset="0"/>
              </a:rPr>
              <a:t>and </a:t>
            </a:r>
            <a:r>
              <a:rPr lang="en-GB" sz="2400" dirty="0" smtClean="0">
                <a:latin typeface="Comic Sans MS" panose="030F0702030302020204" pitchFamily="66" charset="0"/>
              </a:rPr>
              <a:t>afte</a:t>
            </a:r>
            <a:r>
              <a:rPr lang="en-GB" sz="2400" dirty="0" smtClean="0">
                <a:latin typeface="Comic Sans MS" panose="030F0702030302020204" pitchFamily="66" charset="0"/>
              </a:rPr>
              <a:t>r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Show that learning never stops- even adults still learn</a:t>
            </a:r>
            <a:r>
              <a:rPr lang="en-GB" sz="2400" dirty="0" smtClean="0">
                <a:latin typeface="Comic Sans MS" panose="030F0702030302020204" pitchFamily="66" charset="0"/>
              </a:rPr>
              <a:t>!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607</TotalTime>
  <Words>418</Words>
  <Application>Microsoft Office PowerPoint</Application>
  <PresentationFormat>Widescreen</PresentationFormat>
  <Paragraphs>95</Paragraphs>
  <Slides>18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Comic Sans MS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Wembley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CHANGING WORLD</dc:title>
  <dc:creator>Gunjan Arora</dc:creator>
  <cp:lastModifiedBy>Aminah Chaudhry</cp:lastModifiedBy>
  <cp:revision>113</cp:revision>
  <dcterms:created xsi:type="dcterms:W3CDTF">2019-05-17T15:51:56Z</dcterms:created>
  <dcterms:modified xsi:type="dcterms:W3CDTF">2019-06-13T09:13:02Z</dcterms:modified>
</cp:coreProperties>
</file>