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Lst>
  <p:notesMasterIdLst>
    <p:notesMasterId r:id="rId24"/>
  </p:notesMasterIdLst>
  <p:handoutMasterIdLst>
    <p:handoutMasterId r:id="rId25"/>
  </p:handoutMasterIdLst>
  <p:sldIdLst>
    <p:sldId id="257" r:id="rId5"/>
    <p:sldId id="302" r:id="rId6"/>
    <p:sldId id="299" r:id="rId7"/>
    <p:sldId id="281" r:id="rId8"/>
    <p:sldId id="300" r:id="rId9"/>
    <p:sldId id="280" r:id="rId10"/>
    <p:sldId id="279" r:id="rId11"/>
    <p:sldId id="295" r:id="rId12"/>
    <p:sldId id="294" r:id="rId13"/>
    <p:sldId id="260" r:id="rId14"/>
    <p:sldId id="303" r:id="rId15"/>
    <p:sldId id="268" r:id="rId16"/>
    <p:sldId id="278" r:id="rId17"/>
    <p:sldId id="291" r:id="rId18"/>
    <p:sldId id="274" r:id="rId19"/>
    <p:sldId id="289" r:id="rId20"/>
    <p:sldId id="292" r:id="rId21"/>
    <p:sldId id="293" r:id="rId22"/>
    <p:sldId id="290" r:id="rId2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initials="K" lastIdx="7" clrIdx="0">
    <p:extLst>
      <p:ext uri="{19B8F6BF-5375-455C-9EA6-DF929625EA0E}">
        <p15:presenceInfo xmlns:p15="http://schemas.microsoft.com/office/powerpoint/2012/main" userId="S::kbennett34.304@o365.wpsapps.org::64b35678-84f2-4cc1-82f9-162e19522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C7E4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FDFCD-26E6-45C2-96FC-89BF932E02F7}" v="2" dt="2023-09-14T12:01:44.109"/>
    <p1510:client id="{E26BCF9A-52EA-46CE-ADED-16A7651C6D1A}" v="1" dt="2023-09-15T07:19:36.235"/>
  </p1510:revLst>
</p1510:revInfo>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7297" autoAdjust="0"/>
  </p:normalViewPr>
  <p:slideViewPr>
    <p:cSldViewPr showGuides="1">
      <p:cViewPr varScale="1">
        <p:scale>
          <a:sx n="58" d="100"/>
          <a:sy n="58" d="100"/>
        </p:scale>
        <p:origin x="992" y="48"/>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10/30/2023</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10/30/2023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a:t>
            </a:r>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Alpa</a:t>
            </a:r>
            <a:endParaRPr lang="en-GB" dirty="0"/>
          </a:p>
        </p:txBody>
      </p:sp>
      <p:sp>
        <p:nvSpPr>
          <p:cNvPr id="4" name="Slide Number Placeholder 3"/>
          <p:cNvSpPr>
            <a:spLocks noGrp="1"/>
          </p:cNvSpPr>
          <p:nvPr>
            <p:ph type="sldNum" sz="quarter" idx="5"/>
          </p:nvPr>
        </p:nvSpPr>
        <p:spPr/>
        <p:txBody>
          <a:bodyPr/>
          <a:lstStyle/>
          <a:p>
            <a:fld id="{B8796F01-7154-41E0-B48B-A6921757531A}" type="slidenum">
              <a:rPr lang="en-GB" smtClean="0"/>
              <a:pPr/>
              <a:t>10</a:t>
            </a:fld>
            <a:endParaRPr lang="en-GB"/>
          </a:p>
        </p:txBody>
      </p:sp>
    </p:spTree>
    <p:extLst>
      <p:ext uri="{BB962C8B-B14F-4D97-AF65-F5344CB8AC3E}">
        <p14:creationId xmlns:p14="http://schemas.microsoft.com/office/powerpoint/2010/main" val="1722756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Alpa</a:t>
            </a:r>
            <a:endParaRPr lang="en-GB" dirty="0"/>
          </a:p>
        </p:txBody>
      </p:sp>
      <p:sp>
        <p:nvSpPr>
          <p:cNvPr id="4" name="Slide Number Placeholder 3"/>
          <p:cNvSpPr>
            <a:spLocks noGrp="1"/>
          </p:cNvSpPr>
          <p:nvPr>
            <p:ph type="sldNum" sz="quarter" idx="5"/>
          </p:nvPr>
        </p:nvSpPr>
        <p:spPr/>
        <p:txBody>
          <a:bodyPr/>
          <a:lstStyle/>
          <a:p>
            <a:fld id="{B8796F01-7154-41E0-B48B-A6921757531A}" type="slidenum">
              <a:rPr lang="en-GB" smtClean="0"/>
              <a:pPr/>
              <a:t>11</a:t>
            </a:fld>
            <a:endParaRPr lang="en-GB"/>
          </a:p>
        </p:txBody>
      </p:sp>
    </p:spTree>
    <p:extLst>
      <p:ext uri="{BB962C8B-B14F-4D97-AF65-F5344CB8AC3E}">
        <p14:creationId xmlns:p14="http://schemas.microsoft.com/office/powerpoint/2010/main" val="1333276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Alpa</a:t>
            </a:r>
            <a:endParaRPr lang="en-GB" dirty="0"/>
          </a:p>
        </p:txBody>
      </p:sp>
      <p:sp>
        <p:nvSpPr>
          <p:cNvPr id="4" name="Slide Number Placeholder 3"/>
          <p:cNvSpPr>
            <a:spLocks noGrp="1"/>
          </p:cNvSpPr>
          <p:nvPr>
            <p:ph type="sldNum" sz="quarter" idx="5"/>
          </p:nvPr>
        </p:nvSpPr>
        <p:spPr/>
        <p:txBody>
          <a:bodyPr/>
          <a:lstStyle/>
          <a:p>
            <a:fld id="{B8796F01-7154-41E0-B48B-A6921757531A}" type="slidenum">
              <a:rPr lang="en-GB" smtClean="0"/>
              <a:pPr/>
              <a:t>12</a:t>
            </a:fld>
            <a:endParaRPr lang="en-GB"/>
          </a:p>
        </p:txBody>
      </p:sp>
    </p:spTree>
    <p:extLst>
      <p:ext uri="{BB962C8B-B14F-4D97-AF65-F5344CB8AC3E}">
        <p14:creationId xmlns:p14="http://schemas.microsoft.com/office/powerpoint/2010/main" val="3369263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Sharon</a:t>
            </a:r>
          </a:p>
        </p:txBody>
      </p:sp>
      <p:sp>
        <p:nvSpPr>
          <p:cNvPr id="4" name="Slide Number Placeholder 3"/>
          <p:cNvSpPr>
            <a:spLocks noGrp="1"/>
          </p:cNvSpPr>
          <p:nvPr>
            <p:ph type="sldNum" sz="quarter" idx="5"/>
          </p:nvPr>
        </p:nvSpPr>
        <p:spPr/>
        <p:txBody>
          <a:bodyPr/>
          <a:lstStyle/>
          <a:p>
            <a:fld id="{B8796F01-7154-41E0-B48B-A6921757531A}" type="slidenum">
              <a:rPr lang="en-GB" smtClean="0"/>
              <a:pPr/>
              <a:t>13</a:t>
            </a:fld>
            <a:endParaRPr lang="en-GB"/>
          </a:p>
        </p:txBody>
      </p:sp>
    </p:spTree>
    <p:extLst>
      <p:ext uri="{BB962C8B-B14F-4D97-AF65-F5344CB8AC3E}">
        <p14:creationId xmlns:p14="http://schemas.microsoft.com/office/powerpoint/2010/main" val="336084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Sharon</a:t>
            </a:r>
          </a:p>
        </p:txBody>
      </p:sp>
      <p:sp>
        <p:nvSpPr>
          <p:cNvPr id="4" name="Slide Number Placeholder 3"/>
          <p:cNvSpPr>
            <a:spLocks noGrp="1"/>
          </p:cNvSpPr>
          <p:nvPr>
            <p:ph type="sldNum" sz="quarter" idx="5"/>
          </p:nvPr>
        </p:nvSpPr>
        <p:spPr/>
        <p:txBody>
          <a:bodyPr/>
          <a:lstStyle/>
          <a:p>
            <a:fld id="{B8796F01-7154-41E0-B48B-A6921757531A}" type="slidenum">
              <a:rPr lang="en-GB" smtClean="0"/>
              <a:pPr/>
              <a:t>14</a:t>
            </a:fld>
            <a:endParaRPr lang="en-GB"/>
          </a:p>
        </p:txBody>
      </p:sp>
    </p:spTree>
    <p:extLst>
      <p:ext uri="{BB962C8B-B14F-4D97-AF65-F5344CB8AC3E}">
        <p14:creationId xmlns:p14="http://schemas.microsoft.com/office/powerpoint/2010/main" val="1037950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Sharon</a:t>
            </a:r>
          </a:p>
        </p:txBody>
      </p:sp>
      <p:sp>
        <p:nvSpPr>
          <p:cNvPr id="4" name="Slide Number Placeholder 3"/>
          <p:cNvSpPr>
            <a:spLocks noGrp="1"/>
          </p:cNvSpPr>
          <p:nvPr>
            <p:ph type="sldNum" sz="quarter" idx="5"/>
          </p:nvPr>
        </p:nvSpPr>
        <p:spPr/>
        <p:txBody>
          <a:bodyPr/>
          <a:lstStyle/>
          <a:p>
            <a:fld id="{B8796F01-7154-41E0-B48B-A6921757531A}" type="slidenum">
              <a:rPr lang="en-GB" smtClean="0"/>
              <a:pPr/>
              <a:t>15</a:t>
            </a:fld>
            <a:endParaRPr lang="en-GB"/>
          </a:p>
        </p:txBody>
      </p:sp>
    </p:spTree>
    <p:extLst>
      <p:ext uri="{BB962C8B-B14F-4D97-AF65-F5344CB8AC3E}">
        <p14:creationId xmlns:p14="http://schemas.microsoft.com/office/powerpoint/2010/main" val="2685339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Sharon</a:t>
            </a:r>
          </a:p>
        </p:txBody>
      </p:sp>
      <p:sp>
        <p:nvSpPr>
          <p:cNvPr id="4" name="Slide Number Placeholder 3"/>
          <p:cNvSpPr>
            <a:spLocks noGrp="1"/>
          </p:cNvSpPr>
          <p:nvPr>
            <p:ph type="sldNum" sz="quarter" idx="5"/>
          </p:nvPr>
        </p:nvSpPr>
        <p:spPr/>
        <p:txBody>
          <a:bodyPr/>
          <a:lstStyle/>
          <a:p>
            <a:fld id="{B8796F01-7154-41E0-B48B-A6921757531A}" type="slidenum">
              <a:rPr lang="en-GB" smtClean="0"/>
              <a:pPr/>
              <a:t>16</a:t>
            </a:fld>
            <a:endParaRPr lang="en-GB"/>
          </a:p>
        </p:txBody>
      </p:sp>
    </p:spTree>
    <p:extLst>
      <p:ext uri="{BB962C8B-B14F-4D97-AF65-F5344CB8AC3E}">
        <p14:creationId xmlns:p14="http://schemas.microsoft.com/office/powerpoint/2010/main" val="1457381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Sharon</a:t>
            </a:r>
          </a:p>
          <a:p>
            <a:r>
              <a:rPr lang="en-GB" dirty="0"/>
              <a:t>1. Aim to allow more children to attend a club rather than one pupil to attend multiple (fairness)</a:t>
            </a:r>
          </a:p>
        </p:txBody>
      </p:sp>
      <p:sp>
        <p:nvSpPr>
          <p:cNvPr id="4" name="Slide Number Placeholder 3"/>
          <p:cNvSpPr>
            <a:spLocks noGrp="1"/>
          </p:cNvSpPr>
          <p:nvPr>
            <p:ph type="sldNum" sz="quarter" idx="5"/>
          </p:nvPr>
        </p:nvSpPr>
        <p:spPr/>
        <p:txBody>
          <a:bodyPr/>
          <a:lstStyle/>
          <a:p>
            <a:fld id="{B8796F01-7154-41E0-B48B-A6921757531A}" type="slidenum">
              <a:rPr lang="en-GB" smtClean="0"/>
              <a:pPr/>
              <a:t>17</a:t>
            </a:fld>
            <a:endParaRPr lang="en-GB"/>
          </a:p>
        </p:txBody>
      </p:sp>
    </p:spTree>
    <p:extLst>
      <p:ext uri="{BB962C8B-B14F-4D97-AF65-F5344CB8AC3E}">
        <p14:creationId xmlns:p14="http://schemas.microsoft.com/office/powerpoint/2010/main" val="2039379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Sharon</a:t>
            </a:r>
          </a:p>
        </p:txBody>
      </p:sp>
      <p:sp>
        <p:nvSpPr>
          <p:cNvPr id="4" name="Slide Number Placeholder 3"/>
          <p:cNvSpPr>
            <a:spLocks noGrp="1"/>
          </p:cNvSpPr>
          <p:nvPr>
            <p:ph type="sldNum" sz="quarter" idx="5"/>
          </p:nvPr>
        </p:nvSpPr>
        <p:spPr/>
        <p:txBody>
          <a:bodyPr/>
          <a:lstStyle/>
          <a:p>
            <a:fld id="{B8796F01-7154-41E0-B48B-A6921757531A}" type="slidenum">
              <a:rPr lang="en-GB" smtClean="0"/>
              <a:pPr/>
              <a:t>18</a:t>
            </a:fld>
            <a:endParaRPr lang="en-GB"/>
          </a:p>
        </p:txBody>
      </p:sp>
    </p:spTree>
    <p:extLst>
      <p:ext uri="{BB962C8B-B14F-4D97-AF65-F5344CB8AC3E}">
        <p14:creationId xmlns:p14="http://schemas.microsoft.com/office/powerpoint/2010/main" val="342942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Eleanor</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GB"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8181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Eleanor</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GB"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48735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Eleanor</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GB"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88382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Eleanor</a:t>
            </a:r>
            <a:endParaRPr lang="en-GB"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GB"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04177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Alpa</a:t>
            </a:r>
            <a:endParaRPr lang="en-GB" dirty="0"/>
          </a:p>
        </p:txBody>
      </p:sp>
      <p:sp>
        <p:nvSpPr>
          <p:cNvPr id="4" name="Slide Number Placeholder 3"/>
          <p:cNvSpPr>
            <a:spLocks noGrp="1"/>
          </p:cNvSpPr>
          <p:nvPr>
            <p:ph type="sldNum" sz="quarter" idx="5"/>
          </p:nvPr>
        </p:nvSpPr>
        <p:spPr/>
        <p:txBody>
          <a:bodyPr/>
          <a:lstStyle/>
          <a:p>
            <a:fld id="{B8796F01-7154-41E0-B48B-A6921757531A}" type="slidenum">
              <a:rPr lang="en-GB" smtClean="0"/>
              <a:pPr/>
              <a:t>6</a:t>
            </a:fld>
            <a:endParaRPr lang="en-GB"/>
          </a:p>
        </p:txBody>
      </p:sp>
    </p:spTree>
    <p:extLst>
      <p:ext uri="{BB962C8B-B14F-4D97-AF65-F5344CB8AC3E}">
        <p14:creationId xmlns:p14="http://schemas.microsoft.com/office/powerpoint/2010/main" val="1116587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Sharon Jewellery/hair accessories – red headbands </a:t>
            </a:r>
          </a:p>
          <a:p>
            <a:endParaRPr lang="en-GB" dirty="0"/>
          </a:p>
        </p:txBody>
      </p:sp>
      <p:sp>
        <p:nvSpPr>
          <p:cNvPr id="4" name="Slide Number Placeholder 3"/>
          <p:cNvSpPr>
            <a:spLocks noGrp="1"/>
          </p:cNvSpPr>
          <p:nvPr>
            <p:ph type="sldNum" sz="quarter" idx="5"/>
          </p:nvPr>
        </p:nvSpPr>
        <p:spPr/>
        <p:txBody>
          <a:bodyPr/>
          <a:lstStyle/>
          <a:p>
            <a:fld id="{B8796F01-7154-41E0-B48B-A6921757531A}" type="slidenum">
              <a:rPr lang="en-GB" smtClean="0"/>
              <a:pPr/>
              <a:t>7</a:t>
            </a:fld>
            <a:endParaRPr lang="en-GB"/>
          </a:p>
        </p:txBody>
      </p:sp>
    </p:spTree>
    <p:extLst>
      <p:ext uri="{BB962C8B-B14F-4D97-AF65-F5344CB8AC3E}">
        <p14:creationId xmlns:p14="http://schemas.microsoft.com/office/powerpoint/2010/main" val="27270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Sharon</a:t>
            </a:r>
          </a:p>
        </p:txBody>
      </p:sp>
      <p:sp>
        <p:nvSpPr>
          <p:cNvPr id="4" name="Slide Number Placeholder 3"/>
          <p:cNvSpPr>
            <a:spLocks noGrp="1"/>
          </p:cNvSpPr>
          <p:nvPr>
            <p:ph type="sldNum" sz="quarter" idx="5"/>
          </p:nvPr>
        </p:nvSpPr>
        <p:spPr/>
        <p:txBody>
          <a:bodyPr/>
          <a:lstStyle/>
          <a:p>
            <a:fld id="{B8796F01-7154-41E0-B48B-A6921757531A}" type="slidenum">
              <a:rPr lang="en-GB" smtClean="0"/>
              <a:pPr/>
              <a:t>8</a:t>
            </a:fld>
            <a:endParaRPr lang="en-GB"/>
          </a:p>
        </p:txBody>
      </p:sp>
    </p:spTree>
    <p:extLst>
      <p:ext uri="{BB962C8B-B14F-4D97-AF65-F5344CB8AC3E}">
        <p14:creationId xmlns:p14="http://schemas.microsoft.com/office/powerpoint/2010/main" val="1597812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Sharon</a:t>
            </a:r>
          </a:p>
        </p:txBody>
      </p:sp>
      <p:sp>
        <p:nvSpPr>
          <p:cNvPr id="4" name="Slide Number Placeholder 3"/>
          <p:cNvSpPr>
            <a:spLocks noGrp="1"/>
          </p:cNvSpPr>
          <p:nvPr>
            <p:ph type="sldNum" sz="quarter" idx="5"/>
          </p:nvPr>
        </p:nvSpPr>
        <p:spPr/>
        <p:txBody>
          <a:bodyPr/>
          <a:lstStyle/>
          <a:p>
            <a:fld id="{B8796F01-7154-41E0-B48B-A6921757531A}" type="slidenum">
              <a:rPr lang="en-GB" smtClean="0"/>
              <a:pPr/>
              <a:t>9</a:t>
            </a:fld>
            <a:endParaRPr lang="en-GB"/>
          </a:p>
        </p:txBody>
      </p:sp>
    </p:spTree>
    <p:extLst>
      <p:ext uri="{BB962C8B-B14F-4D97-AF65-F5344CB8AC3E}">
        <p14:creationId xmlns:p14="http://schemas.microsoft.com/office/powerpoint/2010/main" val="4170015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10/30/2023</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10/30/2023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10/30/2023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10/30/2023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10/30/2023</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10/30/2023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10/30/2023</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10/30/2023</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10/30/2023</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10/30/2023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10/30/2023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10/30/2023</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embleyprimary.co.uk/news/year-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internetmatters.org/"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Meet the teacher </a:t>
            </a:r>
            <a:br>
              <a:rPr lang="en-US" dirty="0"/>
            </a:br>
            <a:r>
              <a:rPr lang="en-US" dirty="0"/>
              <a:t>2023-24</a:t>
            </a:r>
          </a:p>
        </p:txBody>
      </p:sp>
      <p:sp>
        <p:nvSpPr>
          <p:cNvPr id="5" name="Subtitle 4"/>
          <p:cNvSpPr>
            <a:spLocks noGrp="1"/>
          </p:cNvSpPr>
          <p:nvPr>
            <p:ph type="subTitle" idx="1"/>
          </p:nvPr>
        </p:nvSpPr>
        <p:spPr/>
        <p:txBody>
          <a:bodyPr/>
          <a:lstStyle/>
          <a:p>
            <a:r>
              <a:rPr lang="en-US" dirty="0"/>
              <a:t>5W and 5P</a:t>
            </a:r>
          </a:p>
          <a:p>
            <a:r>
              <a:rPr lang="en-US" dirty="0" err="1"/>
              <a:t>Ms</a:t>
            </a:r>
            <a:r>
              <a:rPr lang="en-US" dirty="0"/>
              <a:t> Tobutt and </a:t>
            </a:r>
            <a:r>
              <a:rPr lang="en-US" dirty="0" err="1"/>
              <a:t>Ms</a:t>
            </a:r>
            <a:r>
              <a:rPr lang="en-US" dirty="0"/>
              <a:t> Shah</a:t>
            </a:r>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t>
            </a:r>
          </a:p>
        </p:txBody>
      </p:sp>
      <p:sp>
        <p:nvSpPr>
          <p:cNvPr id="3" name="Content Placeholder 2"/>
          <p:cNvSpPr>
            <a:spLocks noGrp="1"/>
          </p:cNvSpPr>
          <p:nvPr>
            <p:ph idx="1"/>
          </p:nvPr>
        </p:nvSpPr>
        <p:spPr>
          <a:xfrm>
            <a:off x="837827" y="1628800"/>
            <a:ext cx="10436835" cy="4470400"/>
          </a:xfrm>
        </p:spPr>
        <p:txBody>
          <a:bodyPr>
            <a:normAutofit/>
          </a:bodyPr>
          <a:lstStyle/>
          <a:p>
            <a:r>
              <a:rPr lang="en-US" dirty="0"/>
              <a:t>PE lessons will take place every </a:t>
            </a:r>
            <a:r>
              <a:rPr lang="en-US" b="1" u="sng" dirty="0"/>
              <a:t>Wednesday</a:t>
            </a:r>
            <a:r>
              <a:rPr lang="en-US" dirty="0"/>
              <a:t> and </a:t>
            </a:r>
            <a:r>
              <a:rPr lang="en-US" b="1" u="sng" dirty="0"/>
              <a:t>Thursday</a:t>
            </a:r>
            <a:r>
              <a:rPr lang="en-US" dirty="0"/>
              <a:t>.</a:t>
            </a:r>
          </a:p>
          <a:p>
            <a:endParaRPr lang="en-US" dirty="0"/>
          </a:p>
          <a:p>
            <a:r>
              <a:rPr lang="en-US" dirty="0"/>
              <a:t>We cannot change for PE so on these days you will need to wear your PE kit to school.</a:t>
            </a:r>
          </a:p>
          <a:p>
            <a:pPr lvl="1"/>
            <a:r>
              <a:rPr lang="en-US" dirty="0"/>
              <a:t>House Team t-Shirt or white t-shirt</a:t>
            </a:r>
          </a:p>
          <a:p>
            <a:pPr lvl="1"/>
            <a:r>
              <a:rPr lang="en-US" dirty="0"/>
              <a:t>Black Jogging bottoms, leggings or shorts</a:t>
            </a:r>
          </a:p>
          <a:p>
            <a:pPr lvl="1"/>
            <a:r>
              <a:rPr lang="en-US" dirty="0"/>
              <a:t>Trainers</a:t>
            </a:r>
          </a:p>
          <a:p>
            <a:pPr lvl="1"/>
            <a:r>
              <a:rPr lang="en-US" b="1" dirty="0">
                <a:solidFill>
                  <a:srgbClr val="FF0000"/>
                </a:solidFill>
              </a:rPr>
              <a:t>School jumper</a:t>
            </a:r>
          </a:p>
          <a:p>
            <a:pPr marL="426645" lvl="1" indent="0">
              <a:buNone/>
            </a:pPr>
            <a:endParaRPr lang="en-US" dirty="0"/>
          </a:p>
        </p:txBody>
      </p:sp>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467E-4A26-4F02-BE52-E4C8D047F616}"/>
              </a:ext>
            </a:extLst>
          </p:cNvPr>
          <p:cNvSpPr>
            <a:spLocks noGrp="1"/>
          </p:cNvSpPr>
          <p:nvPr>
            <p:ph type="title"/>
          </p:nvPr>
        </p:nvSpPr>
        <p:spPr>
          <a:xfrm>
            <a:off x="1015735" y="-424185"/>
            <a:ext cx="10157354" cy="1397000"/>
          </a:xfrm>
        </p:spPr>
        <p:txBody>
          <a:bodyPr/>
          <a:lstStyle/>
          <a:p>
            <a:r>
              <a:rPr lang="en-GB"/>
              <a:t>Things your child needs to bring</a:t>
            </a:r>
          </a:p>
        </p:txBody>
      </p:sp>
      <p:sp>
        <p:nvSpPr>
          <p:cNvPr id="3" name="Content Placeholder 2">
            <a:extLst>
              <a:ext uri="{FF2B5EF4-FFF2-40B4-BE49-F238E27FC236}">
                <a16:creationId xmlns:a16="http://schemas.microsoft.com/office/drawing/2014/main" id="{D7839A29-7665-469D-B878-C974924875C8}"/>
              </a:ext>
            </a:extLst>
          </p:cNvPr>
          <p:cNvSpPr>
            <a:spLocks noGrp="1"/>
          </p:cNvSpPr>
          <p:nvPr>
            <p:ph idx="1"/>
          </p:nvPr>
        </p:nvSpPr>
        <p:spPr>
          <a:xfrm>
            <a:off x="871720" y="1154348"/>
            <a:ext cx="9543172" cy="4938948"/>
          </a:xfrm>
        </p:spPr>
        <p:txBody>
          <a:bodyPr vert="horz" lIns="121899" tIns="60949" rIns="121899" bIns="60949" rtlCol="0" anchor="t">
            <a:normAutofit/>
          </a:bodyPr>
          <a:lstStyle/>
          <a:p>
            <a:pPr marL="304165" indent="-304165"/>
            <a:r>
              <a:rPr lang="en-GB" dirty="0"/>
              <a:t>Do not bring a bulky back pack as we cannot use the cloakrooms to store items. </a:t>
            </a:r>
            <a:endParaRPr lang="en-US"/>
          </a:p>
          <a:p>
            <a:pPr marL="304165" indent="-304165"/>
            <a:r>
              <a:rPr lang="en-GB" dirty="0"/>
              <a:t>You will not be able to bring a pencil case from home, unless .  All your equipment will be provided.</a:t>
            </a:r>
          </a:p>
          <a:p>
            <a:pPr marL="304165" indent="-304165"/>
            <a:r>
              <a:rPr lang="en-GB" dirty="0"/>
              <a:t>Bring a waterproof bag that can hold your home learning books (A4 size) and your reading book, which can fit on the back of your chair.</a:t>
            </a:r>
          </a:p>
          <a:p>
            <a:pPr marL="304165" indent="-304165"/>
            <a:r>
              <a:rPr lang="en-GB" dirty="0"/>
              <a:t>You may bring a labelled water bottle from home.</a:t>
            </a:r>
          </a:p>
          <a:p>
            <a:pPr marL="304165" indent="-304165">
              <a:buClr>
                <a:srgbClr val="385723"/>
              </a:buClr>
            </a:pPr>
            <a:r>
              <a:rPr lang="en-GB" dirty="0"/>
              <a:t>Healthy snack for break – fruit or vegetables </a:t>
            </a:r>
            <a:r>
              <a:rPr lang="en-GB" b="1" dirty="0"/>
              <a:t>only</a:t>
            </a:r>
            <a:r>
              <a:rPr lang="en-GB" dirty="0"/>
              <a:t>.</a:t>
            </a:r>
          </a:p>
        </p:txBody>
      </p:sp>
      <p:pic>
        <p:nvPicPr>
          <p:cNvPr id="4" name="Picture 3">
            <a:extLst>
              <a:ext uri="{FF2B5EF4-FFF2-40B4-BE49-F238E27FC236}">
                <a16:creationId xmlns:a16="http://schemas.microsoft.com/office/drawing/2014/main" id="{E4A8C9FF-F2D4-449C-AFB8-BE3E3BE58C97}"/>
              </a:ext>
            </a:extLst>
          </p:cNvPr>
          <p:cNvPicPr>
            <a:picLocks noChangeAspect="1"/>
          </p:cNvPicPr>
          <p:nvPr/>
        </p:nvPicPr>
        <p:blipFill>
          <a:blip r:embed="rId3"/>
          <a:stretch>
            <a:fillRect/>
          </a:stretch>
        </p:blipFill>
        <p:spPr>
          <a:xfrm>
            <a:off x="9459749" y="4265654"/>
            <a:ext cx="893262" cy="1226012"/>
          </a:xfrm>
          <a:prstGeom prst="rect">
            <a:avLst/>
          </a:prstGeom>
        </p:spPr>
      </p:pic>
      <p:sp>
        <p:nvSpPr>
          <p:cNvPr id="6" name="Multiplication Sign 5">
            <a:extLst>
              <a:ext uri="{FF2B5EF4-FFF2-40B4-BE49-F238E27FC236}">
                <a16:creationId xmlns:a16="http://schemas.microsoft.com/office/drawing/2014/main" id="{D1800977-A263-4577-9733-A1EF73401DFB}"/>
              </a:ext>
            </a:extLst>
          </p:cNvPr>
          <p:cNvSpPr/>
          <p:nvPr/>
        </p:nvSpPr>
        <p:spPr>
          <a:xfrm>
            <a:off x="8701913" y="4642837"/>
            <a:ext cx="750964" cy="619914"/>
          </a:xfrm>
          <a:prstGeom prst="mathMultiply">
            <a:avLst/>
          </a:prstGeom>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See the source image">
            <a:extLst>
              <a:ext uri="{FF2B5EF4-FFF2-40B4-BE49-F238E27FC236}">
                <a16:creationId xmlns:a16="http://schemas.microsoft.com/office/drawing/2014/main" id="{2AB6ED04-C963-47E2-9ACF-CCAB60244D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9136" y="4329333"/>
            <a:ext cx="923891" cy="10790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2BC4475-592E-49A3-B9EE-ADF22D060B2B}"/>
              </a:ext>
            </a:extLst>
          </p:cNvPr>
          <p:cNvSpPr/>
          <p:nvPr/>
        </p:nvSpPr>
        <p:spPr>
          <a:xfrm>
            <a:off x="11692826" y="4489861"/>
            <a:ext cx="488080" cy="923330"/>
          </a:xfrm>
          <a:prstGeom prst="rect">
            <a:avLst/>
          </a:prstGeom>
          <a:noFill/>
        </p:spPr>
        <p:txBody>
          <a:bodyPr wrap="square" lIns="91440" tIns="45720" rIns="91440" bIns="45720">
            <a:spAutoFit/>
          </a:bodyPr>
          <a:lstStyle/>
          <a:p>
            <a:pPr algn="ctr"/>
            <a:r>
              <a:rPr lang="en-US" sz="5400" b="0" cap="none" spc="0">
                <a:ln w="0"/>
                <a:solidFill>
                  <a:srgbClr val="00B050"/>
                </a:solidFill>
                <a:effectLst>
                  <a:outerShdw blurRad="38100" dist="19050" dir="2700000" algn="tl" rotWithShape="0">
                    <a:schemeClr val="dk1">
                      <a:alpha val="40000"/>
                    </a:schemeClr>
                  </a:outerShdw>
                </a:effectLst>
                <a:sym typeface="Wingdings" panose="05000000000000000000" pitchFamily="2" charset="2"/>
              </a:rPr>
              <a:t></a:t>
            </a:r>
            <a:endParaRPr lang="en-US" sz="5400" b="0" cap="none" spc="0">
              <a:ln w="0"/>
              <a:solidFill>
                <a:srgbClr val="00B050"/>
              </a:solidFill>
              <a:effectLst>
                <a:outerShdw blurRad="38100" dist="19050" dir="2700000" algn="tl" rotWithShape="0">
                  <a:schemeClr val="dk1">
                    <a:alpha val="40000"/>
                  </a:schemeClr>
                </a:outerShdw>
              </a:effectLst>
            </a:endParaRPr>
          </a:p>
        </p:txBody>
      </p:sp>
      <p:pic>
        <p:nvPicPr>
          <p:cNvPr id="5" name="Picture 4" descr="A yellow bag of popcorn&#10;&#10;Description automatically generated">
            <a:extLst>
              <a:ext uri="{FF2B5EF4-FFF2-40B4-BE49-F238E27FC236}">
                <a16:creationId xmlns:a16="http://schemas.microsoft.com/office/drawing/2014/main" id="{E5FF1000-4A9D-580B-64B5-2A4A0F891892}"/>
              </a:ext>
            </a:extLst>
          </p:cNvPr>
          <p:cNvPicPr>
            <a:picLocks noChangeAspect="1"/>
          </p:cNvPicPr>
          <p:nvPr/>
        </p:nvPicPr>
        <p:blipFill rotWithShape="1">
          <a:blip r:embed="rId5"/>
          <a:srcRect l="18065" t="7434" r="19355" b="8974"/>
          <a:stretch/>
        </p:blipFill>
        <p:spPr>
          <a:xfrm>
            <a:off x="1993583" y="5594387"/>
            <a:ext cx="831448" cy="1110717"/>
          </a:xfrm>
          <a:prstGeom prst="rect">
            <a:avLst/>
          </a:prstGeom>
        </p:spPr>
      </p:pic>
      <p:pic>
        <p:nvPicPr>
          <p:cNvPr id="8" name="Picture 7" descr="A yellow package of cereal&#10;&#10;Description automatically generated">
            <a:extLst>
              <a:ext uri="{FF2B5EF4-FFF2-40B4-BE49-F238E27FC236}">
                <a16:creationId xmlns:a16="http://schemas.microsoft.com/office/drawing/2014/main" id="{81D76217-CFB0-2A45-F4EA-2AFFB68B63DF}"/>
              </a:ext>
            </a:extLst>
          </p:cNvPr>
          <p:cNvPicPr>
            <a:picLocks noChangeAspect="1"/>
          </p:cNvPicPr>
          <p:nvPr/>
        </p:nvPicPr>
        <p:blipFill>
          <a:blip r:embed="rId6"/>
          <a:stretch>
            <a:fillRect/>
          </a:stretch>
        </p:blipFill>
        <p:spPr>
          <a:xfrm>
            <a:off x="2919108" y="5546407"/>
            <a:ext cx="1148596" cy="1148716"/>
          </a:xfrm>
          <a:prstGeom prst="rect">
            <a:avLst/>
          </a:prstGeom>
        </p:spPr>
      </p:pic>
      <p:sp>
        <p:nvSpPr>
          <p:cNvPr id="9" name="Multiplication Sign 8">
            <a:extLst>
              <a:ext uri="{FF2B5EF4-FFF2-40B4-BE49-F238E27FC236}">
                <a16:creationId xmlns:a16="http://schemas.microsoft.com/office/drawing/2014/main" id="{14EC342F-0235-B33B-CC5E-7EE83DF1997D}"/>
              </a:ext>
            </a:extLst>
          </p:cNvPr>
          <p:cNvSpPr/>
          <p:nvPr/>
        </p:nvSpPr>
        <p:spPr>
          <a:xfrm>
            <a:off x="2334131" y="5542950"/>
            <a:ext cx="1170972" cy="1108546"/>
          </a:xfrm>
          <a:prstGeom prst="mathMultiply">
            <a:avLst/>
          </a:prstGeom>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group of fruits and vegetables&#10;&#10;Description automatically generated">
            <a:extLst>
              <a:ext uri="{FF2B5EF4-FFF2-40B4-BE49-F238E27FC236}">
                <a16:creationId xmlns:a16="http://schemas.microsoft.com/office/drawing/2014/main" id="{B8389194-81AD-C6BE-9F27-04247720A433}"/>
              </a:ext>
            </a:extLst>
          </p:cNvPr>
          <p:cNvPicPr>
            <a:picLocks noChangeAspect="1"/>
          </p:cNvPicPr>
          <p:nvPr/>
        </p:nvPicPr>
        <p:blipFill>
          <a:blip r:embed="rId7"/>
          <a:stretch>
            <a:fillRect/>
          </a:stretch>
        </p:blipFill>
        <p:spPr>
          <a:xfrm>
            <a:off x="4564855" y="5572124"/>
            <a:ext cx="1517174" cy="1148714"/>
          </a:xfrm>
          <a:prstGeom prst="rect">
            <a:avLst/>
          </a:prstGeom>
        </p:spPr>
      </p:pic>
      <p:sp>
        <p:nvSpPr>
          <p:cNvPr id="11" name="Rectangle 10">
            <a:extLst>
              <a:ext uri="{FF2B5EF4-FFF2-40B4-BE49-F238E27FC236}">
                <a16:creationId xmlns:a16="http://schemas.microsoft.com/office/drawing/2014/main" id="{44D2BB6A-357A-9BD2-DA7F-0B57088AFAF6}"/>
              </a:ext>
            </a:extLst>
          </p:cNvPr>
          <p:cNvSpPr/>
          <p:nvPr/>
        </p:nvSpPr>
        <p:spPr>
          <a:xfrm>
            <a:off x="5573932" y="5227097"/>
            <a:ext cx="899517" cy="923330"/>
          </a:xfrm>
          <a:prstGeom prst="rect">
            <a:avLst/>
          </a:prstGeom>
          <a:noFill/>
        </p:spPr>
        <p:txBody>
          <a:bodyPr wrap="square" lIns="91440" tIns="45720" rIns="91440" bIns="45720">
            <a:spAutoFit/>
          </a:bodyPr>
          <a:lstStyle/>
          <a:p>
            <a:pPr algn="ctr"/>
            <a:r>
              <a:rPr lang="en-US" sz="5400" b="0" cap="none" spc="0">
                <a:ln w="0"/>
                <a:solidFill>
                  <a:srgbClr val="00B050"/>
                </a:solidFill>
                <a:effectLst>
                  <a:outerShdw blurRad="38100" dist="19050" dir="2700000" algn="tl" rotWithShape="0">
                    <a:schemeClr val="dk1">
                      <a:alpha val="40000"/>
                    </a:schemeClr>
                  </a:outerShdw>
                </a:effectLst>
                <a:sym typeface="Wingdings" panose="05000000000000000000" pitchFamily="2" charset="2"/>
              </a:rPr>
              <a:t></a:t>
            </a:r>
            <a:endParaRPr lang="en-US" sz="5400" b="0" cap="none" spc="0">
              <a:ln w="0"/>
              <a:solidFill>
                <a:srgbClr val="00B05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9812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6C05C-CBF9-4BF9-8C2F-AED73ED7EA87}"/>
              </a:ext>
            </a:extLst>
          </p:cNvPr>
          <p:cNvSpPr>
            <a:spLocks noGrp="1"/>
          </p:cNvSpPr>
          <p:nvPr>
            <p:ph type="title"/>
          </p:nvPr>
        </p:nvSpPr>
        <p:spPr>
          <a:xfrm>
            <a:off x="189756" y="-31750"/>
            <a:ext cx="8064896" cy="1397000"/>
          </a:xfrm>
        </p:spPr>
        <p:txBody>
          <a:bodyPr/>
          <a:lstStyle/>
          <a:p>
            <a:r>
              <a:rPr lang="en-GB" dirty="0"/>
              <a:t>Attendance and Punctuality</a:t>
            </a:r>
          </a:p>
        </p:txBody>
      </p:sp>
      <p:sp>
        <p:nvSpPr>
          <p:cNvPr id="3" name="Content Placeholder 2">
            <a:extLst>
              <a:ext uri="{FF2B5EF4-FFF2-40B4-BE49-F238E27FC236}">
                <a16:creationId xmlns:a16="http://schemas.microsoft.com/office/drawing/2014/main" id="{3C5B6A35-9DED-419A-B4C4-4B2B64CBCB49}"/>
              </a:ext>
            </a:extLst>
          </p:cNvPr>
          <p:cNvSpPr>
            <a:spLocks noGrp="1"/>
          </p:cNvSpPr>
          <p:nvPr>
            <p:ph idx="1"/>
          </p:nvPr>
        </p:nvSpPr>
        <p:spPr>
          <a:xfrm>
            <a:off x="333772" y="1700808"/>
            <a:ext cx="9505056" cy="4470400"/>
          </a:xfrm>
        </p:spPr>
        <p:txBody>
          <a:bodyPr>
            <a:normAutofit/>
          </a:bodyPr>
          <a:lstStyle/>
          <a:p>
            <a:r>
              <a:rPr lang="en-GB" dirty="0"/>
              <a:t>It is vital that you come to school every day and on time.</a:t>
            </a:r>
          </a:p>
          <a:p>
            <a:r>
              <a:rPr lang="en-GB" dirty="0"/>
              <a:t>Soft start begins at 8:35.</a:t>
            </a:r>
          </a:p>
          <a:p>
            <a:r>
              <a:rPr lang="en-GB" dirty="0"/>
              <a:t>The register will close at 8.50</a:t>
            </a:r>
          </a:p>
          <a:p>
            <a:endParaRPr lang="en-GB" dirty="0"/>
          </a:p>
          <a:p>
            <a:r>
              <a:rPr lang="en-GB" dirty="0"/>
              <a:t>Please ensure you are collecting your children on time from the playground at 3.30. </a:t>
            </a:r>
          </a:p>
        </p:txBody>
      </p:sp>
    </p:spTree>
    <p:extLst>
      <p:ext uri="{BB962C8B-B14F-4D97-AF65-F5344CB8AC3E}">
        <p14:creationId xmlns:p14="http://schemas.microsoft.com/office/powerpoint/2010/main" val="397500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0A278-4A56-40D3-8F73-0055AAA14B50}"/>
              </a:ext>
            </a:extLst>
          </p:cNvPr>
          <p:cNvSpPr>
            <a:spLocks noGrp="1"/>
          </p:cNvSpPr>
          <p:nvPr>
            <p:ph type="title"/>
          </p:nvPr>
        </p:nvSpPr>
        <p:spPr/>
        <p:txBody>
          <a:bodyPr/>
          <a:lstStyle/>
          <a:p>
            <a:r>
              <a:rPr lang="en-GB" dirty="0"/>
              <a:t>Reading</a:t>
            </a:r>
          </a:p>
        </p:txBody>
      </p:sp>
      <p:sp>
        <p:nvSpPr>
          <p:cNvPr id="3" name="Content Placeholder 2">
            <a:extLst>
              <a:ext uri="{FF2B5EF4-FFF2-40B4-BE49-F238E27FC236}">
                <a16:creationId xmlns:a16="http://schemas.microsoft.com/office/drawing/2014/main" id="{AE5A7F57-7C4B-4696-ABAB-5D8B56F2FE02}"/>
              </a:ext>
            </a:extLst>
          </p:cNvPr>
          <p:cNvSpPr>
            <a:spLocks noGrp="1"/>
          </p:cNvSpPr>
          <p:nvPr>
            <p:ph idx="1"/>
          </p:nvPr>
        </p:nvSpPr>
        <p:spPr>
          <a:xfrm>
            <a:off x="261764" y="1473200"/>
            <a:ext cx="11665296" cy="4470400"/>
          </a:xfrm>
        </p:spPr>
        <p:txBody>
          <a:bodyPr>
            <a:normAutofit/>
          </a:bodyPr>
          <a:lstStyle/>
          <a:p>
            <a:r>
              <a:rPr lang="en-GB" dirty="0"/>
              <a:t>You will be expected to read for at least 20/30 minutes every day.  This should be a banded book. </a:t>
            </a:r>
          </a:p>
          <a:p>
            <a:r>
              <a:rPr lang="en-GB" dirty="0"/>
              <a:t>An adult/children (Y5/6) need to be filling in their reading record every night with a summary of what they have read and any new vocabulary they have acquired. </a:t>
            </a:r>
          </a:p>
          <a:p>
            <a:r>
              <a:rPr lang="en-GB" dirty="0"/>
              <a:t>Children’s book bands are determined upon performance in class and on assessments. </a:t>
            </a:r>
          </a:p>
        </p:txBody>
      </p:sp>
      <p:graphicFrame>
        <p:nvGraphicFramePr>
          <p:cNvPr id="4" name="Table 4">
            <a:extLst>
              <a:ext uri="{FF2B5EF4-FFF2-40B4-BE49-F238E27FC236}">
                <a16:creationId xmlns:a16="http://schemas.microsoft.com/office/drawing/2014/main" id="{83FF6436-987D-40D3-AF54-9FBBD54D9112}"/>
              </a:ext>
            </a:extLst>
          </p:cNvPr>
          <p:cNvGraphicFramePr>
            <a:graphicFrameLocks noGrp="1"/>
          </p:cNvGraphicFramePr>
          <p:nvPr>
            <p:extLst>
              <p:ext uri="{D42A27DB-BD31-4B8C-83A1-F6EECF244321}">
                <p14:modId xmlns:p14="http://schemas.microsoft.com/office/powerpoint/2010/main" val="2451459939"/>
              </p:ext>
            </p:extLst>
          </p:nvPr>
        </p:nvGraphicFramePr>
        <p:xfrm>
          <a:off x="1413892" y="5013176"/>
          <a:ext cx="9649072" cy="1737360"/>
        </p:xfrm>
        <a:graphic>
          <a:graphicData uri="http://schemas.openxmlformats.org/drawingml/2006/table">
            <a:tbl>
              <a:tblPr firstRow="1" bandRow="1">
                <a:tableStyleId>{BDBED569-4797-4DF1-A0F4-6AAB3CD982D8}</a:tableStyleId>
              </a:tblPr>
              <a:tblGrid>
                <a:gridCol w="3216357">
                  <a:extLst>
                    <a:ext uri="{9D8B030D-6E8A-4147-A177-3AD203B41FA5}">
                      <a16:colId xmlns:a16="http://schemas.microsoft.com/office/drawing/2014/main" val="1314971943"/>
                    </a:ext>
                  </a:extLst>
                </a:gridCol>
                <a:gridCol w="6432715">
                  <a:extLst>
                    <a:ext uri="{9D8B030D-6E8A-4147-A177-3AD203B41FA5}">
                      <a16:colId xmlns:a16="http://schemas.microsoft.com/office/drawing/2014/main" val="2702386517"/>
                    </a:ext>
                  </a:extLst>
                </a:gridCol>
              </a:tblGrid>
              <a:tr h="1015583">
                <a:tc>
                  <a:txBody>
                    <a:bodyPr/>
                    <a:lstStyle/>
                    <a:p>
                      <a:r>
                        <a:rPr lang="en-GB" sz="1800" dirty="0"/>
                        <a:t>12/9/2023</a:t>
                      </a:r>
                    </a:p>
                    <a:p>
                      <a:endParaRPr lang="en-GB" sz="1800" dirty="0"/>
                    </a:p>
                    <a:p>
                      <a:r>
                        <a:rPr lang="en-GB" sz="1800" dirty="0"/>
                        <a:t>Star Light</a:t>
                      </a:r>
                    </a:p>
                    <a:p>
                      <a:r>
                        <a:rPr lang="en-GB" sz="1800" dirty="0"/>
                        <a:t>p.5-25</a:t>
                      </a: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n-lt"/>
                          <a:ea typeface="+mn-ea"/>
                          <a:cs typeface="+mn-cs"/>
                        </a:rPr>
                        <a:t>The impression I get of the witch is that she is old because ‘her withered hand’</a:t>
                      </a:r>
                    </a:p>
                    <a:p>
                      <a:endParaRPr lang="en-GB" sz="1800" dirty="0"/>
                    </a:p>
                    <a:p>
                      <a:endParaRPr lang="en-GB" sz="1800" dirty="0"/>
                    </a:p>
                    <a:p>
                      <a:r>
                        <a:rPr lang="en-GB" sz="1800" dirty="0"/>
                        <a:t>Vital – extremely important</a:t>
                      </a:r>
                    </a:p>
                    <a:p>
                      <a:r>
                        <a:rPr lang="en-GB" sz="1800" dirty="0"/>
                        <a:t>Treacherous – very dangerous</a:t>
                      </a:r>
                    </a:p>
                  </a:txBody>
                  <a:tcPr/>
                </a:tc>
                <a:extLst>
                  <a:ext uri="{0D108BD9-81ED-4DB2-BD59-A6C34878D82A}">
                    <a16:rowId xmlns:a16="http://schemas.microsoft.com/office/drawing/2014/main" val="1073914915"/>
                  </a:ext>
                </a:extLst>
              </a:tr>
            </a:tbl>
          </a:graphicData>
        </a:graphic>
      </p:graphicFrame>
      <p:sp>
        <p:nvSpPr>
          <p:cNvPr id="5" name="TextBox 4">
            <a:extLst>
              <a:ext uri="{FF2B5EF4-FFF2-40B4-BE49-F238E27FC236}">
                <a16:creationId xmlns:a16="http://schemas.microsoft.com/office/drawing/2014/main" id="{6B0FEC53-30AE-4234-904D-E2A40325E691}"/>
              </a:ext>
            </a:extLst>
          </p:cNvPr>
          <p:cNvSpPr txBox="1"/>
          <p:nvPr/>
        </p:nvSpPr>
        <p:spPr>
          <a:xfrm>
            <a:off x="1413119" y="4533281"/>
            <a:ext cx="4968552" cy="443198"/>
          </a:xfrm>
          <a:prstGeom prst="rect">
            <a:avLst/>
          </a:prstGeom>
          <a:noFill/>
        </p:spPr>
        <p:txBody>
          <a:bodyPr wrap="square" rtlCol="0">
            <a:spAutoFit/>
          </a:bodyPr>
          <a:lstStyle/>
          <a:p>
            <a:pPr>
              <a:lnSpc>
                <a:spcPct val="95000"/>
              </a:lnSpc>
            </a:pPr>
            <a:r>
              <a:rPr lang="en-GB" dirty="0"/>
              <a:t>Reading Record example:</a:t>
            </a:r>
          </a:p>
        </p:txBody>
      </p:sp>
    </p:spTree>
    <p:extLst>
      <p:ext uri="{BB962C8B-B14F-4D97-AF65-F5344CB8AC3E}">
        <p14:creationId xmlns:p14="http://schemas.microsoft.com/office/powerpoint/2010/main" val="427819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9A7D3-4577-4863-AF4F-2AE790604E61}"/>
              </a:ext>
            </a:extLst>
          </p:cNvPr>
          <p:cNvSpPr>
            <a:spLocks noGrp="1"/>
          </p:cNvSpPr>
          <p:nvPr>
            <p:ph type="title"/>
          </p:nvPr>
        </p:nvSpPr>
        <p:spPr/>
        <p:txBody>
          <a:bodyPr/>
          <a:lstStyle/>
          <a:p>
            <a:r>
              <a:rPr lang="en-GB" dirty="0"/>
              <a:t>Home Learning</a:t>
            </a:r>
          </a:p>
        </p:txBody>
      </p:sp>
      <p:sp>
        <p:nvSpPr>
          <p:cNvPr id="3" name="Content Placeholder 2">
            <a:extLst>
              <a:ext uri="{FF2B5EF4-FFF2-40B4-BE49-F238E27FC236}">
                <a16:creationId xmlns:a16="http://schemas.microsoft.com/office/drawing/2014/main" id="{A5809C8C-A0C0-4DE1-AAE0-EF05AF48CD1B}"/>
              </a:ext>
            </a:extLst>
          </p:cNvPr>
          <p:cNvSpPr>
            <a:spLocks noGrp="1"/>
          </p:cNvSpPr>
          <p:nvPr>
            <p:ph idx="1"/>
          </p:nvPr>
        </p:nvSpPr>
        <p:spPr>
          <a:xfrm>
            <a:off x="556491" y="1689224"/>
            <a:ext cx="5176241" cy="4836120"/>
          </a:xfrm>
        </p:spPr>
        <p:txBody>
          <a:bodyPr>
            <a:normAutofit fontScale="92500" lnSpcReduction="10000"/>
          </a:bodyPr>
          <a:lstStyle/>
          <a:p>
            <a:r>
              <a:rPr lang="en-GB" dirty="0"/>
              <a:t>Reading – Banded Books</a:t>
            </a:r>
          </a:p>
          <a:p>
            <a:r>
              <a:rPr lang="en-GB" dirty="0"/>
              <a:t>Home Learning Challenges all three to be completed by the last Monday of the half term.</a:t>
            </a:r>
          </a:p>
          <a:p>
            <a:r>
              <a:rPr lang="en-GB" dirty="0"/>
              <a:t>Compulsory Maths – activities to complete in red homework book each week </a:t>
            </a:r>
          </a:p>
          <a:p>
            <a:r>
              <a:rPr lang="en-GB" dirty="0"/>
              <a:t>Spellings – given out every Tuesday for a test on Friday</a:t>
            </a:r>
          </a:p>
          <a:p>
            <a:r>
              <a:rPr lang="en-GB" dirty="0"/>
              <a:t>School website (click on link) </a:t>
            </a:r>
            <a:r>
              <a:rPr lang="en-GB" dirty="0">
                <a:hlinkClick r:id="rId3"/>
              </a:rPr>
              <a:t>https://www.wembleyprimary.co.uk/news/year-5/</a:t>
            </a:r>
            <a:r>
              <a:rPr lang="en-GB" dirty="0"/>
              <a:t> </a:t>
            </a:r>
          </a:p>
          <a:p>
            <a:pPr marL="426645" lvl="1" indent="0">
              <a:buNone/>
            </a:pPr>
            <a:endParaRPr lang="en-GB" dirty="0"/>
          </a:p>
        </p:txBody>
      </p:sp>
      <p:pic>
        <p:nvPicPr>
          <p:cNvPr id="5" name="Picture 4">
            <a:extLst>
              <a:ext uri="{FF2B5EF4-FFF2-40B4-BE49-F238E27FC236}">
                <a16:creationId xmlns:a16="http://schemas.microsoft.com/office/drawing/2014/main" id="{30E544F2-0AEA-4176-8ED1-0F7CE0078CE3}"/>
              </a:ext>
            </a:extLst>
          </p:cNvPr>
          <p:cNvPicPr>
            <a:picLocks noChangeAspect="1"/>
          </p:cNvPicPr>
          <p:nvPr/>
        </p:nvPicPr>
        <p:blipFill>
          <a:blip r:embed="rId4"/>
          <a:stretch>
            <a:fillRect/>
          </a:stretch>
        </p:blipFill>
        <p:spPr>
          <a:xfrm>
            <a:off x="6166420" y="163552"/>
            <a:ext cx="4586807" cy="3481472"/>
          </a:xfrm>
          <a:prstGeom prst="rect">
            <a:avLst/>
          </a:prstGeom>
        </p:spPr>
      </p:pic>
      <p:pic>
        <p:nvPicPr>
          <p:cNvPr id="7" name="Picture 6">
            <a:extLst>
              <a:ext uri="{FF2B5EF4-FFF2-40B4-BE49-F238E27FC236}">
                <a16:creationId xmlns:a16="http://schemas.microsoft.com/office/drawing/2014/main" id="{2CFF8ECB-671F-4640-90E1-6DAD297F6D14}"/>
              </a:ext>
            </a:extLst>
          </p:cNvPr>
          <p:cNvPicPr>
            <a:picLocks noChangeAspect="1"/>
          </p:cNvPicPr>
          <p:nvPr/>
        </p:nvPicPr>
        <p:blipFill>
          <a:blip r:embed="rId5"/>
          <a:stretch>
            <a:fillRect/>
          </a:stretch>
        </p:blipFill>
        <p:spPr>
          <a:xfrm>
            <a:off x="6238426" y="3666762"/>
            <a:ext cx="4442793" cy="3094682"/>
          </a:xfrm>
          <a:prstGeom prst="rect">
            <a:avLst/>
          </a:prstGeom>
        </p:spPr>
      </p:pic>
    </p:spTree>
    <p:extLst>
      <p:ext uri="{BB962C8B-B14F-4D97-AF65-F5344CB8AC3E}">
        <p14:creationId xmlns:p14="http://schemas.microsoft.com/office/powerpoint/2010/main" val="133047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809C8C-A0C0-4DE1-AAE0-EF05AF48CD1B}"/>
              </a:ext>
            </a:extLst>
          </p:cNvPr>
          <p:cNvSpPr>
            <a:spLocks noGrp="1"/>
          </p:cNvSpPr>
          <p:nvPr>
            <p:ph idx="1"/>
          </p:nvPr>
        </p:nvSpPr>
        <p:spPr>
          <a:xfrm>
            <a:off x="278394" y="116632"/>
            <a:ext cx="11278989" cy="4470400"/>
          </a:xfrm>
        </p:spPr>
        <p:txBody>
          <a:bodyPr>
            <a:normAutofit/>
          </a:bodyPr>
          <a:lstStyle/>
          <a:p>
            <a:r>
              <a:rPr lang="en-GB" dirty="0"/>
              <a:t>School website (click on link)any communication with children’s learning will appear on here</a:t>
            </a:r>
            <a:br>
              <a:rPr lang="en-GB" dirty="0"/>
            </a:br>
            <a:r>
              <a:rPr lang="en-GB" dirty="0"/>
              <a:t> </a:t>
            </a:r>
          </a:p>
          <a:p>
            <a:pPr marL="426645" lvl="1" indent="0">
              <a:buNone/>
            </a:pPr>
            <a:endParaRPr lang="en-GB" dirty="0"/>
          </a:p>
        </p:txBody>
      </p:sp>
      <p:pic>
        <p:nvPicPr>
          <p:cNvPr id="6" name="Picture 5" descr="Graphical user interface, application, website&#10;&#10;Description automatically generated">
            <a:extLst>
              <a:ext uri="{FF2B5EF4-FFF2-40B4-BE49-F238E27FC236}">
                <a16:creationId xmlns:a16="http://schemas.microsoft.com/office/drawing/2014/main" id="{89D9DA32-FD03-4F2C-B87F-FC1A79AB41F0}"/>
              </a:ext>
            </a:extLst>
          </p:cNvPr>
          <p:cNvPicPr>
            <a:picLocks noChangeAspect="1"/>
          </p:cNvPicPr>
          <p:nvPr/>
        </p:nvPicPr>
        <p:blipFill>
          <a:blip r:embed="rId3"/>
          <a:stretch>
            <a:fillRect/>
          </a:stretch>
        </p:blipFill>
        <p:spPr>
          <a:xfrm>
            <a:off x="360940" y="980728"/>
            <a:ext cx="5316524" cy="2232248"/>
          </a:xfrm>
          <a:prstGeom prst="rect">
            <a:avLst/>
          </a:prstGeom>
        </p:spPr>
      </p:pic>
      <p:pic>
        <p:nvPicPr>
          <p:cNvPr id="10" name="Picture 9">
            <a:extLst>
              <a:ext uri="{FF2B5EF4-FFF2-40B4-BE49-F238E27FC236}">
                <a16:creationId xmlns:a16="http://schemas.microsoft.com/office/drawing/2014/main" id="{7FBECC34-AA94-461B-9B71-53171A67041A}"/>
              </a:ext>
            </a:extLst>
          </p:cNvPr>
          <p:cNvPicPr>
            <a:picLocks noChangeAspect="1"/>
          </p:cNvPicPr>
          <p:nvPr/>
        </p:nvPicPr>
        <p:blipFill rotWithShape="1">
          <a:blip r:embed="rId4"/>
          <a:srcRect l="1558" t="9040" r="3329" b="6939"/>
          <a:stretch/>
        </p:blipFill>
        <p:spPr>
          <a:xfrm>
            <a:off x="5618840" y="660857"/>
            <a:ext cx="6231393" cy="3096345"/>
          </a:xfrm>
          <a:prstGeom prst="rect">
            <a:avLst/>
          </a:prstGeom>
        </p:spPr>
      </p:pic>
      <p:sp>
        <p:nvSpPr>
          <p:cNvPr id="13" name="TextBox 12">
            <a:extLst>
              <a:ext uri="{FF2B5EF4-FFF2-40B4-BE49-F238E27FC236}">
                <a16:creationId xmlns:a16="http://schemas.microsoft.com/office/drawing/2014/main" id="{E9BCA393-B670-4FB6-A34A-FC4A42BD5075}"/>
              </a:ext>
            </a:extLst>
          </p:cNvPr>
          <p:cNvSpPr txBox="1"/>
          <p:nvPr/>
        </p:nvSpPr>
        <p:spPr>
          <a:xfrm>
            <a:off x="0" y="3784774"/>
            <a:ext cx="8581053" cy="2548390"/>
          </a:xfrm>
          <a:prstGeom prst="rect">
            <a:avLst/>
          </a:prstGeom>
          <a:noFill/>
        </p:spPr>
        <p:txBody>
          <a:bodyPr wrap="square" rtlCol="0">
            <a:spAutoFit/>
          </a:bodyPr>
          <a:lstStyle/>
          <a:p>
            <a:pPr>
              <a:lnSpc>
                <a:spcPct val="95000"/>
              </a:lnSpc>
            </a:pPr>
            <a:r>
              <a:rPr lang="en-GB" dirty="0"/>
              <a:t>In addition please make sure your children are checking Google classrooms daily as learning and any notices will be put on there also.</a:t>
            </a:r>
          </a:p>
          <a:p>
            <a:pPr>
              <a:lnSpc>
                <a:spcPct val="95000"/>
              </a:lnSpc>
            </a:pPr>
            <a:endParaRPr lang="en-GB" dirty="0"/>
          </a:p>
          <a:p>
            <a:pPr>
              <a:lnSpc>
                <a:spcPct val="95000"/>
              </a:lnSpc>
            </a:pPr>
            <a:r>
              <a:rPr lang="en-GB" dirty="0"/>
              <a:t>Good idea for you to download the app onto your phone and log in as your child, so you get the notices too. </a:t>
            </a:r>
          </a:p>
        </p:txBody>
      </p:sp>
      <p:pic>
        <p:nvPicPr>
          <p:cNvPr id="4" name="Picture 3">
            <a:extLst>
              <a:ext uri="{FF2B5EF4-FFF2-40B4-BE49-F238E27FC236}">
                <a16:creationId xmlns:a16="http://schemas.microsoft.com/office/drawing/2014/main" id="{9FEDCDF7-F7A1-4327-98FE-45FFE2702533}"/>
              </a:ext>
            </a:extLst>
          </p:cNvPr>
          <p:cNvPicPr>
            <a:picLocks noChangeAspect="1"/>
          </p:cNvPicPr>
          <p:nvPr/>
        </p:nvPicPr>
        <p:blipFill>
          <a:blip r:embed="rId5"/>
          <a:stretch>
            <a:fillRect/>
          </a:stretch>
        </p:blipFill>
        <p:spPr>
          <a:xfrm>
            <a:off x="8561708" y="3987535"/>
            <a:ext cx="3533775" cy="2028825"/>
          </a:xfrm>
          <a:prstGeom prst="rect">
            <a:avLst/>
          </a:prstGeom>
        </p:spPr>
      </p:pic>
    </p:spTree>
    <p:extLst>
      <p:ext uri="{BB962C8B-B14F-4D97-AF65-F5344CB8AC3E}">
        <p14:creationId xmlns:p14="http://schemas.microsoft.com/office/powerpoint/2010/main" val="36039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9E638-BEF3-4035-9DC6-E4C2BED2D2FF}"/>
              </a:ext>
            </a:extLst>
          </p:cNvPr>
          <p:cNvSpPr>
            <a:spLocks noGrp="1"/>
          </p:cNvSpPr>
          <p:nvPr>
            <p:ph type="title"/>
          </p:nvPr>
        </p:nvSpPr>
        <p:spPr/>
        <p:txBody>
          <a:bodyPr/>
          <a:lstStyle/>
          <a:p>
            <a:r>
              <a:rPr lang="en-GB" dirty="0"/>
              <a:t>Making appointments to see your child’s teacher</a:t>
            </a:r>
          </a:p>
        </p:txBody>
      </p:sp>
      <p:sp>
        <p:nvSpPr>
          <p:cNvPr id="3" name="Content Placeholder 2">
            <a:extLst>
              <a:ext uri="{FF2B5EF4-FFF2-40B4-BE49-F238E27FC236}">
                <a16:creationId xmlns:a16="http://schemas.microsoft.com/office/drawing/2014/main" id="{E2FC2791-3CF3-4D5E-ACEC-8E1FCED6B8C6}"/>
              </a:ext>
            </a:extLst>
          </p:cNvPr>
          <p:cNvSpPr>
            <a:spLocks noGrp="1"/>
          </p:cNvSpPr>
          <p:nvPr>
            <p:ph idx="1"/>
          </p:nvPr>
        </p:nvSpPr>
        <p:spPr/>
        <p:txBody>
          <a:bodyPr/>
          <a:lstStyle/>
          <a:p>
            <a:r>
              <a:rPr lang="en-GB" dirty="0"/>
              <a:t>If you need to discuss something brief with us please come and speak to us when you collect your child at the end of the day. If you are going to need a longer amount of time, then please arrange an appointment via the school office or with the teacher at collection time.</a:t>
            </a:r>
          </a:p>
          <a:p>
            <a:r>
              <a:rPr lang="en-GB" dirty="0"/>
              <a:t>Appointments with a class teacher in a morning need to be before 8:30am. Teachers are in class with pupils from 8:35am during Soft Start.  </a:t>
            </a:r>
          </a:p>
          <a:p>
            <a:r>
              <a:rPr lang="en-GB" dirty="0"/>
              <a:t>Updating you on your children's progress – we will do this through our parents meeting and reports. If you have concerns then please do come and discuss with us. </a:t>
            </a:r>
          </a:p>
        </p:txBody>
      </p:sp>
    </p:spTree>
    <p:extLst>
      <p:ext uri="{BB962C8B-B14F-4D97-AF65-F5344CB8AC3E}">
        <p14:creationId xmlns:p14="http://schemas.microsoft.com/office/powerpoint/2010/main" val="228045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88FC-574C-465E-93C7-09602DF7B1F2}"/>
              </a:ext>
            </a:extLst>
          </p:cNvPr>
          <p:cNvSpPr>
            <a:spLocks noGrp="1"/>
          </p:cNvSpPr>
          <p:nvPr>
            <p:ph type="title"/>
          </p:nvPr>
        </p:nvSpPr>
        <p:spPr/>
        <p:txBody>
          <a:bodyPr/>
          <a:lstStyle/>
          <a:p>
            <a:r>
              <a:rPr lang="en-GB" dirty="0"/>
              <a:t>After School Clubs</a:t>
            </a:r>
          </a:p>
        </p:txBody>
      </p:sp>
      <p:sp>
        <p:nvSpPr>
          <p:cNvPr id="3" name="Content Placeholder 2">
            <a:extLst>
              <a:ext uri="{FF2B5EF4-FFF2-40B4-BE49-F238E27FC236}">
                <a16:creationId xmlns:a16="http://schemas.microsoft.com/office/drawing/2014/main" id="{CC8FDD89-3711-4AF6-8A74-72203937E48C}"/>
              </a:ext>
            </a:extLst>
          </p:cNvPr>
          <p:cNvSpPr>
            <a:spLocks noGrp="1"/>
          </p:cNvSpPr>
          <p:nvPr>
            <p:ph idx="1"/>
          </p:nvPr>
        </p:nvSpPr>
        <p:spPr/>
        <p:txBody>
          <a:bodyPr/>
          <a:lstStyle/>
          <a:p>
            <a:r>
              <a:rPr lang="en-GB" dirty="0"/>
              <a:t>If a space is available, children will be given their 1</a:t>
            </a:r>
            <a:r>
              <a:rPr lang="en-GB" baseline="30000" dirty="0"/>
              <a:t>st</a:t>
            </a:r>
            <a:r>
              <a:rPr lang="en-GB" dirty="0"/>
              <a:t> choice club then removed from any additional preferences </a:t>
            </a:r>
          </a:p>
          <a:p>
            <a:r>
              <a:rPr lang="en-GB" dirty="0"/>
              <a:t>Waiting lists will be created if a club is over-subscribed and additional spaces if more adults are able to support. You will be contacted from the school office, if a place becomes available. </a:t>
            </a:r>
          </a:p>
          <a:p>
            <a:r>
              <a:rPr lang="en-GB" dirty="0"/>
              <a:t>Invited clubs – you will receive a letter from a class teacher prior to clubs becoming available. This is a free club and will run for 8 weeks or more dependent on the teacher. </a:t>
            </a:r>
          </a:p>
        </p:txBody>
      </p:sp>
    </p:spTree>
    <p:extLst>
      <p:ext uri="{BB962C8B-B14F-4D97-AF65-F5344CB8AC3E}">
        <p14:creationId xmlns:p14="http://schemas.microsoft.com/office/powerpoint/2010/main" val="71567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88FC-574C-465E-93C7-09602DF7B1F2}"/>
              </a:ext>
            </a:extLst>
          </p:cNvPr>
          <p:cNvSpPr>
            <a:spLocks noGrp="1"/>
          </p:cNvSpPr>
          <p:nvPr>
            <p:ph type="title"/>
          </p:nvPr>
        </p:nvSpPr>
        <p:spPr>
          <a:xfrm>
            <a:off x="405780" y="-603448"/>
            <a:ext cx="10157354" cy="1397000"/>
          </a:xfrm>
        </p:spPr>
        <p:txBody>
          <a:bodyPr/>
          <a:lstStyle/>
          <a:p>
            <a:r>
              <a:rPr lang="en-GB" dirty="0"/>
              <a:t>Trips</a:t>
            </a:r>
          </a:p>
        </p:txBody>
      </p:sp>
      <p:sp>
        <p:nvSpPr>
          <p:cNvPr id="3" name="Content Placeholder 2">
            <a:extLst>
              <a:ext uri="{FF2B5EF4-FFF2-40B4-BE49-F238E27FC236}">
                <a16:creationId xmlns:a16="http://schemas.microsoft.com/office/drawing/2014/main" id="{CC8FDD89-3711-4AF6-8A74-72203937E48C}"/>
              </a:ext>
            </a:extLst>
          </p:cNvPr>
          <p:cNvSpPr>
            <a:spLocks noGrp="1"/>
          </p:cNvSpPr>
          <p:nvPr>
            <p:ph idx="1"/>
          </p:nvPr>
        </p:nvSpPr>
        <p:spPr>
          <a:xfrm>
            <a:off x="621804" y="793552"/>
            <a:ext cx="10157354" cy="5875808"/>
          </a:xfrm>
        </p:spPr>
        <p:txBody>
          <a:bodyPr>
            <a:normAutofit fontScale="85000" lnSpcReduction="20000"/>
          </a:bodyPr>
          <a:lstStyle/>
          <a:p>
            <a:pPr marL="0" indent="0">
              <a:buNone/>
            </a:pPr>
            <a:r>
              <a:rPr lang="en-GB" sz="2800" dirty="0"/>
              <a:t>A parent calendar of key dates will be released for each term.  Year 5 trips planned for this year:</a:t>
            </a:r>
          </a:p>
          <a:p>
            <a:pPr marL="304747" marR="0" lvl="0" indent="-304747" algn="l" defTabSz="1218987" rtl="0" eaLnBrk="1" fontAlgn="auto" latinLnBrk="0" hangingPunct="1">
              <a:lnSpc>
                <a:spcPct val="95000"/>
              </a:lnSpc>
              <a:spcBef>
                <a:spcPts val="1866"/>
              </a:spcBef>
              <a:spcAft>
                <a:spcPts val="0"/>
              </a:spcAft>
              <a:buClr>
                <a:srgbClr val="70AD47">
                  <a:lumMod val="50000"/>
                </a:srgbClr>
              </a:buClr>
              <a:buSzPct val="100000"/>
              <a:buFont typeface="Arial" pitchFamily="34" charset="0"/>
              <a:buChar char="•"/>
              <a:tabLst/>
              <a:defRPr/>
            </a:pPr>
            <a:r>
              <a:rPr kumimoji="0" lang="en-GB" sz="2800" b="0" i="0" u="none" strike="noStrike" kern="1200" cap="none" spc="0" normalizeH="0" baseline="0" noProof="0" dirty="0">
                <a:ln>
                  <a:noFill/>
                </a:ln>
                <a:solidFill>
                  <a:prstClr val="black"/>
                </a:solidFill>
                <a:effectLst/>
                <a:uLnTx/>
                <a:uFillTx/>
                <a:latin typeface="Century Gothic" panose="020B0502020202020204"/>
                <a:ea typeface="+mn-ea"/>
                <a:cs typeface="+mn-cs"/>
              </a:rPr>
              <a:t>Wembley Stadium</a:t>
            </a:r>
          </a:p>
          <a:p>
            <a:pPr marL="304747" marR="0" lvl="0" indent="-304747" algn="l" defTabSz="1218987" rtl="0" eaLnBrk="1" fontAlgn="auto" latinLnBrk="0" hangingPunct="1">
              <a:lnSpc>
                <a:spcPct val="95000"/>
              </a:lnSpc>
              <a:spcBef>
                <a:spcPts val="1866"/>
              </a:spcBef>
              <a:spcAft>
                <a:spcPts val="0"/>
              </a:spcAft>
              <a:buClr>
                <a:srgbClr val="70AD47">
                  <a:lumMod val="50000"/>
                </a:srgbClr>
              </a:buClr>
              <a:buSzPct val="100000"/>
              <a:buFont typeface="Arial" pitchFamily="34" charset="0"/>
              <a:buChar char="•"/>
              <a:tabLst/>
              <a:defRPr/>
            </a:pPr>
            <a:r>
              <a:rPr kumimoji="0" lang="en-GB" sz="2800" b="0" i="0" u="none" strike="noStrike" kern="1200" cap="none" spc="0" normalizeH="0" baseline="0" noProof="0" dirty="0">
                <a:ln>
                  <a:noFill/>
                </a:ln>
                <a:solidFill>
                  <a:prstClr val="black"/>
                </a:solidFill>
                <a:effectLst/>
                <a:uLnTx/>
                <a:uFillTx/>
                <a:latin typeface="Century Gothic" panose="020B0502020202020204"/>
                <a:ea typeface="+mn-ea"/>
                <a:cs typeface="+mn-cs"/>
              </a:rPr>
              <a:t>British Museum</a:t>
            </a:r>
          </a:p>
          <a:p>
            <a:pPr marL="304747" marR="0" lvl="0" indent="-304747" algn="l" defTabSz="1218987" rtl="0" eaLnBrk="1" fontAlgn="auto" latinLnBrk="0" hangingPunct="1">
              <a:lnSpc>
                <a:spcPct val="95000"/>
              </a:lnSpc>
              <a:spcBef>
                <a:spcPts val="1866"/>
              </a:spcBef>
              <a:spcAft>
                <a:spcPts val="0"/>
              </a:spcAft>
              <a:buClr>
                <a:srgbClr val="70AD47">
                  <a:lumMod val="50000"/>
                </a:srgbClr>
              </a:buClr>
              <a:buSzPct val="100000"/>
              <a:buFont typeface="Arial" pitchFamily="34" charset="0"/>
              <a:buChar char="•"/>
              <a:tabLst/>
              <a:defRPr/>
            </a:pPr>
            <a:r>
              <a:rPr kumimoji="0" lang="en-GB" sz="2800" b="0" i="0" u="none" strike="noStrike" kern="1200" cap="none" spc="0" normalizeH="0" baseline="0" noProof="0" dirty="0">
                <a:ln>
                  <a:noFill/>
                </a:ln>
                <a:solidFill>
                  <a:prstClr val="black"/>
                </a:solidFill>
                <a:effectLst/>
                <a:uLnTx/>
                <a:uFillTx/>
                <a:latin typeface="Century Gothic" panose="020B0502020202020204"/>
                <a:ea typeface="+mn-ea"/>
                <a:cs typeface="+mn-cs"/>
              </a:rPr>
              <a:t>Zoo</a:t>
            </a:r>
          </a:p>
          <a:p>
            <a:pPr marL="304747" marR="0" lvl="0" indent="-304747" algn="l" defTabSz="1218987" rtl="0" eaLnBrk="1" fontAlgn="auto" latinLnBrk="0" hangingPunct="1">
              <a:lnSpc>
                <a:spcPct val="95000"/>
              </a:lnSpc>
              <a:spcBef>
                <a:spcPts val="1866"/>
              </a:spcBef>
              <a:spcAft>
                <a:spcPts val="0"/>
              </a:spcAft>
              <a:buClr>
                <a:srgbClr val="70AD47">
                  <a:lumMod val="50000"/>
                </a:srgbClr>
              </a:buClr>
              <a:buSzPct val="100000"/>
              <a:buFont typeface="Arial" pitchFamily="34" charset="0"/>
              <a:buChar char="•"/>
              <a:tabLst/>
              <a:defRPr/>
            </a:pPr>
            <a:r>
              <a:rPr kumimoji="0" lang="en-GB" sz="2800" b="0" i="0" u="none" strike="noStrike" kern="1200" cap="none" spc="0" normalizeH="0" baseline="0" noProof="0" dirty="0">
                <a:ln>
                  <a:noFill/>
                </a:ln>
                <a:solidFill>
                  <a:prstClr val="black"/>
                </a:solidFill>
                <a:effectLst/>
                <a:uLnTx/>
                <a:uFillTx/>
                <a:latin typeface="Century Gothic" panose="020B0502020202020204"/>
                <a:ea typeface="+mn-ea"/>
                <a:cs typeface="+mn-cs"/>
              </a:rPr>
              <a:t>Brent Library</a:t>
            </a:r>
          </a:p>
          <a:p>
            <a:pPr marL="304747" marR="0" lvl="0" indent="-304747" algn="l" defTabSz="1218987" rtl="0" eaLnBrk="1" fontAlgn="auto" latinLnBrk="0" hangingPunct="1">
              <a:lnSpc>
                <a:spcPct val="95000"/>
              </a:lnSpc>
              <a:spcBef>
                <a:spcPts val="1866"/>
              </a:spcBef>
              <a:spcAft>
                <a:spcPts val="0"/>
              </a:spcAft>
              <a:buClr>
                <a:srgbClr val="70AD47">
                  <a:lumMod val="50000"/>
                </a:srgbClr>
              </a:buClr>
              <a:buSzPct val="100000"/>
              <a:buFont typeface="Arial" pitchFamily="34" charset="0"/>
              <a:buChar char="•"/>
              <a:tabLst/>
              <a:defRPr/>
            </a:pPr>
            <a:r>
              <a:rPr kumimoji="0" lang="en-GB" sz="2800" b="0" i="0" u="none" strike="noStrike" kern="1200" cap="none" spc="0" normalizeH="0" baseline="0" noProof="0" dirty="0">
                <a:ln>
                  <a:noFill/>
                </a:ln>
                <a:solidFill>
                  <a:prstClr val="black"/>
                </a:solidFill>
                <a:effectLst/>
                <a:uLnTx/>
                <a:uFillTx/>
                <a:latin typeface="Century Gothic" panose="020B0502020202020204"/>
                <a:ea typeface="+mn-ea"/>
                <a:cs typeface="+mn-cs"/>
              </a:rPr>
              <a:t>There will be an entrance fee cost for each trip, except the library. The amount will be communicated in a letter closer to the time and payment is to be made on Parent Pay by the deadline. </a:t>
            </a:r>
          </a:p>
          <a:p>
            <a:pPr marL="304747" marR="0" lvl="0" indent="-304747" algn="l" defTabSz="1218987" rtl="0" eaLnBrk="1" fontAlgn="auto" latinLnBrk="0" hangingPunct="1">
              <a:lnSpc>
                <a:spcPct val="95000"/>
              </a:lnSpc>
              <a:spcBef>
                <a:spcPts val="1866"/>
              </a:spcBef>
              <a:spcAft>
                <a:spcPts val="0"/>
              </a:spcAft>
              <a:buClr>
                <a:srgbClr val="70AD47">
                  <a:lumMod val="50000"/>
                </a:srgbClr>
              </a:buClr>
              <a:buSzPct val="100000"/>
              <a:buFont typeface="Arial" pitchFamily="34" charset="0"/>
              <a:buChar char="•"/>
              <a:tabLst/>
              <a:defRPr/>
            </a:pPr>
            <a:r>
              <a:rPr kumimoji="0" lang="en-GB" sz="2800" b="0" i="0" u="none" strike="noStrike" kern="1200" cap="none" spc="0" normalizeH="0" baseline="0" noProof="0" dirty="0">
                <a:ln>
                  <a:noFill/>
                </a:ln>
                <a:solidFill>
                  <a:prstClr val="black"/>
                </a:solidFill>
                <a:effectLst/>
                <a:uLnTx/>
                <a:uFillTx/>
                <a:latin typeface="Century Gothic" panose="020B0502020202020204"/>
                <a:ea typeface="+mn-ea"/>
                <a:cs typeface="+mn-cs"/>
              </a:rPr>
              <a:t>Each class will need between 3-5 parent helpers, depending on the class. The available spaces will be allocated on a first come, first serve basis once the letters are returned to the class teacher.</a:t>
            </a:r>
          </a:p>
          <a:p>
            <a:pPr marL="304747" marR="0" lvl="0" indent="-304747" algn="l" defTabSz="1218987" rtl="0" eaLnBrk="1" fontAlgn="auto" latinLnBrk="0" hangingPunct="1">
              <a:lnSpc>
                <a:spcPct val="95000"/>
              </a:lnSpc>
              <a:spcBef>
                <a:spcPts val="1866"/>
              </a:spcBef>
              <a:spcAft>
                <a:spcPts val="0"/>
              </a:spcAft>
              <a:buClr>
                <a:srgbClr val="70AD47">
                  <a:lumMod val="50000"/>
                </a:srgbClr>
              </a:buClr>
              <a:buSzPct val="100000"/>
              <a:buFont typeface="Arial" pitchFamily="34" charset="0"/>
              <a:buChar char="•"/>
              <a:tabLst/>
              <a:defRPr/>
            </a:pPr>
            <a:r>
              <a:rPr kumimoji="0" lang="en-GB" sz="2800" b="0" i="0" u="none" strike="noStrike" kern="1200" cap="none" spc="0" normalizeH="0" baseline="0" noProof="0" dirty="0">
                <a:ln>
                  <a:noFill/>
                </a:ln>
                <a:solidFill>
                  <a:prstClr val="black"/>
                </a:solidFill>
                <a:effectLst/>
                <a:uLnTx/>
                <a:uFillTx/>
                <a:latin typeface="Century Gothic" panose="020B0502020202020204"/>
                <a:ea typeface="+mn-ea"/>
                <a:cs typeface="+mn-cs"/>
              </a:rPr>
              <a:t>All interested parents will be given an opportunity to attend 1 trip this year. </a:t>
            </a:r>
          </a:p>
          <a:p>
            <a:endParaRPr lang="en-GB" dirty="0"/>
          </a:p>
        </p:txBody>
      </p:sp>
    </p:spTree>
    <p:extLst>
      <p:ext uri="{BB962C8B-B14F-4D97-AF65-F5344CB8AC3E}">
        <p14:creationId xmlns:p14="http://schemas.microsoft.com/office/powerpoint/2010/main" val="136047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y Questions gif - LetterWest">
            <a:extLst>
              <a:ext uri="{FF2B5EF4-FFF2-40B4-BE49-F238E27FC236}">
                <a16:creationId xmlns:a16="http://schemas.microsoft.com/office/drawing/2014/main" id="{F4D6900A-2508-4982-A750-861971928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763" y="895350"/>
            <a:ext cx="5067300"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85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3CDB-DF01-44B9-9A83-1BBF6FDABAD6}"/>
              </a:ext>
            </a:extLst>
          </p:cNvPr>
          <p:cNvSpPr>
            <a:spLocks noGrp="1"/>
          </p:cNvSpPr>
          <p:nvPr>
            <p:ph type="title"/>
          </p:nvPr>
        </p:nvSpPr>
        <p:spPr>
          <a:xfrm>
            <a:off x="1117309" y="76200"/>
            <a:ext cx="10157354" cy="1397000"/>
          </a:xfrm>
        </p:spPr>
        <p:txBody>
          <a:bodyPr anchor="b">
            <a:normAutofit/>
          </a:bodyPr>
          <a:lstStyle/>
          <a:p>
            <a:r>
              <a:rPr lang="en-GB"/>
              <a:t>The online world</a:t>
            </a:r>
            <a:endParaRPr lang="en-US"/>
          </a:p>
        </p:txBody>
      </p:sp>
      <p:sp>
        <p:nvSpPr>
          <p:cNvPr id="3" name="Content Placeholder 2">
            <a:extLst>
              <a:ext uri="{FF2B5EF4-FFF2-40B4-BE49-F238E27FC236}">
                <a16:creationId xmlns:a16="http://schemas.microsoft.com/office/drawing/2014/main" id="{6D8A920F-D667-4493-9F02-A5063D79B993}"/>
              </a:ext>
            </a:extLst>
          </p:cNvPr>
          <p:cNvSpPr>
            <a:spLocks noGrp="1"/>
          </p:cNvSpPr>
          <p:nvPr>
            <p:ph sz="half" idx="1"/>
          </p:nvPr>
        </p:nvSpPr>
        <p:spPr>
          <a:xfrm>
            <a:off x="1117309" y="1701800"/>
            <a:ext cx="4977104" cy="4470400"/>
          </a:xfrm>
        </p:spPr>
        <p:txBody>
          <a:bodyPr vert="horz" lIns="121899" tIns="60949" rIns="121899" bIns="60949" rtlCol="0">
            <a:normAutofit/>
          </a:bodyPr>
          <a:lstStyle/>
          <a:p>
            <a:pPr marL="304165" indent="-304165">
              <a:buClr>
                <a:srgbClr val="385723"/>
              </a:buClr>
            </a:pPr>
            <a:r>
              <a:rPr lang="en-GB" b="1"/>
              <a:t>There are lots of positives:</a:t>
            </a:r>
          </a:p>
          <a:p>
            <a:pPr marL="730885" lvl="1" indent="-304165">
              <a:buClr>
                <a:srgbClr val="385723"/>
              </a:buClr>
            </a:pPr>
            <a:r>
              <a:rPr lang="en-GB" sz="2400"/>
              <a:t>Teamwork and creativity</a:t>
            </a:r>
          </a:p>
          <a:p>
            <a:pPr marL="730885" lvl="1" indent="-304165">
              <a:buClr>
                <a:srgbClr val="385723"/>
              </a:buClr>
            </a:pPr>
            <a:r>
              <a:rPr lang="en-GB" sz="2400"/>
              <a:t>Knowledge</a:t>
            </a:r>
          </a:p>
          <a:p>
            <a:pPr marL="730885" lvl="1" indent="-304165">
              <a:buClr>
                <a:srgbClr val="385723"/>
              </a:buClr>
            </a:pPr>
            <a:r>
              <a:rPr lang="en-GB" sz="2400"/>
              <a:t>Socialisation</a:t>
            </a:r>
          </a:p>
          <a:p>
            <a:pPr marL="304165" indent="-304165">
              <a:buClr>
                <a:srgbClr val="385723"/>
              </a:buClr>
            </a:pPr>
            <a:r>
              <a:rPr lang="en-GB" b="1"/>
              <a:t>But there are negatives too:</a:t>
            </a:r>
          </a:p>
          <a:p>
            <a:pPr marL="730885" lvl="1" indent="-304165">
              <a:buClr>
                <a:srgbClr val="385723"/>
              </a:buClr>
            </a:pPr>
            <a:r>
              <a:rPr lang="en-GB" sz="2400"/>
              <a:t>Sleep cycles</a:t>
            </a:r>
          </a:p>
          <a:p>
            <a:pPr marL="730885" lvl="1" indent="-304165">
              <a:buClr>
                <a:srgbClr val="385723"/>
              </a:buClr>
            </a:pPr>
            <a:r>
              <a:rPr lang="en-GB" sz="2400"/>
              <a:t>Attention span</a:t>
            </a:r>
          </a:p>
          <a:p>
            <a:pPr marL="730885" lvl="1" indent="-304165">
              <a:buClr>
                <a:srgbClr val="385723"/>
              </a:buClr>
            </a:pPr>
            <a:r>
              <a:rPr lang="en-GB" sz="2400"/>
              <a:t>Online risks</a:t>
            </a:r>
          </a:p>
        </p:txBody>
      </p:sp>
      <p:pic>
        <p:nvPicPr>
          <p:cNvPr id="1026" name="Picture 2" descr="E-Safety | St Joseph's Catholic Academy Norton">
            <a:extLst>
              <a:ext uri="{FF2B5EF4-FFF2-40B4-BE49-F238E27FC236}">
                <a16:creationId xmlns:a16="http://schemas.microsoft.com/office/drawing/2014/main" id="{769CF524-3F66-4625-A7E0-DAE8AE08263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50911" y="1701800"/>
            <a:ext cx="4470400" cy="4470400"/>
          </a:xfrm>
          <a:prstGeom prst="rect">
            <a:avLst/>
          </a:prstGeom>
          <a:solidFill>
            <a:srgbClr val="FFFFFF"/>
          </a:solidFill>
        </p:spPr>
      </p:pic>
    </p:spTree>
    <p:extLst>
      <p:ext uri="{BB962C8B-B14F-4D97-AF65-F5344CB8AC3E}">
        <p14:creationId xmlns:p14="http://schemas.microsoft.com/office/powerpoint/2010/main" val="240629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3CDB-DF01-44B9-9A83-1BBF6FDABAD6}"/>
              </a:ext>
            </a:extLst>
          </p:cNvPr>
          <p:cNvSpPr>
            <a:spLocks noGrp="1"/>
          </p:cNvSpPr>
          <p:nvPr>
            <p:ph type="title"/>
          </p:nvPr>
        </p:nvSpPr>
        <p:spPr/>
        <p:txBody>
          <a:bodyPr/>
          <a:lstStyle/>
          <a:p>
            <a:r>
              <a:rPr lang="en-GB"/>
              <a:t>The 4 Cs of Online Safety</a:t>
            </a:r>
            <a:endParaRPr lang="en-US"/>
          </a:p>
        </p:txBody>
      </p:sp>
      <p:sp>
        <p:nvSpPr>
          <p:cNvPr id="3" name="Content Placeholder 2">
            <a:extLst>
              <a:ext uri="{FF2B5EF4-FFF2-40B4-BE49-F238E27FC236}">
                <a16:creationId xmlns:a16="http://schemas.microsoft.com/office/drawing/2014/main" id="{6D8A920F-D667-4493-9F02-A5063D79B993}"/>
              </a:ext>
            </a:extLst>
          </p:cNvPr>
          <p:cNvSpPr>
            <a:spLocks noGrp="1"/>
          </p:cNvSpPr>
          <p:nvPr>
            <p:ph idx="1"/>
          </p:nvPr>
        </p:nvSpPr>
        <p:spPr>
          <a:xfrm>
            <a:off x="771444" y="1894542"/>
            <a:ext cx="10639110" cy="3928597"/>
          </a:xfrm>
        </p:spPr>
        <p:txBody>
          <a:bodyPr vert="horz" lIns="121899" tIns="60949" rIns="121899" bIns="60949" rtlCol="0" anchor="t">
            <a:normAutofit/>
          </a:bodyPr>
          <a:lstStyle/>
          <a:p>
            <a:pPr marL="304165" indent="-304165">
              <a:buClr>
                <a:srgbClr val="385723"/>
              </a:buClr>
            </a:pPr>
            <a:r>
              <a:rPr lang="en-GB" b="1">
                <a:solidFill>
                  <a:srgbClr val="191919"/>
                </a:solidFill>
                <a:latin typeface="Century Gothic"/>
                <a:ea typeface="Verdana"/>
              </a:rPr>
              <a:t>Content</a:t>
            </a:r>
            <a:r>
              <a:rPr lang="en-GB">
                <a:solidFill>
                  <a:srgbClr val="191919"/>
                </a:solidFill>
                <a:latin typeface="Century Gothic"/>
                <a:ea typeface="Verdana"/>
              </a:rPr>
              <a:t> – What children see online</a:t>
            </a:r>
            <a:endParaRPr lang="en-GB">
              <a:latin typeface="Century Gothic"/>
            </a:endParaRPr>
          </a:p>
          <a:p>
            <a:pPr marL="304165" indent="-304165">
              <a:buClr>
                <a:srgbClr val="385723"/>
              </a:buClr>
            </a:pPr>
            <a:r>
              <a:rPr lang="en-GB" b="1">
                <a:solidFill>
                  <a:srgbClr val="191919"/>
                </a:solidFill>
                <a:latin typeface="Century Gothic"/>
                <a:ea typeface="Verdana"/>
              </a:rPr>
              <a:t>Contact</a:t>
            </a:r>
            <a:r>
              <a:rPr lang="en-GB">
                <a:solidFill>
                  <a:srgbClr val="191919"/>
                </a:solidFill>
                <a:latin typeface="Century Gothic"/>
                <a:ea typeface="Verdana"/>
              </a:rPr>
              <a:t> – Who children talk to online</a:t>
            </a:r>
            <a:endParaRPr lang="en-GB">
              <a:latin typeface="Century Gothic"/>
            </a:endParaRPr>
          </a:p>
          <a:p>
            <a:pPr marL="304165" indent="-304165">
              <a:buClr>
                <a:srgbClr val="385723"/>
              </a:buClr>
            </a:pPr>
            <a:r>
              <a:rPr lang="en-GB" b="1">
                <a:solidFill>
                  <a:srgbClr val="191919"/>
                </a:solidFill>
                <a:latin typeface="Century Gothic"/>
                <a:ea typeface="Verdana"/>
              </a:rPr>
              <a:t>Conduct</a:t>
            </a:r>
            <a:r>
              <a:rPr lang="en-GB">
                <a:solidFill>
                  <a:srgbClr val="191919"/>
                </a:solidFill>
                <a:latin typeface="Century Gothic"/>
                <a:ea typeface="Verdana"/>
              </a:rPr>
              <a:t> – How children behave online</a:t>
            </a:r>
            <a:endParaRPr lang="en-GB">
              <a:latin typeface="Century Gothic"/>
            </a:endParaRPr>
          </a:p>
          <a:p>
            <a:pPr marL="304165" indent="-304165">
              <a:buClr>
                <a:srgbClr val="385723"/>
              </a:buClr>
            </a:pPr>
            <a:r>
              <a:rPr lang="en-GB" b="1">
                <a:solidFill>
                  <a:srgbClr val="191919"/>
                </a:solidFill>
                <a:latin typeface="Century Gothic"/>
                <a:ea typeface="Verdana"/>
              </a:rPr>
              <a:t>Commerce</a:t>
            </a:r>
            <a:r>
              <a:rPr lang="en-GB">
                <a:solidFill>
                  <a:srgbClr val="191919"/>
                </a:solidFill>
                <a:latin typeface="Century Gothic"/>
                <a:ea typeface="Verdana"/>
              </a:rPr>
              <a:t> (or contract) – Advertising, marketing, scams etc.</a:t>
            </a:r>
          </a:p>
          <a:p>
            <a:pPr marL="304165" indent="-304165">
              <a:buClr>
                <a:srgbClr val="385723"/>
              </a:buClr>
            </a:pPr>
            <a:endParaRPr lang="en-GB"/>
          </a:p>
        </p:txBody>
      </p:sp>
    </p:spTree>
    <p:extLst>
      <p:ext uri="{BB962C8B-B14F-4D97-AF65-F5344CB8AC3E}">
        <p14:creationId xmlns:p14="http://schemas.microsoft.com/office/powerpoint/2010/main" val="24083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3CDB-DF01-44B9-9A83-1BBF6FDABAD6}"/>
              </a:ext>
            </a:extLst>
          </p:cNvPr>
          <p:cNvSpPr>
            <a:spLocks noGrp="1"/>
          </p:cNvSpPr>
          <p:nvPr>
            <p:ph type="title"/>
          </p:nvPr>
        </p:nvSpPr>
        <p:spPr/>
        <p:txBody>
          <a:bodyPr/>
          <a:lstStyle/>
          <a:p>
            <a:r>
              <a:rPr lang="en-GB"/>
              <a:t>Online Safety</a:t>
            </a:r>
          </a:p>
        </p:txBody>
      </p:sp>
      <p:sp>
        <p:nvSpPr>
          <p:cNvPr id="3" name="Content Placeholder 2">
            <a:extLst>
              <a:ext uri="{FF2B5EF4-FFF2-40B4-BE49-F238E27FC236}">
                <a16:creationId xmlns:a16="http://schemas.microsoft.com/office/drawing/2014/main" id="{6D8A920F-D667-4493-9F02-A5063D79B993}"/>
              </a:ext>
            </a:extLst>
          </p:cNvPr>
          <p:cNvSpPr>
            <a:spLocks noGrp="1"/>
          </p:cNvSpPr>
          <p:nvPr>
            <p:ph idx="1"/>
          </p:nvPr>
        </p:nvSpPr>
        <p:spPr>
          <a:xfrm>
            <a:off x="771444" y="1695434"/>
            <a:ext cx="5525217" cy="4951992"/>
          </a:xfrm>
        </p:spPr>
        <p:txBody>
          <a:bodyPr vert="horz" lIns="121899" tIns="60949" rIns="121899" bIns="60949" rtlCol="0" anchor="t">
            <a:normAutofit/>
          </a:bodyPr>
          <a:lstStyle/>
          <a:p>
            <a:pPr marL="304165" indent="-304165">
              <a:buClr>
                <a:srgbClr val="385723"/>
              </a:buClr>
            </a:pPr>
            <a:r>
              <a:rPr lang="en-GB"/>
              <a:t>Understand the risks but keep them in proportion.</a:t>
            </a:r>
          </a:p>
          <a:p>
            <a:pPr marL="304165" indent="-304165">
              <a:buClr>
                <a:srgbClr val="385723"/>
              </a:buClr>
            </a:pPr>
            <a:r>
              <a:rPr lang="en-GB"/>
              <a:t>Communicate regularly – what are they doing, who are they talking to</a:t>
            </a:r>
          </a:p>
          <a:p>
            <a:pPr marL="304165" indent="-304165"/>
            <a:r>
              <a:rPr lang="en-GB"/>
              <a:t>Ensure the apps they are using are age-appropriate.</a:t>
            </a:r>
          </a:p>
          <a:p>
            <a:pPr marL="304165" indent="-304165">
              <a:buClr>
                <a:srgbClr val="385723"/>
              </a:buClr>
            </a:pPr>
            <a:r>
              <a:rPr lang="en-GB"/>
              <a:t>Develop strategies with you children</a:t>
            </a:r>
          </a:p>
          <a:p>
            <a:pPr marL="304165" indent="-304165"/>
            <a:r>
              <a:rPr lang="en-GB"/>
              <a:t>You are the parent, having a device is a privilege not a right.</a:t>
            </a:r>
          </a:p>
        </p:txBody>
      </p:sp>
      <p:pic>
        <p:nvPicPr>
          <p:cNvPr id="4" name="Picture 3">
            <a:extLst>
              <a:ext uri="{FF2B5EF4-FFF2-40B4-BE49-F238E27FC236}">
                <a16:creationId xmlns:a16="http://schemas.microsoft.com/office/drawing/2014/main" id="{DBDCAD6A-952F-B634-872E-D75BEAEEF6D5}"/>
              </a:ext>
            </a:extLst>
          </p:cNvPr>
          <p:cNvPicPr>
            <a:picLocks noChangeAspect="1"/>
          </p:cNvPicPr>
          <p:nvPr/>
        </p:nvPicPr>
        <p:blipFill rotWithShape="1">
          <a:blip r:embed="rId3"/>
          <a:srcRect t="15001" r="450" b="18958"/>
          <a:stretch/>
        </p:blipFill>
        <p:spPr>
          <a:xfrm>
            <a:off x="6563784" y="77184"/>
            <a:ext cx="4763414" cy="6857972"/>
          </a:xfrm>
          <a:prstGeom prst="rect">
            <a:avLst/>
          </a:prstGeom>
        </p:spPr>
      </p:pic>
    </p:spTree>
    <p:extLst>
      <p:ext uri="{BB962C8B-B14F-4D97-AF65-F5344CB8AC3E}">
        <p14:creationId xmlns:p14="http://schemas.microsoft.com/office/powerpoint/2010/main" val="232020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3CDB-DF01-44B9-9A83-1BBF6FDABAD6}"/>
              </a:ext>
            </a:extLst>
          </p:cNvPr>
          <p:cNvSpPr>
            <a:spLocks noGrp="1"/>
          </p:cNvSpPr>
          <p:nvPr>
            <p:ph type="title"/>
          </p:nvPr>
        </p:nvSpPr>
        <p:spPr/>
        <p:txBody>
          <a:bodyPr/>
          <a:lstStyle/>
          <a:p>
            <a:r>
              <a:rPr lang="en-GB"/>
              <a:t>Resources</a:t>
            </a:r>
            <a:endParaRPr lang="en-US"/>
          </a:p>
        </p:txBody>
      </p:sp>
      <p:pic>
        <p:nvPicPr>
          <p:cNvPr id="11" name="Picture 10" descr="A green rectangle with white text&#10;&#10;Description automatically generated">
            <a:extLst>
              <a:ext uri="{FF2B5EF4-FFF2-40B4-BE49-F238E27FC236}">
                <a16:creationId xmlns:a16="http://schemas.microsoft.com/office/drawing/2014/main" id="{8F1014D2-B6CC-66A5-13C9-546C7B03E71F}"/>
              </a:ext>
            </a:extLst>
          </p:cNvPr>
          <p:cNvPicPr>
            <a:picLocks noChangeAspect="1"/>
          </p:cNvPicPr>
          <p:nvPr/>
        </p:nvPicPr>
        <p:blipFill>
          <a:blip r:embed="rId3"/>
          <a:stretch>
            <a:fillRect/>
          </a:stretch>
        </p:blipFill>
        <p:spPr>
          <a:xfrm>
            <a:off x="846591" y="1668668"/>
            <a:ext cx="2035222" cy="1310220"/>
          </a:xfrm>
          <a:prstGeom prst="rect">
            <a:avLst/>
          </a:prstGeom>
        </p:spPr>
      </p:pic>
      <p:pic>
        <p:nvPicPr>
          <p:cNvPr id="14" name="Picture 13" descr="A screenshot of a phone&#10;&#10;Description automatically generated">
            <a:extLst>
              <a:ext uri="{FF2B5EF4-FFF2-40B4-BE49-F238E27FC236}">
                <a16:creationId xmlns:a16="http://schemas.microsoft.com/office/drawing/2014/main" id="{E8DDBE7C-5C70-43CC-6611-B22A84F19A35}"/>
              </a:ext>
            </a:extLst>
          </p:cNvPr>
          <p:cNvPicPr>
            <a:picLocks noChangeAspect="1"/>
          </p:cNvPicPr>
          <p:nvPr/>
        </p:nvPicPr>
        <p:blipFill>
          <a:blip r:embed="rId4"/>
          <a:stretch>
            <a:fillRect/>
          </a:stretch>
        </p:blipFill>
        <p:spPr>
          <a:xfrm>
            <a:off x="3518078" y="1775938"/>
            <a:ext cx="7910506" cy="3296834"/>
          </a:xfrm>
          <a:prstGeom prst="rect">
            <a:avLst/>
          </a:prstGeom>
        </p:spPr>
      </p:pic>
      <p:sp>
        <p:nvSpPr>
          <p:cNvPr id="16" name="TextBox 15">
            <a:extLst>
              <a:ext uri="{FF2B5EF4-FFF2-40B4-BE49-F238E27FC236}">
                <a16:creationId xmlns:a16="http://schemas.microsoft.com/office/drawing/2014/main" id="{17B72674-F47E-EE89-0518-7BE435EA28AE}"/>
              </a:ext>
            </a:extLst>
          </p:cNvPr>
          <p:cNvSpPr txBox="1"/>
          <p:nvPr/>
        </p:nvSpPr>
        <p:spPr>
          <a:xfrm>
            <a:off x="3048000" y="2594224"/>
            <a:ext cx="2743199" cy="365759"/>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218987" rtl="0" eaLnBrk="1" fontAlgn="auto" latinLnBrk="0" hangingPunct="1">
              <a:lnSpc>
                <a:spcPct val="95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8" name="Content Placeholder 2">
            <a:extLst>
              <a:ext uri="{FF2B5EF4-FFF2-40B4-BE49-F238E27FC236}">
                <a16:creationId xmlns:a16="http://schemas.microsoft.com/office/drawing/2014/main" id="{E5CBAF5B-2E81-A899-CDCE-36C7630F6939}"/>
              </a:ext>
            </a:extLst>
          </p:cNvPr>
          <p:cNvSpPr>
            <a:spLocks noGrp="1"/>
          </p:cNvSpPr>
          <p:nvPr>
            <p:ph idx="1"/>
          </p:nvPr>
        </p:nvSpPr>
        <p:spPr>
          <a:xfrm>
            <a:off x="885876" y="2953385"/>
            <a:ext cx="2100043" cy="3218815"/>
          </a:xfrm>
        </p:spPr>
        <p:txBody>
          <a:bodyPr vert="horz" lIns="121899" tIns="60949" rIns="121899" bIns="60949" rtlCol="0" anchor="t">
            <a:normAutofit/>
          </a:bodyPr>
          <a:lstStyle/>
          <a:p>
            <a:pPr marL="0" indent="0">
              <a:buClr>
                <a:srgbClr val="385723"/>
              </a:buClr>
              <a:buNone/>
            </a:pPr>
            <a:r>
              <a:rPr lang="en-GB" sz="1400" b="1"/>
              <a:t>Internet matters</a:t>
            </a:r>
            <a:endParaRPr lang="en-US" sz="1400" b="1"/>
          </a:p>
          <a:p>
            <a:pPr marL="0" indent="0">
              <a:buClr>
                <a:srgbClr val="385723"/>
              </a:buClr>
              <a:buNone/>
            </a:pPr>
            <a:r>
              <a:rPr lang="en-GB" sz="1400"/>
              <a:t>Full of useful information for parents. Including parental controls and privacy settings.</a:t>
            </a:r>
          </a:p>
          <a:p>
            <a:pPr marL="0" indent="0">
              <a:buClr>
                <a:srgbClr val="385723"/>
              </a:buClr>
              <a:buNone/>
            </a:pPr>
            <a:r>
              <a:rPr lang="en-GB" sz="1400">
                <a:hlinkClick r:id="rId5"/>
              </a:rPr>
              <a:t>internetmatters.org</a:t>
            </a:r>
          </a:p>
        </p:txBody>
      </p:sp>
    </p:spTree>
    <p:extLst>
      <p:ext uri="{BB962C8B-B14F-4D97-AF65-F5344CB8AC3E}">
        <p14:creationId xmlns:p14="http://schemas.microsoft.com/office/powerpoint/2010/main" val="362724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A18E-D459-4ED2-B53B-86D84AA7DE37}"/>
              </a:ext>
            </a:extLst>
          </p:cNvPr>
          <p:cNvSpPr>
            <a:spLocks noGrp="1"/>
          </p:cNvSpPr>
          <p:nvPr>
            <p:ph type="title"/>
          </p:nvPr>
        </p:nvSpPr>
        <p:spPr/>
        <p:txBody>
          <a:bodyPr/>
          <a:lstStyle/>
          <a:p>
            <a:r>
              <a:rPr lang="en-GB" dirty="0"/>
              <a:t>Personal Details</a:t>
            </a:r>
          </a:p>
        </p:txBody>
      </p:sp>
      <p:sp>
        <p:nvSpPr>
          <p:cNvPr id="3" name="Content Placeholder 2">
            <a:extLst>
              <a:ext uri="{FF2B5EF4-FFF2-40B4-BE49-F238E27FC236}">
                <a16:creationId xmlns:a16="http://schemas.microsoft.com/office/drawing/2014/main" id="{79D28CAC-1C6D-40EC-AF6A-DC28FEA79896}"/>
              </a:ext>
            </a:extLst>
          </p:cNvPr>
          <p:cNvSpPr>
            <a:spLocks noGrp="1"/>
          </p:cNvSpPr>
          <p:nvPr>
            <p:ph idx="1"/>
          </p:nvPr>
        </p:nvSpPr>
        <p:spPr/>
        <p:txBody>
          <a:bodyPr vert="horz" lIns="121899" tIns="60949" rIns="121899" bIns="60949" rtlCol="0" anchor="t">
            <a:normAutofit/>
          </a:bodyPr>
          <a:lstStyle/>
          <a:p>
            <a:pPr marL="304165" indent="-304165"/>
            <a:r>
              <a:rPr lang="en-GB" dirty="0"/>
              <a:t>Ensure the office has up-to-date details for your child.</a:t>
            </a:r>
          </a:p>
          <a:p>
            <a:pPr marL="304165" indent="-304165">
              <a:buFont typeface="Wingdings" panose="05000000000000000000" pitchFamily="2" charset="2"/>
              <a:buChar char="Ø"/>
            </a:pPr>
            <a:r>
              <a:rPr lang="en-GB" dirty="0"/>
              <a:t>Address</a:t>
            </a:r>
          </a:p>
          <a:p>
            <a:pPr marL="304165" indent="-304165">
              <a:buFont typeface="Wingdings" panose="05000000000000000000" pitchFamily="2" charset="2"/>
              <a:buChar char="Ø"/>
            </a:pPr>
            <a:r>
              <a:rPr lang="en-GB" dirty="0"/>
              <a:t>Emergency contact numbers – two numbers needed</a:t>
            </a:r>
          </a:p>
          <a:p>
            <a:pPr marL="304165" indent="-304165">
              <a:buFont typeface="Wingdings" panose="05000000000000000000" pitchFamily="2" charset="2"/>
              <a:buChar char="Ø"/>
            </a:pPr>
            <a:r>
              <a:rPr lang="en-GB" dirty="0"/>
              <a:t>Email address</a:t>
            </a:r>
          </a:p>
          <a:p>
            <a:pPr marL="304165" indent="-304165">
              <a:buFont typeface="Wingdings" panose="05000000000000000000" pitchFamily="2" charset="2"/>
              <a:buChar char="Ø"/>
            </a:pPr>
            <a:r>
              <a:rPr lang="en-GB" dirty="0"/>
              <a:t>Medical information</a:t>
            </a:r>
          </a:p>
        </p:txBody>
      </p:sp>
    </p:spTree>
    <p:extLst>
      <p:ext uri="{BB962C8B-B14F-4D97-AF65-F5344CB8AC3E}">
        <p14:creationId xmlns:p14="http://schemas.microsoft.com/office/powerpoint/2010/main" val="309748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E337-C66A-4BB1-9A8C-7A4EE03094A6}"/>
              </a:ext>
            </a:extLst>
          </p:cNvPr>
          <p:cNvSpPr>
            <a:spLocks noGrp="1"/>
          </p:cNvSpPr>
          <p:nvPr>
            <p:ph type="title"/>
          </p:nvPr>
        </p:nvSpPr>
        <p:spPr>
          <a:xfrm>
            <a:off x="381314" y="-531440"/>
            <a:ext cx="10157354" cy="1397000"/>
          </a:xfrm>
        </p:spPr>
        <p:txBody>
          <a:bodyPr/>
          <a:lstStyle/>
          <a:p>
            <a:r>
              <a:rPr lang="en-GB" dirty="0"/>
              <a:t>School Uniform</a:t>
            </a:r>
          </a:p>
        </p:txBody>
      </p:sp>
      <p:pic>
        <p:nvPicPr>
          <p:cNvPr id="4" name="Picture 3">
            <a:extLst>
              <a:ext uri="{FF2B5EF4-FFF2-40B4-BE49-F238E27FC236}">
                <a16:creationId xmlns:a16="http://schemas.microsoft.com/office/drawing/2014/main" id="{CB82E5CC-F7E8-443B-B8B5-58AFB8833F3B}"/>
              </a:ext>
            </a:extLst>
          </p:cNvPr>
          <p:cNvPicPr>
            <a:picLocks noChangeAspect="1"/>
          </p:cNvPicPr>
          <p:nvPr/>
        </p:nvPicPr>
        <p:blipFill>
          <a:blip r:embed="rId3"/>
          <a:stretch>
            <a:fillRect/>
          </a:stretch>
        </p:blipFill>
        <p:spPr>
          <a:xfrm>
            <a:off x="176382" y="2825846"/>
            <a:ext cx="9753781" cy="3816424"/>
          </a:xfrm>
          <a:prstGeom prst="rect">
            <a:avLst/>
          </a:prstGeom>
        </p:spPr>
      </p:pic>
      <p:pic>
        <p:nvPicPr>
          <p:cNvPr id="6" name="Picture 5">
            <a:extLst>
              <a:ext uri="{FF2B5EF4-FFF2-40B4-BE49-F238E27FC236}">
                <a16:creationId xmlns:a16="http://schemas.microsoft.com/office/drawing/2014/main" id="{FEBBFA0E-C5DB-4FBC-9679-D63C4641E676}"/>
              </a:ext>
            </a:extLst>
          </p:cNvPr>
          <p:cNvPicPr>
            <a:picLocks noChangeAspect="1"/>
          </p:cNvPicPr>
          <p:nvPr/>
        </p:nvPicPr>
        <p:blipFill>
          <a:blip r:embed="rId4"/>
          <a:stretch>
            <a:fillRect/>
          </a:stretch>
        </p:blipFill>
        <p:spPr>
          <a:xfrm>
            <a:off x="456366" y="764704"/>
            <a:ext cx="1762003" cy="1987376"/>
          </a:xfrm>
          <a:prstGeom prst="rect">
            <a:avLst/>
          </a:prstGeom>
        </p:spPr>
      </p:pic>
      <p:pic>
        <p:nvPicPr>
          <p:cNvPr id="8" name="Picture 7">
            <a:extLst>
              <a:ext uri="{FF2B5EF4-FFF2-40B4-BE49-F238E27FC236}">
                <a16:creationId xmlns:a16="http://schemas.microsoft.com/office/drawing/2014/main" id="{CAC4D6DE-4C0D-4AF8-886A-F2C90F2FEB22}"/>
              </a:ext>
            </a:extLst>
          </p:cNvPr>
          <p:cNvPicPr>
            <a:picLocks noChangeAspect="1"/>
          </p:cNvPicPr>
          <p:nvPr/>
        </p:nvPicPr>
        <p:blipFill>
          <a:blip r:embed="rId5"/>
          <a:stretch>
            <a:fillRect/>
          </a:stretch>
        </p:blipFill>
        <p:spPr>
          <a:xfrm>
            <a:off x="2258662" y="764704"/>
            <a:ext cx="1762003" cy="1987376"/>
          </a:xfrm>
          <a:prstGeom prst="rect">
            <a:avLst/>
          </a:prstGeom>
        </p:spPr>
      </p:pic>
      <p:pic>
        <p:nvPicPr>
          <p:cNvPr id="12" name="Picture 11">
            <a:extLst>
              <a:ext uri="{FF2B5EF4-FFF2-40B4-BE49-F238E27FC236}">
                <a16:creationId xmlns:a16="http://schemas.microsoft.com/office/drawing/2014/main" id="{528BB8C3-A0B5-4599-A38E-56DDFF4222A7}"/>
              </a:ext>
            </a:extLst>
          </p:cNvPr>
          <p:cNvPicPr>
            <a:picLocks noChangeAspect="1"/>
          </p:cNvPicPr>
          <p:nvPr/>
        </p:nvPicPr>
        <p:blipFill>
          <a:blip r:embed="rId6"/>
          <a:stretch>
            <a:fillRect/>
          </a:stretch>
        </p:blipFill>
        <p:spPr>
          <a:xfrm>
            <a:off x="5803210" y="237001"/>
            <a:ext cx="1833069" cy="1977195"/>
          </a:xfrm>
          <a:prstGeom prst="rect">
            <a:avLst/>
          </a:prstGeom>
        </p:spPr>
      </p:pic>
      <p:pic>
        <p:nvPicPr>
          <p:cNvPr id="16" name="Picture 15">
            <a:extLst>
              <a:ext uri="{FF2B5EF4-FFF2-40B4-BE49-F238E27FC236}">
                <a16:creationId xmlns:a16="http://schemas.microsoft.com/office/drawing/2014/main" id="{B6E14221-A227-4367-8A7C-6CC021C7F03F}"/>
              </a:ext>
            </a:extLst>
          </p:cNvPr>
          <p:cNvPicPr>
            <a:picLocks noChangeAspect="1"/>
          </p:cNvPicPr>
          <p:nvPr/>
        </p:nvPicPr>
        <p:blipFill>
          <a:blip r:embed="rId7"/>
          <a:stretch>
            <a:fillRect/>
          </a:stretch>
        </p:blipFill>
        <p:spPr>
          <a:xfrm>
            <a:off x="9982844" y="360766"/>
            <a:ext cx="1677913" cy="1647589"/>
          </a:xfrm>
          <a:prstGeom prst="rect">
            <a:avLst/>
          </a:prstGeom>
        </p:spPr>
      </p:pic>
      <p:pic>
        <p:nvPicPr>
          <p:cNvPr id="18" name="Picture 17">
            <a:extLst>
              <a:ext uri="{FF2B5EF4-FFF2-40B4-BE49-F238E27FC236}">
                <a16:creationId xmlns:a16="http://schemas.microsoft.com/office/drawing/2014/main" id="{DFFDE0B6-418D-4A2D-9BB1-357B38831A24}"/>
              </a:ext>
            </a:extLst>
          </p:cNvPr>
          <p:cNvPicPr>
            <a:picLocks noChangeAspect="1"/>
          </p:cNvPicPr>
          <p:nvPr/>
        </p:nvPicPr>
        <p:blipFill>
          <a:blip r:embed="rId8"/>
          <a:stretch>
            <a:fillRect/>
          </a:stretch>
        </p:blipFill>
        <p:spPr>
          <a:xfrm>
            <a:off x="9982844" y="2132857"/>
            <a:ext cx="1707882" cy="1800200"/>
          </a:xfrm>
          <a:prstGeom prst="rect">
            <a:avLst/>
          </a:prstGeom>
        </p:spPr>
      </p:pic>
      <p:pic>
        <p:nvPicPr>
          <p:cNvPr id="20" name="Picture 19">
            <a:extLst>
              <a:ext uri="{FF2B5EF4-FFF2-40B4-BE49-F238E27FC236}">
                <a16:creationId xmlns:a16="http://schemas.microsoft.com/office/drawing/2014/main" id="{76980D7A-0FAF-4440-8C7B-68E319334F10}"/>
              </a:ext>
            </a:extLst>
          </p:cNvPr>
          <p:cNvPicPr>
            <a:picLocks noChangeAspect="1"/>
          </p:cNvPicPr>
          <p:nvPr/>
        </p:nvPicPr>
        <p:blipFill>
          <a:blip r:embed="rId9"/>
          <a:stretch>
            <a:fillRect/>
          </a:stretch>
        </p:blipFill>
        <p:spPr>
          <a:xfrm>
            <a:off x="4109456" y="764704"/>
            <a:ext cx="1604963" cy="2009775"/>
          </a:xfrm>
          <a:prstGeom prst="rect">
            <a:avLst/>
          </a:prstGeom>
        </p:spPr>
      </p:pic>
      <p:pic>
        <p:nvPicPr>
          <p:cNvPr id="22" name="Picture 21">
            <a:extLst>
              <a:ext uri="{FF2B5EF4-FFF2-40B4-BE49-F238E27FC236}">
                <a16:creationId xmlns:a16="http://schemas.microsoft.com/office/drawing/2014/main" id="{484439D7-7951-47EB-AB78-C9DE31D8D97E}"/>
              </a:ext>
            </a:extLst>
          </p:cNvPr>
          <p:cNvPicPr>
            <a:picLocks noChangeAspect="1"/>
          </p:cNvPicPr>
          <p:nvPr/>
        </p:nvPicPr>
        <p:blipFill>
          <a:blip r:embed="rId10"/>
          <a:stretch>
            <a:fillRect/>
          </a:stretch>
        </p:blipFill>
        <p:spPr>
          <a:xfrm>
            <a:off x="7804708" y="237001"/>
            <a:ext cx="1836071" cy="1955815"/>
          </a:xfrm>
          <a:prstGeom prst="rect">
            <a:avLst/>
          </a:prstGeom>
        </p:spPr>
      </p:pic>
    </p:spTree>
    <p:extLst>
      <p:ext uri="{BB962C8B-B14F-4D97-AF65-F5344CB8AC3E}">
        <p14:creationId xmlns:p14="http://schemas.microsoft.com/office/powerpoint/2010/main" val="76201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E337-C66A-4BB1-9A8C-7A4EE03094A6}"/>
              </a:ext>
            </a:extLst>
          </p:cNvPr>
          <p:cNvSpPr>
            <a:spLocks noGrp="1"/>
          </p:cNvSpPr>
          <p:nvPr>
            <p:ph type="title"/>
          </p:nvPr>
        </p:nvSpPr>
        <p:spPr>
          <a:xfrm>
            <a:off x="381314" y="-531440"/>
            <a:ext cx="10157354" cy="1397000"/>
          </a:xfrm>
        </p:spPr>
        <p:txBody>
          <a:bodyPr/>
          <a:lstStyle/>
          <a:p>
            <a:r>
              <a:rPr lang="en-GB" dirty="0"/>
              <a:t>Jewellery</a:t>
            </a:r>
          </a:p>
        </p:txBody>
      </p:sp>
      <p:sp>
        <p:nvSpPr>
          <p:cNvPr id="3" name="TextBox 2">
            <a:extLst>
              <a:ext uri="{FF2B5EF4-FFF2-40B4-BE49-F238E27FC236}">
                <a16:creationId xmlns:a16="http://schemas.microsoft.com/office/drawing/2014/main" id="{A0BCF355-862F-43E4-BB23-2430C52EC55A}"/>
              </a:ext>
            </a:extLst>
          </p:cNvPr>
          <p:cNvSpPr txBox="1"/>
          <p:nvPr/>
        </p:nvSpPr>
        <p:spPr>
          <a:xfrm>
            <a:off x="765820" y="1052736"/>
            <a:ext cx="10369152" cy="1495794"/>
          </a:xfrm>
          <a:prstGeom prst="rect">
            <a:avLst/>
          </a:prstGeom>
          <a:noFill/>
        </p:spPr>
        <p:txBody>
          <a:bodyPr wrap="square" rtlCol="0">
            <a:spAutoFit/>
          </a:bodyPr>
          <a:lstStyle/>
          <a:p>
            <a:pPr>
              <a:lnSpc>
                <a:spcPct val="95000"/>
              </a:lnSpc>
            </a:pPr>
            <a:r>
              <a:rPr lang="en-GB" sz="3200" dirty="0"/>
              <a:t>For safety, no jewellery is the best option.</a:t>
            </a:r>
          </a:p>
          <a:p>
            <a:pPr>
              <a:lnSpc>
                <a:spcPct val="95000"/>
              </a:lnSpc>
            </a:pPr>
            <a:endParaRPr lang="en-GB" sz="3200" dirty="0"/>
          </a:p>
          <a:p>
            <a:pPr>
              <a:lnSpc>
                <a:spcPct val="95000"/>
              </a:lnSpc>
            </a:pPr>
            <a:r>
              <a:rPr lang="en-GB" sz="3200" dirty="0"/>
              <a:t>We allow: </a:t>
            </a:r>
          </a:p>
        </p:txBody>
      </p:sp>
      <p:pic>
        <p:nvPicPr>
          <p:cNvPr id="7" name="Picture 6">
            <a:extLst>
              <a:ext uri="{FF2B5EF4-FFF2-40B4-BE49-F238E27FC236}">
                <a16:creationId xmlns:a16="http://schemas.microsoft.com/office/drawing/2014/main" id="{8B86416E-9F9F-467F-BC1E-AB26B7DAD3C2}"/>
              </a:ext>
            </a:extLst>
          </p:cNvPr>
          <p:cNvPicPr>
            <a:picLocks noChangeAspect="1"/>
          </p:cNvPicPr>
          <p:nvPr/>
        </p:nvPicPr>
        <p:blipFill>
          <a:blip r:embed="rId3"/>
          <a:stretch>
            <a:fillRect/>
          </a:stretch>
        </p:blipFill>
        <p:spPr>
          <a:xfrm>
            <a:off x="632148" y="2711316"/>
            <a:ext cx="1583386" cy="1495794"/>
          </a:xfrm>
          <a:prstGeom prst="rect">
            <a:avLst/>
          </a:prstGeom>
        </p:spPr>
      </p:pic>
      <p:pic>
        <p:nvPicPr>
          <p:cNvPr id="10" name="Picture 9">
            <a:extLst>
              <a:ext uri="{FF2B5EF4-FFF2-40B4-BE49-F238E27FC236}">
                <a16:creationId xmlns:a16="http://schemas.microsoft.com/office/drawing/2014/main" id="{9916308E-F2B3-42FD-9BE9-AA5DCD9BAC73}"/>
              </a:ext>
            </a:extLst>
          </p:cNvPr>
          <p:cNvPicPr>
            <a:picLocks noChangeAspect="1"/>
          </p:cNvPicPr>
          <p:nvPr/>
        </p:nvPicPr>
        <p:blipFill>
          <a:blip r:embed="rId4"/>
          <a:stretch>
            <a:fillRect/>
          </a:stretch>
        </p:blipFill>
        <p:spPr>
          <a:xfrm>
            <a:off x="606723" y="4309469"/>
            <a:ext cx="1608811" cy="1495795"/>
          </a:xfrm>
          <a:prstGeom prst="rect">
            <a:avLst/>
          </a:prstGeom>
        </p:spPr>
      </p:pic>
      <p:pic>
        <p:nvPicPr>
          <p:cNvPr id="1026" name="Picture 2" descr="Sterling Silver Crucifix Pendant | H.Samuel">
            <a:extLst>
              <a:ext uri="{FF2B5EF4-FFF2-40B4-BE49-F238E27FC236}">
                <a16:creationId xmlns:a16="http://schemas.microsoft.com/office/drawing/2014/main" id="{4CCB1E75-5E04-4ECE-8A2A-71AE8AE335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4052" y="2708488"/>
            <a:ext cx="1600982" cy="16009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1A40037E-E755-4407-A0B7-7552F377556A}"/>
              </a:ext>
            </a:extLst>
          </p:cNvPr>
          <p:cNvPicPr>
            <a:picLocks noChangeAspect="1"/>
          </p:cNvPicPr>
          <p:nvPr/>
        </p:nvPicPr>
        <p:blipFill>
          <a:blip r:embed="rId6"/>
          <a:stretch>
            <a:fillRect/>
          </a:stretch>
        </p:blipFill>
        <p:spPr>
          <a:xfrm>
            <a:off x="4582244" y="2708487"/>
            <a:ext cx="1284508" cy="1600981"/>
          </a:xfrm>
          <a:prstGeom prst="rect">
            <a:avLst/>
          </a:prstGeom>
        </p:spPr>
      </p:pic>
      <p:sp>
        <p:nvSpPr>
          <p:cNvPr id="14" name="TextBox 13">
            <a:extLst>
              <a:ext uri="{FF2B5EF4-FFF2-40B4-BE49-F238E27FC236}">
                <a16:creationId xmlns:a16="http://schemas.microsoft.com/office/drawing/2014/main" id="{0FD79A2D-0D07-4587-A89C-F217F2996FB8}"/>
              </a:ext>
            </a:extLst>
          </p:cNvPr>
          <p:cNvSpPr txBox="1"/>
          <p:nvPr/>
        </p:nvSpPr>
        <p:spPr>
          <a:xfrm>
            <a:off x="477788" y="5992439"/>
            <a:ext cx="1887289" cy="443198"/>
          </a:xfrm>
          <a:prstGeom prst="rect">
            <a:avLst/>
          </a:prstGeom>
          <a:noFill/>
        </p:spPr>
        <p:txBody>
          <a:bodyPr wrap="square" rtlCol="0">
            <a:spAutoFit/>
          </a:bodyPr>
          <a:lstStyle/>
          <a:p>
            <a:pPr>
              <a:lnSpc>
                <a:spcPct val="95000"/>
              </a:lnSpc>
            </a:pPr>
            <a:r>
              <a:rPr lang="en-GB" dirty="0"/>
              <a:t>Small studs</a:t>
            </a:r>
          </a:p>
        </p:txBody>
      </p:sp>
      <p:sp>
        <p:nvSpPr>
          <p:cNvPr id="21" name="TextBox 20">
            <a:extLst>
              <a:ext uri="{FF2B5EF4-FFF2-40B4-BE49-F238E27FC236}">
                <a16:creationId xmlns:a16="http://schemas.microsoft.com/office/drawing/2014/main" id="{07F4BB2A-C310-458D-9157-E3E39CBE8029}"/>
              </a:ext>
            </a:extLst>
          </p:cNvPr>
          <p:cNvSpPr txBox="1"/>
          <p:nvPr/>
        </p:nvSpPr>
        <p:spPr>
          <a:xfrm>
            <a:off x="2782044" y="4469425"/>
            <a:ext cx="3226599" cy="794064"/>
          </a:xfrm>
          <a:prstGeom prst="rect">
            <a:avLst/>
          </a:prstGeom>
          <a:noFill/>
        </p:spPr>
        <p:txBody>
          <a:bodyPr wrap="square" rtlCol="0">
            <a:spAutoFit/>
          </a:bodyPr>
          <a:lstStyle/>
          <a:p>
            <a:pPr>
              <a:lnSpc>
                <a:spcPct val="95000"/>
              </a:lnSpc>
            </a:pPr>
            <a:r>
              <a:rPr lang="en-GB" dirty="0"/>
              <a:t>Compulsory religious jewellery</a:t>
            </a:r>
          </a:p>
        </p:txBody>
      </p:sp>
      <p:pic>
        <p:nvPicPr>
          <p:cNvPr id="1028" name="Picture 4" descr="Topkids Accessories 26pc School Hair Accessories Gift Set Hair Accessories  for Girls Hair Clip Hair Colour Girls Hair Accessories Gift Set Hair Clip Hair  Band Hair Bands for Girls Hair (Red) :">
            <a:extLst>
              <a:ext uri="{FF2B5EF4-FFF2-40B4-BE49-F238E27FC236}">
                <a16:creationId xmlns:a16="http://schemas.microsoft.com/office/drawing/2014/main" id="{9DA91A27-F211-4A93-93A7-4289DDC637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6541" y="2708920"/>
            <a:ext cx="1705542" cy="170554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08DEB31-9CBB-4500-B5F1-98F590B5092F}"/>
              </a:ext>
            </a:extLst>
          </p:cNvPr>
          <p:cNvSpPr txBox="1"/>
          <p:nvPr/>
        </p:nvSpPr>
        <p:spPr>
          <a:xfrm>
            <a:off x="7174532" y="4509120"/>
            <a:ext cx="3226599" cy="794064"/>
          </a:xfrm>
          <a:prstGeom prst="rect">
            <a:avLst/>
          </a:prstGeom>
          <a:noFill/>
        </p:spPr>
        <p:txBody>
          <a:bodyPr wrap="square" rtlCol="0">
            <a:spAutoFit/>
          </a:bodyPr>
          <a:lstStyle/>
          <a:p>
            <a:pPr>
              <a:lnSpc>
                <a:spcPct val="95000"/>
              </a:lnSpc>
            </a:pPr>
            <a:r>
              <a:rPr lang="en-GB" dirty="0"/>
              <a:t>Red, simple hair accessories</a:t>
            </a:r>
          </a:p>
        </p:txBody>
      </p:sp>
    </p:spTree>
    <p:extLst>
      <p:ext uri="{BB962C8B-B14F-4D97-AF65-F5344CB8AC3E}">
        <p14:creationId xmlns:p14="http://schemas.microsoft.com/office/powerpoint/2010/main" val="234717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E337-C66A-4BB1-9A8C-7A4EE03094A6}"/>
              </a:ext>
            </a:extLst>
          </p:cNvPr>
          <p:cNvSpPr>
            <a:spLocks noGrp="1"/>
          </p:cNvSpPr>
          <p:nvPr>
            <p:ph type="title"/>
          </p:nvPr>
        </p:nvSpPr>
        <p:spPr>
          <a:xfrm>
            <a:off x="381314" y="-531440"/>
            <a:ext cx="10157354" cy="1397000"/>
          </a:xfrm>
        </p:spPr>
        <p:txBody>
          <a:bodyPr/>
          <a:lstStyle/>
          <a:p>
            <a:r>
              <a:rPr lang="en-GB" dirty="0"/>
              <a:t>PE Uniform</a:t>
            </a:r>
          </a:p>
        </p:txBody>
      </p:sp>
      <p:pic>
        <p:nvPicPr>
          <p:cNvPr id="6" name="Picture 5">
            <a:extLst>
              <a:ext uri="{FF2B5EF4-FFF2-40B4-BE49-F238E27FC236}">
                <a16:creationId xmlns:a16="http://schemas.microsoft.com/office/drawing/2014/main" id="{75224C56-3154-4C42-9E2A-07FB3874D48F}"/>
              </a:ext>
            </a:extLst>
          </p:cNvPr>
          <p:cNvPicPr>
            <a:picLocks noChangeAspect="1"/>
          </p:cNvPicPr>
          <p:nvPr/>
        </p:nvPicPr>
        <p:blipFill>
          <a:blip r:embed="rId3"/>
          <a:stretch>
            <a:fillRect/>
          </a:stretch>
        </p:blipFill>
        <p:spPr>
          <a:xfrm>
            <a:off x="4820361" y="880583"/>
            <a:ext cx="1778107" cy="1972354"/>
          </a:xfrm>
          <a:prstGeom prst="rect">
            <a:avLst/>
          </a:prstGeom>
        </p:spPr>
      </p:pic>
      <p:pic>
        <p:nvPicPr>
          <p:cNvPr id="7" name="Picture 6">
            <a:extLst>
              <a:ext uri="{FF2B5EF4-FFF2-40B4-BE49-F238E27FC236}">
                <a16:creationId xmlns:a16="http://schemas.microsoft.com/office/drawing/2014/main" id="{45BA72C4-D6DE-4B5B-9728-F284B21ECFF0}"/>
              </a:ext>
            </a:extLst>
          </p:cNvPr>
          <p:cNvPicPr>
            <a:picLocks noChangeAspect="1"/>
          </p:cNvPicPr>
          <p:nvPr/>
        </p:nvPicPr>
        <p:blipFill>
          <a:blip r:embed="rId4"/>
          <a:stretch>
            <a:fillRect/>
          </a:stretch>
        </p:blipFill>
        <p:spPr>
          <a:xfrm>
            <a:off x="421432" y="865561"/>
            <a:ext cx="1762003" cy="1987376"/>
          </a:xfrm>
          <a:prstGeom prst="rect">
            <a:avLst/>
          </a:prstGeom>
        </p:spPr>
      </p:pic>
      <p:pic>
        <p:nvPicPr>
          <p:cNvPr id="8" name="Picture 7">
            <a:extLst>
              <a:ext uri="{FF2B5EF4-FFF2-40B4-BE49-F238E27FC236}">
                <a16:creationId xmlns:a16="http://schemas.microsoft.com/office/drawing/2014/main" id="{9028A06C-2414-48F3-BEDF-863E1BB335A7}"/>
              </a:ext>
            </a:extLst>
          </p:cNvPr>
          <p:cNvPicPr>
            <a:picLocks noChangeAspect="1"/>
          </p:cNvPicPr>
          <p:nvPr/>
        </p:nvPicPr>
        <p:blipFill>
          <a:blip r:embed="rId5"/>
          <a:stretch>
            <a:fillRect/>
          </a:stretch>
        </p:blipFill>
        <p:spPr>
          <a:xfrm>
            <a:off x="2388193" y="875742"/>
            <a:ext cx="1762003" cy="1987376"/>
          </a:xfrm>
          <a:prstGeom prst="rect">
            <a:avLst/>
          </a:prstGeom>
        </p:spPr>
      </p:pic>
      <p:pic>
        <p:nvPicPr>
          <p:cNvPr id="10" name="Picture 9">
            <a:extLst>
              <a:ext uri="{FF2B5EF4-FFF2-40B4-BE49-F238E27FC236}">
                <a16:creationId xmlns:a16="http://schemas.microsoft.com/office/drawing/2014/main" id="{9C9C816F-CE8A-460D-9FB3-A5D2B8E6FB26}"/>
              </a:ext>
            </a:extLst>
          </p:cNvPr>
          <p:cNvPicPr>
            <a:picLocks noChangeAspect="1"/>
          </p:cNvPicPr>
          <p:nvPr/>
        </p:nvPicPr>
        <p:blipFill>
          <a:blip r:embed="rId6"/>
          <a:stretch>
            <a:fillRect/>
          </a:stretch>
        </p:blipFill>
        <p:spPr>
          <a:xfrm>
            <a:off x="9962530" y="770295"/>
            <a:ext cx="1892522" cy="2071388"/>
          </a:xfrm>
          <a:prstGeom prst="rect">
            <a:avLst/>
          </a:prstGeom>
        </p:spPr>
      </p:pic>
      <p:pic>
        <p:nvPicPr>
          <p:cNvPr id="16" name="Picture 15">
            <a:extLst>
              <a:ext uri="{FF2B5EF4-FFF2-40B4-BE49-F238E27FC236}">
                <a16:creationId xmlns:a16="http://schemas.microsoft.com/office/drawing/2014/main" id="{9F2F86A8-6375-400C-A935-6619CC4EF338}"/>
              </a:ext>
            </a:extLst>
          </p:cNvPr>
          <p:cNvPicPr>
            <a:picLocks noChangeAspect="1"/>
          </p:cNvPicPr>
          <p:nvPr/>
        </p:nvPicPr>
        <p:blipFill>
          <a:blip r:embed="rId7"/>
          <a:stretch>
            <a:fillRect/>
          </a:stretch>
        </p:blipFill>
        <p:spPr>
          <a:xfrm>
            <a:off x="9920174" y="2983103"/>
            <a:ext cx="1934878" cy="2071388"/>
          </a:xfrm>
          <a:prstGeom prst="rect">
            <a:avLst/>
          </a:prstGeom>
        </p:spPr>
      </p:pic>
      <p:sp>
        <p:nvSpPr>
          <p:cNvPr id="17" name="TextBox 16">
            <a:extLst>
              <a:ext uri="{FF2B5EF4-FFF2-40B4-BE49-F238E27FC236}">
                <a16:creationId xmlns:a16="http://schemas.microsoft.com/office/drawing/2014/main" id="{3E096482-497B-42C0-80C2-D82DD33CD7CD}"/>
              </a:ext>
            </a:extLst>
          </p:cNvPr>
          <p:cNvSpPr txBox="1"/>
          <p:nvPr/>
        </p:nvSpPr>
        <p:spPr>
          <a:xfrm>
            <a:off x="453105" y="3984967"/>
            <a:ext cx="5688632" cy="2139047"/>
          </a:xfrm>
          <a:prstGeom prst="rect">
            <a:avLst/>
          </a:prstGeom>
          <a:noFill/>
        </p:spPr>
        <p:txBody>
          <a:bodyPr wrap="square" rtlCol="0">
            <a:spAutoFit/>
          </a:bodyPr>
          <a:lstStyle/>
          <a:p>
            <a:pPr>
              <a:lnSpc>
                <a:spcPct val="95000"/>
              </a:lnSpc>
            </a:pPr>
            <a:r>
              <a:rPr lang="en-GB" sz="2800" b="1" dirty="0">
                <a:solidFill>
                  <a:srgbClr val="FF0000"/>
                </a:solidFill>
              </a:rPr>
              <a:t>No hoodies</a:t>
            </a:r>
          </a:p>
          <a:p>
            <a:pPr>
              <a:lnSpc>
                <a:spcPct val="95000"/>
              </a:lnSpc>
            </a:pPr>
            <a:endParaRPr lang="en-GB" sz="2800" b="1" dirty="0">
              <a:solidFill>
                <a:srgbClr val="FF0000"/>
              </a:solidFill>
            </a:endParaRPr>
          </a:p>
          <a:p>
            <a:pPr>
              <a:lnSpc>
                <a:spcPct val="95000"/>
              </a:lnSpc>
            </a:pPr>
            <a:r>
              <a:rPr lang="en-GB" sz="2800" b="1" dirty="0">
                <a:solidFill>
                  <a:srgbClr val="FF0000"/>
                </a:solidFill>
              </a:rPr>
              <a:t>No football tops</a:t>
            </a:r>
          </a:p>
          <a:p>
            <a:pPr>
              <a:lnSpc>
                <a:spcPct val="95000"/>
              </a:lnSpc>
            </a:pPr>
            <a:endParaRPr lang="en-GB" sz="2800" b="1" dirty="0">
              <a:solidFill>
                <a:srgbClr val="FF0000"/>
              </a:solidFill>
            </a:endParaRPr>
          </a:p>
          <a:p>
            <a:pPr>
              <a:lnSpc>
                <a:spcPct val="95000"/>
              </a:lnSpc>
            </a:pPr>
            <a:r>
              <a:rPr lang="en-GB" sz="2800" b="1" dirty="0">
                <a:solidFill>
                  <a:srgbClr val="FF0000"/>
                </a:solidFill>
              </a:rPr>
              <a:t>No blades or studs trainers</a:t>
            </a:r>
          </a:p>
        </p:txBody>
      </p:sp>
      <p:pic>
        <p:nvPicPr>
          <p:cNvPr id="19" name="Picture 18">
            <a:extLst>
              <a:ext uri="{FF2B5EF4-FFF2-40B4-BE49-F238E27FC236}">
                <a16:creationId xmlns:a16="http://schemas.microsoft.com/office/drawing/2014/main" id="{AE2EB434-2383-4CAF-89EB-DF06DBEE03BF}"/>
              </a:ext>
            </a:extLst>
          </p:cNvPr>
          <p:cNvPicPr>
            <a:picLocks noChangeAspect="1"/>
          </p:cNvPicPr>
          <p:nvPr/>
        </p:nvPicPr>
        <p:blipFill>
          <a:blip r:embed="rId8"/>
          <a:stretch>
            <a:fillRect/>
          </a:stretch>
        </p:blipFill>
        <p:spPr>
          <a:xfrm>
            <a:off x="7405396" y="875742"/>
            <a:ext cx="1665495" cy="2173128"/>
          </a:xfrm>
          <a:prstGeom prst="rect">
            <a:avLst/>
          </a:prstGeom>
        </p:spPr>
      </p:pic>
      <p:pic>
        <p:nvPicPr>
          <p:cNvPr id="21" name="Picture 20">
            <a:extLst>
              <a:ext uri="{FF2B5EF4-FFF2-40B4-BE49-F238E27FC236}">
                <a16:creationId xmlns:a16="http://schemas.microsoft.com/office/drawing/2014/main" id="{10D33D3A-4164-4616-8865-2B6735D8847B}"/>
              </a:ext>
            </a:extLst>
          </p:cNvPr>
          <p:cNvPicPr>
            <a:picLocks noChangeAspect="1"/>
          </p:cNvPicPr>
          <p:nvPr/>
        </p:nvPicPr>
        <p:blipFill>
          <a:blip r:embed="rId9"/>
          <a:stretch>
            <a:fillRect/>
          </a:stretch>
        </p:blipFill>
        <p:spPr>
          <a:xfrm>
            <a:off x="7405396" y="3102610"/>
            <a:ext cx="1665495" cy="1877073"/>
          </a:xfrm>
          <a:prstGeom prst="rect">
            <a:avLst/>
          </a:prstGeom>
        </p:spPr>
      </p:pic>
    </p:spTree>
    <p:extLst>
      <p:ext uri="{BB962C8B-B14F-4D97-AF65-F5344CB8AC3E}">
        <p14:creationId xmlns:p14="http://schemas.microsoft.com/office/powerpoint/2010/main" val="331067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24D3530D0B9243AEFB7457EB72A8C8" ma:contentTypeVersion="14" ma:contentTypeDescription="Create a new document." ma:contentTypeScope="" ma:versionID="c4309ecb1855a5fa2166411f4e94ef14">
  <xsd:schema xmlns:xsd="http://www.w3.org/2001/XMLSchema" xmlns:xs="http://www.w3.org/2001/XMLSchema" xmlns:p="http://schemas.microsoft.com/office/2006/metadata/properties" xmlns:ns2="27313711-b5b6-416f-94c3-8565ccd69865" xmlns:ns3="a5908cf9-36d2-4f1e-bb68-de5bb6d2983f" targetNamespace="http://schemas.microsoft.com/office/2006/metadata/properties" ma:root="true" ma:fieldsID="cfbcf1e189ac028902be8852a8d12d0b" ns2:_="" ns3:_="">
    <xsd:import namespace="27313711-b5b6-416f-94c3-8565ccd69865"/>
    <xsd:import namespace="a5908cf9-36d2-4f1e-bb68-de5bb6d298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313711-b5b6-416f-94c3-8565ccd698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6f085df-cf9a-475f-bb2f-1d85759f2c7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908cf9-36d2-4f1e-bb68-de5bb6d2983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65f0923-02ab-426a-8ac0-5a689ecc0922}" ma:internalName="TaxCatchAll" ma:showField="CatchAllData" ma:web="a5908cf9-36d2-4f1e-bb68-de5bb6d2983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7313711-b5b6-416f-94c3-8565ccd69865">
      <Terms xmlns="http://schemas.microsoft.com/office/infopath/2007/PartnerControls"/>
    </lcf76f155ced4ddcb4097134ff3c332f>
    <TaxCatchAll xmlns="a5908cf9-36d2-4f1e-bb68-de5bb6d2983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32FF13-8C61-4C09-AEAD-424F9BE32B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313711-b5b6-416f-94c3-8565ccd69865"/>
    <ds:schemaRef ds:uri="a5908cf9-36d2-4f1e-bb68-de5bb6d298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447E80-0124-4008-94E0-2D5C3CE3B5F6}">
  <ds:schemaRefs>
    <ds:schemaRef ds:uri="http://schemas.microsoft.com/office/2006/metadata/properties"/>
    <ds:schemaRef ds:uri="http://schemas.microsoft.com/office/infopath/2007/PartnerControls"/>
    <ds:schemaRef ds:uri="http://purl.org/dc/elements/1.1/"/>
    <ds:schemaRef ds:uri="http://purl.org/dc/dcmitype/"/>
    <ds:schemaRef ds:uri="a5908cf9-36d2-4f1e-bb68-de5bb6d2983f"/>
    <ds:schemaRef ds:uri="http://schemas.microsoft.com/office/2006/documentManagement/types"/>
    <ds:schemaRef ds:uri="http://purl.org/dc/terms/"/>
    <ds:schemaRef ds:uri="http://schemas.openxmlformats.org/package/2006/metadata/core-properties"/>
    <ds:schemaRef ds:uri="27313711-b5b6-416f-94c3-8565ccd69865"/>
    <ds:schemaRef ds:uri="http://www.w3.org/XML/1998/namespace"/>
  </ds:schemaRefs>
</ds:datastoreItem>
</file>

<file path=customXml/itemProps3.xml><?xml version="1.0" encoding="utf-8"?>
<ds:datastoreItem xmlns:ds="http://schemas.openxmlformats.org/officeDocument/2006/customXml" ds:itemID="{4EB6C7F3-47AC-4726-8B24-CA41557B30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Classroom open house presentation</Template>
  <TotalTime>1801</TotalTime>
  <Words>1039</Words>
  <Application>Microsoft Office PowerPoint</Application>
  <PresentationFormat>Custom</PresentationFormat>
  <Paragraphs>147</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Class open house presentation</vt:lpstr>
      <vt:lpstr>Meet the teacher  2023-24</vt:lpstr>
      <vt:lpstr>The online world</vt:lpstr>
      <vt:lpstr>The 4 Cs of Online Safety</vt:lpstr>
      <vt:lpstr>Online Safety</vt:lpstr>
      <vt:lpstr>Resources</vt:lpstr>
      <vt:lpstr>Personal Details</vt:lpstr>
      <vt:lpstr>School Uniform</vt:lpstr>
      <vt:lpstr>Jewellery</vt:lpstr>
      <vt:lpstr>PE Uniform</vt:lpstr>
      <vt:lpstr>PE</vt:lpstr>
      <vt:lpstr>Things your child needs to bring</vt:lpstr>
      <vt:lpstr>Attendance and Punctuality</vt:lpstr>
      <vt:lpstr>Reading</vt:lpstr>
      <vt:lpstr>Home Learning</vt:lpstr>
      <vt:lpstr>PowerPoint Presentation</vt:lpstr>
      <vt:lpstr>Making appointments to see your child’s teacher</vt:lpstr>
      <vt:lpstr>After School Clubs</vt:lpstr>
      <vt:lpstr>Trips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6S</dc:title>
  <dc:creator>B Mentore</dc:creator>
  <cp:lastModifiedBy>Sharon Tobutt</cp:lastModifiedBy>
  <cp:revision>28</cp:revision>
  <dcterms:created xsi:type="dcterms:W3CDTF">2020-07-20T18:28:34Z</dcterms:created>
  <dcterms:modified xsi:type="dcterms:W3CDTF">2023-10-30T21:01:49Z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0x0101007624D3530D0B9243AEFB7457EB72A8C8</vt:lpwstr>
  </property>
  <property fmtid="{D5CDD505-2E9C-101B-9397-08002B2CF9AE}" pid="3" name="Order">
    <vt:r8>2491800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MediaServiceImageTags">
    <vt:lpwstr/>
  </property>
</Properties>
</file>