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6"/>
  </p:notesMasterIdLst>
  <p:sldIdLst>
    <p:sldId id="260" r:id="rId2"/>
    <p:sldId id="285" r:id="rId3"/>
    <p:sldId id="272" r:id="rId4"/>
    <p:sldId id="269" r:id="rId5"/>
    <p:sldId id="273" r:id="rId6"/>
    <p:sldId id="276" r:id="rId7"/>
    <p:sldId id="264" r:id="rId8"/>
    <p:sldId id="267" r:id="rId9"/>
    <p:sldId id="268" r:id="rId10"/>
    <p:sldId id="265" r:id="rId11"/>
    <p:sldId id="270" r:id="rId12"/>
    <p:sldId id="286" r:id="rId13"/>
    <p:sldId id="287" r:id="rId14"/>
    <p:sldId id="288"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8E800E0C-C450-459B-BB35-EDD6C7EC8D10}">
          <p14:sldIdLst>
            <p14:sldId id="260"/>
            <p14:sldId id="285"/>
            <p14:sldId id="272"/>
            <p14:sldId id="269"/>
            <p14:sldId id="273"/>
            <p14:sldId id="276"/>
            <p14:sldId id="264"/>
            <p14:sldId id="267"/>
            <p14:sldId id="268"/>
            <p14:sldId id="265"/>
            <p14:sldId id="270"/>
            <p14:sldId id="286"/>
          </p14:sldIdLst>
        </p14:section>
        <p14:section name="Untitled Section" id="{C6B89797-FFE0-4888-A34A-055F2BB65505}">
          <p14:sldIdLst>
            <p14:sldId id="287"/>
            <p14:sldId id="288"/>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4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c1f8b8b12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c1f8b8b12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c1f8b8b12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c1f8b8b12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792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A7043-8313-4C44-BE65-ECA7114DFDEC}"/>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61668EA5-CAC0-4952-89BA-70692025B670}"/>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F2ECCE-92C9-498A-B372-3B676F1526DD}"/>
              </a:ext>
            </a:extLst>
          </p:cNvPr>
          <p:cNvSpPr txBox="1">
            <a:spLocks noGrp="1"/>
          </p:cNvSpPr>
          <p:nvPr>
            <p:ph type="dt" sz="half" idx="7"/>
          </p:nvPr>
        </p:nvSpPr>
        <p:spPr/>
        <p:txBody>
          <a:bodyPr/>
          <a:lstStyle>
            <a:lvl1pPr>
              <a:defRPr/>
            </a:lvl1pPr>
          </a:lstStyle>
          <a:p>
            <a:pPr lvl="0"/>
            <a:fld id="{420D5C72-2695-46D3-890E-3B71A09473F7}" type="datetime1">
              <a:rPr lang="en-GB"/>
              <a:pPr lvl="0"/>
              <a:t>14/05/2021</a:t>
            </a:fld>
            <a:endParaRPr lang="en-GB"/>
          </a:p>
        </p:txBody>
      </p:sp>
      <p:sp>
        <p:nvSpPr>
          <p:cNvPr id="5" name="Footer Placeholder 4">
            <a:extLst>
              <a:ext uri="{FF2B5EF4-FFF2-40B4-BE49-F238E27FC236}">
                <a16:creationId xmlns:a16="http://schemas.microsoft.com/office/drawing/2014/main" id="{B823D8B0-6CD8-403E-81F0-10C76D0EB7FE}"/>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54329674-6E21-4C63-97CB-DDA3ACAB54EF}"/>
              </a:ext>
            </a:extLst>
          </p:cNvPr>
          <p:cNvSpPr txBox="1">
            <a:spLocks noGrp="1"/>
          </p:cNvSpPr>
          <p:nvPr>
            <p:ph type="sldNum" sz="quarter" idx="8"/>
          </p:nvPr>
        </p:nvSpPr>
        <p:spPr/>
        <p:txBody>
          <a:bodyPr/>
          <a:lstStyle>
            <a:lvl1pPr>
              <a:defRPr/>
            </a:lvl1pPr>
          </a:lstStyle>
          <a:p>
            <a:pPr lvl="0"/>
            <a:fld id="{099CABD7-C754-4072-86A0-9D192BD4B75F}" type="slidenum">
              <a:t>‹#›</a:t>
            </a:fld>
            <a:endParaRPr lang="en-GB"/>
          </a:p>
        </p:txBody>
      </p:sp>
    </p:spTree>
    <p:extLst>
      <p:ext uri="{BB962C8B-B14F-4D97-AF65-F5344CB8AC3E}">
        <p14:creationId xmlns:p14="http://schemas.microsoft.com/office/powerpoint/2010/main" val="132297535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9.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ctrTitle"/>
          </p:nvPr>
        </p:nvSpPr>
        <p:spPr>
          <a:xfrm>
            <a:off x="311699" y="211158"/>
            <a:ext cx="8532623" cy="218626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SzPts val="990"/>
              <a:buNone/>
            </a:pPr>
            <a:r>
              <a:rPr lang="en-GB" sz="3580" dirty="0"/>
              <a:t>Parent Forum Meeting</a:t>
            </a:r>
            <a:br>
              <a:rPr lang="en-GB" sz="3580" dirty="0"/>
            </a:br>
            <a:r>
              <a:rPr lang="en-GB" sz="3580" dirty="0"/>
              <a:t>Wellbeing at Wembley Primary School</a:t>
            </a:r>
            <a:endParaRPr sz="3580" dirty="0"/>
          </a:p>
        </p:txBody>
      </p:sp>
      <p:pic>
        <p:nvPicPr>
          <p:cNvPr id="82" name="Google Shape;82;p17"/>
          <p:cNvPicPr preferRelativeResize="0"/>
          <p:nvPr/>
        </p:nvPicPr>
        <p:blipFill>
          <a:blip r:embed="rId3">
            <a:alphaModFix/>
          </a:blip>
          <a:stretch>
            <a:fillRect/>
          </a:stretch>
        </p:blipFill>
        <p:spPr>
          <a:xfrm>
            <a:off x="4006050" y="99875"/>
            <a:ext cx="1131900" cy="1131925"/>
          </a:xfrm>
          <a:prstGeom prst="rect">
            <a:avLst/>
          </a:prstGeom>
          <a:noFill/>
          <a:ln>
            <a:noFill/>
          </a:ln>
        </p:spPr>
      </p:pic>
      <p:sp>
        <p:nvSpPr>
          <p:cNvPr id="5" name="Subtitle 4">
            <a:extLst>
              <a:ext uri="{FF2B5EF4-FFF2-40B4-BE49-F238E27FC236}">
                <a16:creationId xmlns:a16="http://schemas.microsoft.com/office/drawing/2014/main" id="{A46BE157-C298-4BC8-B656-6CEF19CCFEBA}"/>
              </a:ext>
            </a:extLst>
          </p:cNvPr>
          <p:cNvSpPr>
            <a:spLocks noGrp="1"/>
          </p:cNvSpPr>
          <p:nvPr>
            <p:ph type="subTitle" idx="1"/>
          </p:nvPr>
        </p:nvSpPr>
        <p:spPr/>
        <p:txBody>
          <a:bodyPr/>
          <a:lstStyle/>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0659C9-F30F-4321-82E0-8EBD2B8184FC}"/>
              </a:ext>
            </a:extLst>
          </p:cNvPr>
          <p:cNvPicPr>
            <a:picLocks noChangeAspect="1"/>
          </p:cNvPicPr>
          <p:nvPr/>
        </p:nvPicPr>
        <p:blipFill>
          <a:blip r:embed="rId2"/>
          <a:stretch>
            <a:fillRect/>
          </a:stretch>
        </p:blipFill>
        <p:spPr>
          <a:xfrm>
            <a:off x="714378" y="625080"/>
            <a:ext cx="1271590" cy="4064791"/>
          </a:xfrm>
          <a:prstGeom prst="rect">
            <a:avLst/>
          </a:prstGeom>
          <a:noFill/>
          <a:ln cap="flat">
            <a:noFill/>
          </a:ln>
        </p:spPr>
      </p:pic>
      <p:sp>
        <p:nvSpPr>
          <p:cNvPr id="3" name="Rectangle 2">
            <a:extLst>
              <a:ext uri="{FF2B5EF4-FFF2-40B4-BE49-F238E27FC236}">
                <a16:creationId xmlns:a16="http://schemas.microsoft.com/office/drawing/2014/main" id="{C328AF18-FF5B-40C5-B689-9E2B05B86EC0}"/>
              </a:ext>
            </a:extLst>
          </p:cNvPr>
          <p:cNvSpPr/>
          <p:nvPr/>
        </p:nvSpPr>
        <p:spPr>
          <a:xfrm>
            <a:off x="3368039" y="1686616"/>
            <a:ext cx="4572002" cy="2146742"/>
          </a:xfrm>
          <a:prstGeom prst="rect">
            <a:avLst/>
          </a:prstGeom>
          <a:noFill/>
          <a:ln cap="flat">
            <a:noFill/>
            <a:prstDash val="solid"/>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endParaRPr lang="en-GB" sz="900" kern="1200">
              <a:latin typeface="Century Schoolbook" pitchFamily="18"/>
            </a:endParaRPr>
          </a:p>
          <a:p>
            <a:pPr defTabSz="685800">
              <a:defRPr sz="1800" b="0" i="0" u="none" strike="noStrike" kern="0" cap="none" spc="0" baseline="0">
                <a:solidFill>
                  <a:srgbClr val="000000"/>
                </a:solidFill>
                <a:uFillTx/>
              </a:defRPr>
            </a:pPr>
            <a:r>
              <a:rPr lang="en-GB" sz="2100" b="1" kern="1200">
                <a:latin typeface="Century Schoolbook" pitchFamily="18"/>
              </a:rPr>
              <a:t>This zone is for extreme emotions such as anger, terror and aggression. When you are in this zone, you are out of control, have trouble making good decisions and must STOP! </a:t>
            </a:r>
            <a:endParaRPr lang="en-GB" sz="2100" kern="1200">
              <a:latin typeface="Calibri"/>
            </a:endParaRPr>
          </a:p>
        </p:txBody>
      </p:sp>
      <p:pic>
        <p:nvPicPr>
          <p:cNvPr id="5" name="Picture 4" descr="A picture containing graphical user interface&#10;&#10;Description automatically generated">
            <a:extLst>
              <a:ext uri="{FF2B5EF4-FFF2-40B4-BE49-F238E27FC236}">
                <a16:creationId xmlns:a16="http://schemas.microsoft.com/office/drawing/2014/main" id="{0F0E34AA-2F5D-41C4-8885-4AAB9EC786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0093" y="164997"/>
            <a:ext cx="2121694" cy="152161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81962-A79C-4CAA-9164-86933BEBC72C}"/>
              </a:ext>
            </a:extLst>
          </p:cNvPr>
          <p:cNvSpPr>
            <a:spLocks noGrp="1"/>
          </p:cNvSpPr>
          <p:nvPr>
            <p:ph type="title"/>
          </p:nvPr>
        </p:nvSpPr>
        <p:spPr/>
        <p:txBody>
          <a:bodyPr>
            <a:normAutofit fontScale="90000"/>
          </a:bodyPr>
          <a:lstStyle/>
          <a:p>
            <a:r>
              <a:rPr lang="en-GB" dirty="0"/>
              <a:t>Let me tell you about when I was in the ‘Caution Zone’</a:t>
            </a:r>
          </a:p>
        </p:txBody>
      </p:sp>
      <p:pic>
        <p:nvPicPr>
          <p:cNvPr id="4" name="Picture 3">
            <a:extLst>
              <a:ext uri="{FF2B5EF4-FFF2-40B4-BE49-F238E27FC236}">
                <a16:creationId xmlns:a16="http://schemas.microsoft.com/office/drawing/2014/main" id="{B9525861-800F-4776-B238-23D937E08F6C}"/>
              </a:ext>
            </a:extLst>
          </p:cNvPr>
          <p:cNvPicPr>
            <a:picLocks noChangeAspect="1"/>
          </p:cNvPicPr>
          <p:nvPr/>
        </p:nvPicPr>
        <p:blipFill>
          <a:blip r:embed="rId2"/>
          <a:stretch>
            <a:fillRect/>
          </a:stretch>
        </p:blipFill>
        <p:spPr>
          <a:xfrm>
            <a:off x="6348226" y="969222"/>
            <a:ext cx="1343022" cy="4043360"/>
          </a:xfrm>
          <a:prstGeom prst="rect">
            <a:avLst/>
          </a:prstGeom>
          <a:noFill/>
          <a:ln cap="flat">
            <a:noFill/>
          </a:ln>
        </p:spPr>
      </p:pic>
      <p:sp>
        <p:nvSpPr>
          <p:cNvPr id="5" name="TextBox 4">
            <a:extLst>
              <a:ext uri="{FF2B5EF4-FFF2-40B4-BE49-F238E27FC236}">
                <a16:creationId xmlns:a16="http://schemas.microsoft.com/office/drawing/2014/main" id="{96D4887C-B18B-46EF-966B-A73C5ACFCA0F}"/>
              </a:ext>
            </a:extLst>
          </p:cNvPr>
          <p:cNvSpPr txBox="1"/>
          <p:nvPr/>
        </p:nvSpPr>
        <p:spPr>
          <a:xfrm>
            <a:off x="607049" y="1675120"/>
            <a:ext cx="3818954" cy="830997"/>
          </a:xfrm>
          <a:prstGeom prst="rect">
            <a:avLst/>
          </a:prstGeom>
          <a:noFill/>
        </p:spPr>
        <p:txBody>
          <a:bodyPr wrap="square" rtlCol="0">
            <a:spAutoFit/>
          </a:bodyPr>
          <a:lstStyle/>
          <a:p>
            <a:r>
              <a:rPr lang="en-GB" sz="2400" dirty="0"/>
              <a:t>Teachers also share their feelings</a:t>
            </a:r>
          </a:p>
        </p:txBody>
      </p:sp>
    </p:spTree>
    <p:extLst>
      <p:ext uri="{BB962C8B-B14F-4D97-AF65-F5344CB8AC3E}">
        <p14:creationId xmlns:p14="http://schemas.microsoft.com/office/powerpoint/2010/main" val="1636001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5BBDD4-77A7-4279-9F87-A1D4E4ECB32B}"/>
              </a:ext>
            </a:extLst>
          </p:cNvPr>
          <p:cNvSpPr>
            <a:spLocks noGrp="1"/>
          </p:cNvSpPr>
          <p:nvPr>
            <p:ph type="body" idx="1"/>
          </p:nvPr>
        </p:nvSpPr>
        <p:spPr>
          <a:xfrm>
            <a:off x="395782" y="469301"/>
            <a:ext cx="4344384" cy="4134229"/>
          </a:xfrm>
        </p:spPr>
        <p:txBody>
          <a:bodyPr>
            <a:normAutofit/>
          </a:bodyPr>
          <a:lstStyle/>
          <a:p>
            <a:r>
              <a:rPr lang="en-GB" sz="2800" dirty="0"/>
              <a:t>Take deep breaths</a:t>
            </a:r>
          </a:p>
          <a:p>
            <a:r>
              <a:rPr lang="en-GB" sz="2800" dirty="0"/>
              <a:t>Listen to music</a:t>
            </a:r>
          </a:p>
          <a:p>
            <a:r>
              <a:rPr lang="en-GB" sz="2800" dirty="0"/>
              <a:t>Read a book</a:t>
            </a:r>
          </a:p>
          <a:p>
            <a:r>
              <a:rPr lang="en-GB" sz="2800" dirty="0"/>
              <a:t>Go outside </a:t>
            </a:r>
          </a:p>
          <a:p>
            <a:r>
              <a:rPr lang="en-GB" sz="2800" dirty="0"/>
              <a:t>Play an instrument</a:t>
            </a:r>
          </a:p>
          <a:p>
            <a:r>
              <a:rPr lang="en-GB" sz="2800" dirty="0"/>
              <a:t>Talk to my teacher/adult</a:t>
            </a:r>
          </a:p>
        </p:txBody>
      </p:sp>
      <p:pic>
        <p:nvPicPr>
          <p:cNvPr id="6" name="Picture 5">
            <a:extLst>
              <a:ext uri="{FF2B5EF4-FFF2-40B4-BE49-F238E27FC236}">
                <a16:creationId xmlns:a16="http://schemas.microsoft.com/office/drawing/2014/main" id="{3232E52F-F402-4E1B-9B90-71A4FC14C7E9}"/>
              </a:ext>
            </a:extLst>
          </p:cNvPr>
          <p:cNvPicPr>
            <a:picLocks noChangeAspect="1"/>
          </p:cNvPicPr>
          <p:nvPr/>
        </p:nvPicPr>
        <p:blipFill>
          <a:blip r:embed="rId2"/>
          <a:stretch>
            <a:fillRect/>
          </a:stretch>
        </p:blipFill>
        <p:spPr>
          <a:xfrm>
            <a:off x="5612187" y="200697"/>
            <a:ext cx="2781273" cy="4942803"/>
          </a:xfrm>
          <a:prstGeom prst="rect">
            <a:avLst/>
          </a:prstGeom>
        </p:spPr>
      </p:pic>
    </p:spTree>
    <p:extLst>
      <p:ext uri="{BB962C8B-B14F-4D97-AF65-F5344CB8AC3E}">
        <p14:creationId xmlns:p14="http://schemas.microsoft.com/office/powerpoint/2010/main" val="1483126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F06E-B5C4-4128-A1B5-DC29FB1FEACB}"/>
              </a:ext>
            </a:extLst>
          </p:cNvPr>
          <p:cNvSpPr>
            <a:spLocks noGrp="1"/>
          </p:cNvSpPr>
          <p:nvPr>
            <p:ph type="title"/>
          </p:nvPr>
        </p:nvSpPr>
        <p:spPr>
          <a:xfrm>
            <a:off x="92209" y="138313"/>
            <a:ext cx="8790533" cy="2128478"/>
          </a:xfrm>
        </p:spPr>
        <p:txBody>
          <a:bodyPr>
            <a:normAutofit fontScale="90000"/>
          </a:bodyPr>
          <a:lstStyle/>
          <a:p>
            <a:pPr algn="ctr"/>
            <a:r>
              <a:rPr lang="en-GB" dirty="0"/>
              <a:t>Wembley Primary School </a:t>
            </a:r>
            <a:br>
              <a:rPr lang="en-GB" dirty="0"/>
            </a:br>
            <a:r>
              <a:rPr lang="en-GB" dirty="0"/>
              <a:t>Website </a:t>
            </a:r>
            <a:br>
              <a:rPr lang="en-GB" dirty="0"/>
            </a:br>
            <a:endParaRPr lang="en-GB" dirty="0"/>
          </a:p>
        </p:txBody>
      </p:sp>
      <p:pic>
        <p:nvPicPr>
          <p:cNvPr id="5" name="Picture 4" descr="A picture containing text, clipart, picture frame&#10;&#10;Description automatically generated">
            <a:extLst>
              <a:ext uri="{FF2B5EF4-FFF2-40B4-BE49-F238E27FC236}">
                <a16:creationId xmlns:a16="http://schemas.microsoft.com/office/drawing/2014/main" id="{7334F823-D4CE-41FF-9B68-59A9FD116AF4}"/>
              </a:ext>
            </a:extLst>
          </p:cNvPr>
          <p:cNvPicPr>
            <a:picLocks noChangeAspect="1"/>
          </p:cNvPicPr>
          <p:nvPr/>
        </p:nvPicPr>
        <p:blipFill>
          <a:blip r:embed="rId2"/>
          <a:stretch>
            <a:fillRect/>
          </a:stretch>
        </p:blipFill>
        <p:spPr>
          <a:xfrm>
            <a:off x="5595376" y="853081"/>
            <a:ext cx="1358674" cy="1505919"/>
          </a:xfrm>
          <a:prstGeom prst="rect">
            <a:avLst/>
          </a:prstGeom>
        </p:spPr>
      </p:pic>
      <p:sp>
        <p:nvSpPr>
          <p:cNvPr id="7" name="Text Placeholder 2">
            <a:extLst>
              <a:ext uri="{FF2B5EF4-FFF2-40B4-BE49-F238E27FC236}">
                <a16:creationId xmlns:a16="http://schemas.microsoft.com/office/drawing/2014/main" id="{F04ED98C-2D0D-437A-BBC0-BD1FD0040B5C}"/>
              </a:ext>
            </a:extLst>
          </p:cNvPr>
          <p:cNvSpPr txBox="1">
            <a:spLocks/>
          </p:cNvSpPr>
          <p:nvPr/>
        </p:nvSpPr>
        <p:spPr>
          <a:xfrm>
            <a:off x="395782" y="1759644"/>
            <a:ext cx="4344384" cy="2843886"/>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800" dirty="0"/>
              <a:t>Please take a look at the updated Wellbeing section for resources to help your child at home and additional support</a:t>
            </a:r>
          </a:p>
        </p:txBody>
      </p:sp>
    </p:spTree>
    <p:extLst>
      <p:ext uri="{BB962C8B-B14F-4D97-AF65-F5344CB8AC3E}">
        <p14:creationId xmlns:p14="http://schemas.microsoft.com/office/powerpoint/2010/main" val="2352607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768DB-B035-4DC8-8AFD-0128339A6DA2}"/>
              </a:ext>
            </a:extLst>
          </p:cNvPr>
          <p:cNvSpPr>
            <a:spLocks noGrp="1"/>
          </p:cNvSpPr>
          <p:nvPr>
            <p:ph type="ctrTitle"/>
          </p:nvPr>
        </p:nvSpPr>
        <p:spPr>
          <a:xfrm>
            <a:off x="623400" y="519150"/>
            <a:ext cx="8520600" cy="2052600"/>
          </a:xfrm>
        </p:spPr>
        <p:txBody>
          <a:bodyPr/>
          <a:lstStyle/>
          <a:p>
            <a:r>
              <a:rPr lang="en-GB" dirty="0"/>
              <a:t>Parent Champions </a:t>
            </a:r>
          </a:p>
        </p:txBody>
      </p:sp>
      <p:sp>
        <p:nvSpPr>
          <p:cNvPr id="3" name="Subtitle 2">
            <a:extLst>
              <a:ext uri="{FF2B5EF4-FFF2-40B4-BE49-F238E27FC236}">
                <a16:creationId xmlns:a16="http://schemas.microsoft.com/office/drawing/2014/main" id="{1B6754F5-C0BC-42EB-A874-B2FEFD02CBC9}"/>
              </a:ext>
            </a:extLst>
          </p:cNvPr>
          <p:cNvSpPr>
            <a:spLocks noGrp="1"/>
          </p:cNvSpPr>
          <p:nvPr>
            <p:ph type="subTitle" idx="1"/>
          </p:nvPr>
        </p:nvSpPr>
        <p:spPr>
          <a:xfrm>
            <a:off x="311700" y="2834124"/>
            <a:ext cx="8520600" cy="1790225"/>
          </a:xfrm>
        </p:spPr>
        <p:txBody>
          <a:bodyPr>
            <a:normAutofit fontScale="85000" lnSpcReduction="20000"/>
          </a:bodyPr>
          <a:lstStyle/>
          <a:p>
            <a:pPr marL="571500" indent="-457200">
              <a:buFont typeface="Arial" panose="020B0604020202020204" pitchFamily="34" charset="0"/>
              <a:buChar char="•"/>
            </a:pPr>
            <a:r>
              <a:rPr lang="en-GB" dirty="0"/>
              <a:t>Attending meetings once a half term</a:t>
            </a:r>
          </a:p>
          <a:p>
            <a:pPr marL="571500" indent="-457200">
              <a:buFont typeface="Arial" panose="020B0604020202020204" pitchFamily="34" charset="0"/>
              <a:buChar char="•"/>
            </a:pPr>
            <a:r>
              <a:rPr lang="en-GB" dirty="0"/>
              <a:t>Informing parents about Positive Wellbeing though class chat groups</a:t>
            </a:r>
          </a:p>
          <a:p>
            <a:pPr marL="571500" indent="-457200">
              <a:buFont typeface="Arial" panose="020B0604020202020204" pitchFamily="34" charset="0"/>
              <a:buChar char="•"/>
            </a:pPr>
            <a:r>
              <a:rPr lang="en-GB" dirty="0"/>
              <a:t>Providing feedback of strategies used at school</a:t>
            </a:r>
          </a:p>
          <a:p>
            <a:pPr marL="571500" indent="-457200">
              <a:buFont typeface="Arial" panose="020B0604020202020204" pitchFamily="34" charset="0"/>
              <a:buChar char="•"/>
            </a:pPr>
            <a:r>
              <a:rPr lang="en-GB" dirty="0"/>
              <a:t>How we can improve</a:t>
            </a:r>
          </a:p>
        </p:txBody>
      </p:sp>
      <p:pic>
        <p:nvPicPr>
          <p:cNvPr id="5" name="Picture 4" descr="A picture containing text, vector graphics&#10;&#10;Description automatically generated">
            <a:extLst>
              <a:ext uri="{FF2B5EF4-FFF2-40B4-BE49-F238E27FC236}">
                <a16:creationId xmlns:a16="http://schemas.microsoft.com/office/drawing/2014/main" id="{062D8EA7-8B03-4702-826D-D4C3E11F5970}"/>
              </a:ext>
            </a:extLst>
          </p:cNvPr>
          <p:cNvPicPr>
            <a:picLocks noChangeAspect="1"/>
          </p:cNvPicPr>
          <p:nvPr/>
        </p:nvPicPr>
        <p:blipFill>
          <a:blip r:embed="rId2"/>
          <a:stretch>
            <a:fillRect/>
          </a:stretch>
        </p:blipFill>
        <p:spPr>
          <a:xfrm>
            <a:off x="3833387" y="157655"/>
            <a:ext cx="1931697" cy="2052600"/>
          </a:xfrm>
          <a:prstGeom prst="rect">
            <a:avLst/>
          </a:prstGeom>
        </p:spPr>
      </p:pic>
    </p:spTree>
    <p:extLst>
      <p:ext uri="{BB962C8B-B14F-4D97-AF65-F5344CB8AC3E}">
        <p14:creationId xmlns:p14="http://schemas.microsoft.com/office/powerpoint/2010/main" val="3191644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ctrTitle"/>
          </p:nvPr>
        </p:nvSpPr>
        <p:spPr>
          <a:xfrm>
            <a:off x="623400" y="727425"/>
            <a:ext cx="8520600" cy="1269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SzPts val="990"/>
              <a:buNone/>
            </a:pPr>
            <a:r>
              <a:rPr lang="en-GB" sz="3580" dirty="0"/>
              <a:t>What is Wellbeing?</a:t>
            </a:r>
            <a:endParaRPr sz="3580" dirty="0"/>
          </a:p>
        </p:txBody>
      </p:sp>
      <p:sp>
        <p:nvSpPr>
          <p:cNvPr id="81" name="Google Shape;81;p17"/>
          <p:cNvSpPr txBox="1">
            <a:spLocks noGrp="1"/>
          </p:cNvSpPr>
          <p:nvPr>
            <p:ph type="subTitle" idx="1"/>
          </p:nvPr>
        </p:nvSpPr>
        <p:spPr>
          <a:xfrm>
            <a:off x="278400" y="2838100"/>
            <a:ext cx="4565400" cy="14898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sz="3500" dirty="0"/>
              <a:t>Healthy bodies and healthy minds</a:t>
            </a:r>
            <a:endParaRPr sz="3500" dirty="0"/>
          </a:p>
        </p:txBody>
      </p:sp>
      <p:pic>
        <p:nvPicPr>
          <p:cNvPr id="82" name="Google Shape;82;p17"/>
          <p:cNvPicPr preferRelativeResize="0"/>
          <p:nvPr/>
        </p:nvPicPr>
        <p:blipFill>
          <a:blip r:embed="rId3">
            <a:alphaModFix/>
          </a:blip>
          <a:stretch>
            <a:fillRect/>
          </a:stretch>
        </p:blipFill>
        <p:spPr>
          <a:xfrm>
            <a:off x="4006050" y="99875"/>
            <a:ext cx="1131900" cy="1131925"/>
          </a:xfrm>
          <a:prstGeom prst="rect">
            <a:avLst/>
          </a:prstGeom>
          <a:noFill/>
          <a:ln>
            <a:noFill/>
          </a:ln>
        </p:spPr>
      </p:pic>
      <p:pic>
        <p:nvPicPr>
          <p:cNvPr id="83" name="Google Shape;83;p17"/>
          <p:cNvPicPr preferRelativeResize="0"/>
          <p:nvPr/>
        </p:nvPicPr>
        <p:blipFill>
          <a:blip r:embed="rId4">
            <a:alphaModFix/>
          </a:blip>
          <a:stretch>
            <a:fillRect/>
          </a:stretch>
        </p:blipFill>
        <p:spPr>
          <a:xfrm>
            <a:off x="5464150" y="2106622"/>
            <a:ext cx="3151575" cy="2952775"/>
          </a:xfrm>
          <a:prstGeom prst="rect">
            <a:avLst/>
          </a:prstGeom>
          <a:noFill/>
          <a:ln>
            <a:noFill/>
          </a:ln>
        </p:spPr>
      </p:pic>
      <p:sp>
        <p:nvSpPr>
          <p:cNvPr id="4" name="Rectangle 3">
            <a:extLst>
              <a:ext uri="{FF2B5EF4-FFF2-40B4-BE49-F238E27FC236}">
                <a16:creationId xmlns:a16="http://schemas.microsoft.com/office/drawing/2014/main" id="{86655266-F8BA-460E-A984-FABCC10983F7}"/>
              </a:ext>
            </a:extLst>
          </p:cNvPr>
          <p:cNvSpPr/>
          <p:nvPr/>
        </p:nvSpPr>
        <p:spPr>
          <a:xfrm>
            <a:off x="445672" y="4590671"/>
            <a:ext cx="3234177" cy="4840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Mental Health</a:t>
            </a:r>
          </a:p>
        </p:txBody>
      </p:sp>
      <p:sp>
        <p:nvSpPr>
          <p:cNvPr id="9" name="Rectangle 8">
            <a:extLst>
              <a:ext uri="{FF2B5EF4-FFF2-40B4-BE49-F238E27FC236}">
                <a16:creationId xmlns:a16="http://schemas.microsoft.com/office/drawing/2014/main" id="{65A7AA87-EB2F-4A22-A032-8C792243825F}"/>
              </a:ext>
            </a:extLst>
          </p:cNvPr>
          <p:cNvSpPr/>
          <p:nvPr/>
        </p:nvSpPr>
        <p:spPr>
          <a:xfrm>
            <a:off x="445673" y="1929922"/>
            <a:ext cx="3234177" cy="4840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Physical Health</a:t>
            </a:r>
          </a:p>
        </p:txBody>
      </p:sp>
      <p:sp>
        <p:nvSpPr>
          <p:cNvPr id="5" name="Arrow: Down 4">
            <a:extLst>
              <a:ext uri="{FF2B5EF4-FFF2-40B4-BE49-F238E27FC236}">
                <a16:creationId xmlns:a16="http://schemas.microsoft.com/office/drawing/2014/main" id="{46E95BC9-2155-4097-AF50-FEA6683E1FEE}"/>
              </a:ext>
            </a:extLst>
          </p:cNvPr>
          <p:cNvSpPr/>
          <p:nvPr/>
        </p:nvSpPr>
        <p:spPr>
          <a:xfrm>
            <a:off x="1890272" y="2504995"/>
            <a:ext cx="207469" cy="4840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Down 10">
            <a:extLst>
              <a:ext uri="{FF2B5EF4-FFF2-40B4-BE49-F238E27FC236}">
                <a16:creationId xmlns:a16="http://schemas.microsoft.com/office/drawing/2014/main" id="{FEC76F1E-12F8-4A5D-B2E6-23DFE3616C9B}"/>
              </a:ext>
            </a:extLst>
          </p:cNvPr>
          <p:cNvSpPr/>
          <p:nvPr/>
        </p:nvSpPr>
        <p:spPr>
          <a:xfrm rot="10800000">
            <a:off x="2146406" y="3975192"/>
            <a:ext cx="207469" cy="4840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52303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42491-41F5-430D-A45A-AB0C17CFAFB4}"/>
              </a:ext>
            </a:extLst>
          </p:cNvPr>
          <p:cNvSpPr>
            <a:spLocks noGrp="1"/>
          </p:cNvSpPr>
          <p:nvPr>
            <p:ph type="title"/>
          </p:nvPr>
        </p:nvSpPr>
        <p:spPr/>
        <p:txBody>
          <a:bodyPr>
            <a:normAutofit fontScale="90000"/>
          </a:bodyPr>
          <a:lstStyle/>
          <a:p>
            <a:r>
              <a:rPr lang="en-GB" b="1" dirty="0"/>
              <a:t>How children are encouraged to look after their </a:t>
            </a:r>
            <a:r>
              <a:rPr lang="en-GB" b="1" dirty="0">
                <a:solidFill>
                  <a:schemeClr val="accent1">
                    <a:lumMod val="75000"/>
                  </a:schemeClr>
                </a:solidFill>
              </a:rPr>
              <a:t>Wellbeing </a:t>
            </a:r>
            <a:r>
              <a:rPr lang="en-GB" b="1" dirty="0">
                <a:solidFill>
                  <a:schemeClr val="tx1"/>
                </a:solidFill>
              </a:rPr>
              <a:t>at our school</a:t>
            </a:r>
          </a:p>
        </p:txBody>
      </p:sp>
      <p:sp>
        <p:nvSpPr>
          <p:cNvPr id="3" name="TextBox 2">
            <a:extLst>
              <a:ext uri="{FF2B5EF4-FFF2-40B4-BE49-F238E27FC236}">
                <a16:creationId xmlns:a16="http://schemas.microsoft.com/office/drawing/2014/main" id="{16ED6BD9-F214-4B50-BCA1-59099DBF0718}"/>
              </a:ext>
            </a:extLst>
          </p:cNvPr>
          <p:cNvSpPr txBox="1"/>
          <p:nvPr/>
        </p:nvSpPr>
        <p:spPr>
          <a:xfrm>
            <a:off x="399570" y="315045"/>
            <a:ext cx="2650991" cy="1508105"/>
          </a:xfrm>
          <a:prstGeom prst="rect">
            <a:avLst/>
          </a:prstGeom>
          <a:noFill/>
        </p:spPr>
        <p:txBody>
          <a:bodyPr wrap="square" rtlCol="0">
            <a:spAutoFit/>
          </a:bodyPr>
          <a:lstStyle/>
          <a:p>
            <a:r>
              <a:rPr lang="en-GB" sz="1800" dirty="0"/>
              <a:t>Use </a:t>
            </a:r>
          </a:p>
          <a:p>
            <a:r>
              <a:rPr lang="en-GB" sz="1800" dirty="0"/>
              <a:t>growth mindset.</a:t>
            </a:r>
          </a:p>
          <a:p>
            <a:endParaRPr lang="en-GB" dirty="0"/>
          </a:p>
          <a:p>
            <a:endParaRPr lang="en-GB" dirty="0"/>
          </a:p>
          <a:p>
            <a:endParaRPr lang="en-GB" dirty="0"/>
          </a:p>
          <a:p>
            <a:endParaRPr lang="en-GB" dirty="0"/>
          </a:p>
        </p:txBody>
      </p:sp>
      <p:pic>
        <p:nvPicPr>
          <p:cNvPr id="1026" name="Picture 2" descr="Image result for strong brain">
            <a:extLst>
              <a:ext uri="{FF2B5EF4-FFF2-40B4-BE49-F238E27FC236}">
                <a16:creationId xmlns:a16="http://schemas.microsoft.com/office/drawing/2014/main" id="{8205E543-879D-4909-A32D-635E36C0B5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263" y="1022766"/>
            <a:ext cx="1334221" cy="8872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860EB9A-B65B-404D-AB3B-8F38AEE4F1F9}"/>
              </a:ext>
            </a:extLst>
          </p:cNvPr>
          <p:cNvSpPr txBox="1"/>
          <p:nvPr/>
        </p:nvSpPr>
        <p:spPr>
          <a:xfrm>
            <a:off x="2539691" y="253490"/>
            <a:ext cx="2524088" cy="707886"/>
          </a:xfrm>
          <a:prstGeom prst="rect">
            <a:avLst/>
          </a:prstGeom>
          <a:noFill/>
        </p:spPr>
        <p:txBody>
          <a:bodyPr wrap="square" rtlCol="0">
            <a:spAutoFit/>
          </a:bodyPr>
          <a:lstStyle/>
          <a:p>
            <a:r>
              <a:rPr lang="en-GB" sz="2000" dirty="0"/>
              <a:t>Visit the nature garden.</a:t>
            </a:r>
          </a:p>
        </p:txBody>
      </p:sp>
      <p:sp>
        <p:nvSpPr>
          <p:cNvPr id="7" name="TextBox 6">
            <a:extLst>
              <a:ext uri="{FF2B5EF4-FFF2-40B4-BE49-F238E27FC236}">
                <a16:creationId xmlns:a16="http://schemas.microsoft.com/office/drawing/2014/main" id="{ECF58AAD-7E7E-4D0C-A3F2-10E7EF961E8C}"/>
              </a:ext>
            </a:extLst>
          </p:cNvPr>
          <p:cNvSpPr txBox="1"/>
          <p:nvPr/>
        </p:nvSpPr>
        <p:spPr>
          <a:xfrm>
            <a:off x="6754266" y="194087"/>
            <a:ext cx="2174581" cy="923330"/>
          </a:xfrm>
          <a:prstGeom prst="rect">
            <a:avLst/>
          </a:prstGeom>
          <a:noFill/>
        </p:spPr>
        <p:txBody>
          <a:bodyPr wrap="square" rtlCol="0">
            <a:spAutoFit/>
          </a:bodyPr>
          <a:lstStyle/>
          <a:p>
            <a:r>
              <a:rPr lang="en-GB" sz="1800" dirty="0"/>
              <a:t>Get creative in art, music and computing lessons</a:t>
            </a:r>
          </a:p>
        </p:txBody>
      </p:sp>
      <p:sp>
        <p:nvSpPr>
          <p:cNvPr id="8" name="TextBox 7">
            <a:extLst>
              <a:ext uri="{FF2B5EF4-FFF2-40B4-BE49-F238E27FC236}">
                <a16:creationId xmlns:a16="http://schemas.microsoft.com/office/drawing/2014/main" id="{5D3402C5-70B3-45E2-B255-F23279173624}"/>
              </a:ext>
            </a:extLst>
          </p:cNvPr>
          <p:cNvSpPr txBox="1"/>
          <p:nvPr/>
        </p:nvSpPr>
        <p:spPr>
          <a:xfrm>
            <a:off x="311700" y="2795648"/>
            <a:ext cx="1964311" cy="923330"/>
          </a:xfrm>
          <a:prstGeom prst="rect">
            <a:avLst/>
          </a:prstGeom>
          <a:noFill/>
        </p:spPr>
        <p:txBody>
          <a:bodyPr wrap="square" rtlCol="0">
            <a:spAutoFit/>
          </a:bodyPr>
          <a:lstStyle/>
          <a:p>
            <a:r>
              <a:rPr lang="en-GB" sz="1800" dirty="0"/>
              <a:t>Keep learning new things everyday.</a:t>
            </a:r>
          </a:p>
        </p:txBody>
      </p:sp>
      <p:sp>
        <p:nvSpPr>
          <p:cNvPr id="9" name="TextBox 8">
            <a:extLst>
              <a:ext uri="{FF2B5EF4-FFF2-40B4-BE49-F238E27FC236}">
                <a16:creationId xmlns:a16="http://schemas.microsoft.com/office/drawing/2014/main" id="{822FBB0D-68FF-46D0-A229-F3D64EB26D6F}"/>
              </a:ext>
            </a:extLst>
          </p:cNvPr>
          <p:cNvSpPr txBox="1"/>
          <p:nvPr/>
        </p:nvSpPr>
        <p:spPr>
          <a:xfrm>
            <a:off x="2433305" y="3048036"/>
            <a:ext cx="1693022" cy="954107"/>
          </a:xfrm>
          <a:prstGeom prst="rect">
            <a:avLst/>
          </a:prstGeom>
          <a:noFill/>
        </p:spPr>
        <p:txBody>
          <a:bodyPr wrap="square" rtlCol="0">
            <a:spAutoFit/>
          </a:bodyPr>
          <a:lstStyle/>
          <a:p>
            <a:r>
              <a:rPr lang="en-GB" dirty="0"/>
              <a:t>Encourage children to be good friends and be kind.</a:t>
            </a:r>
          </a:p>
        </p:txBody>
      </p:sp>
      <p:sp>
        <p:nvSpPr>
          <p:cNvPr id="10" name="TextBox 9">
            <a:extLst>
              <a:ext uri="{FF2B5EF4-FFF2-40B4-BE49-F238E27FC236}">
                <a16:creationId xmlns:a16="http://schemas.microsoft.com/office/drawing/2014/main" id="{0E39C49E-ACD7-4958-BD4D-F548E7E94349}"/>
              </a:ext>
            </a:extLst>
          </p:cNvPr>
          <p:cNvSpPr txBox="1"/>
          <p:nvPr/>
        </p:nvSpPr>
        <p:spPr>
          <a:xfrm>
            <a:off x="4572000" y="3166461"/>
            <a:ext cx="2103461" cy="307777"/>
          </a:xfrm>
          <a:prstGeom prst="rect">
            <a:avLst/>
          </a:prstGeom>
          <a:noFill/>
        </p:spPr>
        <p:txBody>
          <a:bodyPr wrap="none" rtlCol="0">
            <a:spAutoFit/>
          </a:bodyPr>
          <a:lstStyle/>
          <a:p>
            <a:r>
              <a:rPr lang="en-GB" dirty="0"/>
              <a:t>Learn to share feelings.</a:t>
            </a:r>
          </a:p>
        </p:txBody>
      </p:sp>
      <p:sp>
        <p:nvSpPr>
          <p:cNvPr id="11" name="TextBox 10">
            <a:extLst>
              <a:ext uri="{FF2B5EF4-FFF2-40B4-BE49-F238E27FC236}">
                <a16:creationId xmlns:a16="http://schemas.microsoft.com/office/drawing/2014/main" id="{3AFAD5A5-6B56-4853-BA33-D832D1BE89C0}"/>
              </a:ext>
            </a:extLst>
          </p:cNvPr>
          <p:cNvSpPr txBox="1"/>
          <p:nvPr/>
        </p:nvSpPr>
        <p:spPr>
          <a:xfrm>
            <a:off x="7210969" y="2884898"/>
            <a:ext cx="1621331" cy="744830"/>
          </a:xfrm>
          <a:prstGeom prst="rect">
            <a:avLst/>
          </a:prstGeom>
          <a:noFill/>
        </p:spPr>
        <p:txBody>
          <a:bodyPr wrap="square" rtlCol="0">
            <a:spAutoFit/>
          </a:bodyPr>
          <a:lstStyle/>
          <a:p>
            <a:r>
              <a:rPr lang="en-GB" dirty="0"/>
              <a:t>Offer healthy dinners and packed lunches.</a:t>
            </a:r>
          </a:p>
        </p:txBody>
      </p:sp>
      <p:sp>
        <p:nvSpPr>
          <p:cNvPr id="13" name="TextBox 12">
            <a:extLst>
              <a:ext uri="{FF2B5EF4-FFF2-40B4-BE49-F238E27FC236}">
                <a16:creationId xmlns:a16="http://schemas.microsoft.com/office/drawing/2014/main" id="{8C27DB55-CC91-47AC-BBB8-8E3F08C82DA4}"/>
              </a:ext>
            </a:extLst>
          </p:cNvPr>
          <p:cNvSpPr txBox="1"/>
          <p:nvPr/>
        </p:nvSpPr>
        <p:spPr>
          <a:xfrm>
            <a:off x="4741048" y="253490"/>
            <a:ext cx="1806173" cy="738664"/>
          </a:xfrm>
          <a:prstGeom prst="rect">
            <a:avLst/>
          </a:prstGeom>
          <a:noFill/>
        </p:spPr>
        <p:txBody>
          <a:bodyPr wrap="square" rtlCol="0">
            <a:spAutoFit/>
          </a:bodyPr>
          <a:lstStyle/>
          <a:p>
            <a:r>
              <a:rPr lang="en-GB" dirty="0"/>
              <a:t>Get active in</a:t>
            </a:r>
          </a:p>
          <a:p>
            <a:r>
              <a:rPr lang="en-GB" dirty="0"/>
              <a:t>PE lessons and at playtime.</a:t>
            </a:r>
          </a:p>
        </p:txBody>
      </p:sp>
      <p:pic>
        <p:nvPicPr>
          <p:cNvPr id="1028" name="Picture 4" descr="Garden Scene Stock Illustrations – 36,593 Garden Scene Stock Illustrations,  Vectors &amp; Clipart - Dreamstime">
            <a:extLst>
              <a:ext uri="{FF2B5EF4-FFF2-40B4-BE49-F238E27FC236}">
                <a16:creationId xmlns:a16="http://schemas.microsoft.com/office/drawing/2014/main" id="{4BD01A1A-9612-4FE5-BA62-269BA821CF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9860" y="961376"/>
            <a:ext cx="1035945" cy="10359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ree Pe Clip Art with No Background - ClipartKey">
            <a:extLst>
              <a:ext uri="{FF2B5EF4-FFF2-40B4-BE49-F238E27FC236}">
                <a16:creationId xmlns:a16="http://schemas.microsoft.com/office/drawing/2014/main" id="{EF89DF5F-C70E-42F9-A9C8-82F5F5DF76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1057" y="1014388"/>
            <a:ext cx="1310470" cy="103594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creativity clip art">
            <a:extLst>
              <a:ext uri="{FF2B5EF4-FFF2-40B4-BE49-F238E27FC236}">
                <a16:creationId xmlns:a16="http://schemas.microsoft.com/office/drawing/2014/main" id="{6C5F99DF-92CE-466F-8166-E381667A2A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8893" y="1144510"/>
            <a:ext cx="1310470" cy="105305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learning clip art">
            <a:extLst>
              <a:ext uri="{FF2B5EF4-FFF2-40B4-BE49-F238E27FC236}">
                <a16:creationId xmlns:a16="http://schemas.microsoft.com/office/drawing/2014/main" id="{AC19CFC0-C85B-4E99-BDA9-1FCCBDD2D0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881" y="3740953"/>
            <a:ext cx="1156190" cy="128716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kindness clip art">
            <a:extLst>
              <a:ext uri="{FF2B5EF4-FFF2-40B4-BE49-F238E27FC236}">
                <a16:creationId xmlns:a16="http://schemas.microsoft.com/office/drawing/2014/main" id="{FFC37E5D-8287-4E35-A90D-7B54A82C4E1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0561" y="3802396"/>
            <a:ext cx="1094779" cy="134110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ealthy Plate Of Food Clipart | Clipart Panda - Free Clipart Images | Healthy  food plate, Healthy plate, Healthy work snacks">
            <a:extLst>
              <a:ext uri="{FF2B5EF4-FFF2-40B4-BE49-F238E27FC236}">
                <a16:creationId xmlns:a16="http://schemas.microsoft.com/office/drawing/2014/main" id="{8E6119A5-522F-4062-B470-1E5F1B8014E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94062" y="3765004"/>
            <a:ext cx="2003089" cy="125612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See the source image">
            <a:extLst>
              <a:ext uri="{FF2B5EF4-FFF2-40B4-BE49-F238E27FC236}">
                <a16:creationId xmlns:a16="http://schemas.microsoft.com/office/drawing/2014/main" id="{17047495-70CA-44EE-80C1-B0459E366F2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64424" y="3629728"/>
            <a:ext cx="2289842" cy="1513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64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P spid="9" grpId="0"/>
      <p:bldP spid="10"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33198-9182-4CEA-8028-3AC49AA1D6BE}"/>
              </a:ext>
            </a:extLst>
          </p:cNvPr>
          <p:cNvSpPr txBox="1">
            <a:spLocks noGrp="1"/>
          </p:cNvSpPr>
          <p:nvPr>
            <p:ph type="title"/>
          </p:nvPr>
        </p:nvSpPr>
        <p:spPr/>
        <p:txBody>
          <a:bodyPr anchorCtr="1">
            <a:normAutofit fontScale="90000"/>
          </a:bodyPr>
          <a:lstStyle/>
          <a:p>
            <a:pPr lvl="0" algn="ctr"/>
            <a:r>
              <a:rPr lang="en-GB" dirty="0"/>
              <a:t>How do we encourage children to share their feelings at our school?</a:t>
            </a:r>
            <a:br>
              <a:rPr lang="en-GB" dirty="0"/>
            </a:br>
            <a:br>
              <a:rPr lang="en-GB" b="1" dirty="0"/>
            </a:br>
            <a:r>
              <a:rPr lang="en-GB" b="1" dirty="0"/>
              <a:t>Zones of Regulation</a:t>
            </a:r>
            <a:endParaRPr lang="en-GB" dirty="0"/>
          </a:p>
        </p:txBody>
      </p:sp>
      <p:sp>
        <p:nvSpPr>
          <p:cNvPr id="3" name="Content Placeholder 2">
            <a:extLst>
              <a:ext uri="{FF2B5EF4-FFF2-40B4-BE49-F238E27FC236}">
                <a16:creationId xmlns:a16="http://schemas.microsoft.com/office/drawing/2014/main" id="{02CE7705-D990-4705-A03A-5C72BF4271E3}"/>
              </a:ext>
            </a:extLst>
          </p:cNvPr>
          <p:cNvSpPr txBox="1">
            <a:spLocks noGrp="1"/>
          </p:cNvSpPr>
          <p:nvPr>
            <p:ph idx="1"/>
          </p:nvPr>
        </p:nvSpPr>
        <p:spPr>
          <a:xfrm>
            <a:off x="311700" y="1593452"/>
            <a:ext cx="8520600" cy="3416400"/>
          </a:xfrm>
        </p:spPr>
        <p:txBody>
          <a:bodyPr/>
          <a:lstStyle/>
          <a:p>
            <a:pPr marL="0" indent="0" algn="ctr">
              <a:buNone/>
            </a:pPr>
            <a:endParaRPr lang="en-GB" sz="3300" dirty="0"/>
          </a:p>
          <a:p>
            <a:pPr marL="0" indent="0" algn="ctr">
              <a:buNone/>
            </a:pPr>
            <a:r>
              <a:rPr lang="en-GB" sz="3300" dirty="0"/>
              <a:t>There are four zones to describe how your brain and body feel.</a:t>
            </a:r>
          </a:p>
        </p:txBody>
      </p:sp>
      <p:pic>
        <p:nvPicPr>
          <p:cNvPr id="4" name="Picture 2" descr="Image result for Cartoon Brain">
            <a:extLst>
              <a:ext uri="{FF2B5EF4-FFF2-40B4-BE49-F238E27FC236}">
                <a16:creationId xmlns:a16="http://schemas.microsoft.com/office/drawing/2014/main" id="{0B36199F-231E-4B79-9AFC-FD2D202CADCE}"/>
              </a:ext>
            </a:extLst>
          </p:cNvPr>
          <p:cNvPicPr>
            <a:picLocks noChangeAspect="1"/>
          </p:cNvPicPr>
          <p:nvPr/>
        </p:nvPicPr>
        <p:blipFill>
          <a:blip r:embed="rId2"/>
          <a:srcRect/>
          <a:stretch>
            <a:fillRect/>
          </a:stretch>
        </p:blipFill>
        <p:spPr>
          <a:xfrm>
            <a:off x="504611" y="3004165"/>
            <a:ext cx="1514472" cy="1378746"/>
          </a:xfrm>
          <a:prstGeom prst="rect">
            <a:avLst/>
          </a:prstGeom>
          <a:noFill/>
          <a:ln cap="flat">
            <a:noFill/>
          </a:ln>
        </p:spPr>
      </p:pic>
      <p:pic>
        <p:nvPicPr>
          <p:cNvPr id="5" name="Picture 4" descr="Graphical user interface&#10;&#10;Description automatically generated">
            <a:extLst>
              <a:ext uri="{FF2B5EF4-FFF2-40B4-BE49-F238E27FC236}">
                <a16:creationId xmlns:a16="http://schemas.microsoft.com/office/drawing/2014/main" id="{CC46C8AA-687E-40F3-8934-E6447CF70F89}"/>
              </a:ext>
            </a:extLst>
          </p:cNvPr>
          <p:cNvPicPr>
            <a:picLocks noChangeAspect="1"/>
          </p:cNvPicPr>
          <p:nvPr/>
        </p:nvPicPr>
        <p:blipFill>
          <a:blip r:embed="rId3"/>
          <a:stretch>
            <a:fillRect/>
          </a:stretch>
        </p:blipFill>
        <p:spPr>
          <a:xfrm>
            <a:off x="6819899" y="2870705"/>
            <a:ext cx="2324101" cy="2324101"/>
          </a:xfrm>
          <a:prstGeom prst="rect">
            <a:avLst/>
          </a:prstGeom>
          <a:noFill/>
          <a:ln cap="flat">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954C6-6F4A-474E-A655-37F7EFE35B4A}"/>
              </a:ext>
            </a:extLst>
          </p:cNvPr>
          <p:cNvSpPr>
            <a:spLocks noGrp="1"/>
          </p:cNvSpPr>
          <p:nvPr>
            <p:ph type="title"/>
          </p:nvPr>
        </p:nvSpPr>
        <p:spPr>
          <a:xfrm>
            <a:off x="311700" y="163308"/>
            <a:ext cx="8524939" cy="922763"/>
          </a:xfrm>
        </p:spPr>
        <p:txBody>
          <a:bodyPr>
            <a:normAutofit/>
          </a:bodyPr>
          <a:lstStyle/>
          <a:p>
            <a:r>
              <a:rPr lang="en-GB" b="1" dirty="0"/>
              <a:t>Zones of Regulation</a:t>
            </a:r>
            <a:endParaRPr lang="en-GB" dirty="0"/>
          </a:p>
        </p:txBody>
      </p:sp>
      <p:pic>
        <p:nvPicPr>
          <p:cNvPr id="2050" name="Picture 2" descr="See the source image">
            <a:extLst>
              <a:ext uri="{FF2B5EF4-FFF2-40B4-BE49-F238E27FC236}">
                <a16:creationId xmlns:a16="http://schemas.microsoft.com/office/drawing/2014/main" id="{0A5A5267-D075-4D4E-9802-C3789D6616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61" t="9262" r="2982" b="12306"/>
          <a:stretch/>
        </p:blipFill>
        <p:spPr bwMode="auto">
          <a:xfrm>
            <a:off x="107577" y="1363637"/>
            <a:ext cx="3442437" cy="2247860"/>
          </a:xfrm>
          <a:prstGeom prst="rect">
            <a:avLst/>
          </a:prstGeom>
          <a:solidFill>
            <a:schemeClr val="bg1"/>
          </a:solidFill>
          <a:ln>
            <a:solidFill>
              <a:schemeClr val="bg1"/>
            </a:solidFill>
          </a:ln>
        </p:spPr>
      </p:pic>
      <p:sp>
        <p:nvSpPr>
          <p:cNvPr id="4" name="TextBox 3">
            <a:extLst>
              <a:ext uri="{FF2B5EF4-FFF2-40B4-BE49-F238E27FC236}">
                <a16:creationId xmlns:a16="http://schemas.microsoft.com/office/drawing/2014/main" id="{C84BAE6B-25A4-4C5B-87F2-C6CAFCBDF0AE}"/>
              </a:ext>
            </a:extLst>
          </p:cNvPr>
          <p:cNvSpPr txBox="1"/>
          <p:nvPr/>
        </p:nvSpPr>
        <p:spPr>
          <a:xfrm>
            <a:off x="207479" y="3611497"/>
            <a:ext cx="3442437" cy="1200329"/>
          </a:xfrm>
          <a:prstGeom prst="rect">
            <a:avLst/>
          </a:prstGeom>
          <a:noFill/>
        </p:spPr>
        <p:txBody>
          <a:bodyPr wrap="square" rtlCol="0">
            <a:spAutoFit/>
          </a:bodyPr>
          <a:lstStyle/>
          <a:p>
            <a:r>
              <a:rPr lang="en-GB" sz="2400" dirty="0"/>
              <a:t>Children are encouraged to share their feelings each day</a:t>
            </a:r>
          </a:p>
        </p:txBody>
      </p:sp>
      <p:sp>
        <p:nvSpPr>
          <p:cNvPr id="3" name="Rectangle 2">
            <a:extLst>
              <a:ext uri="{FF2B5EF4-FFF2-40B4-BE49-F238E27FC236}">
                <a16:creationId xmlns:a16="http://schemas.microsoft.com/office/drawing/2014/main" id="{21093096-7F76-499B-9867-678741E54EB9}"/>
              </a:ext>
            </a:extLst>
          </p:cNvPr>
          <p:cNvSpPr/>
          <p:nvPr/>
        </p:nvSpPr>
        <p:spPr>
          <a:xfrm>
            <a:off x="311700" y="2571750"/>
            <a:ext cx="671856" cy="1407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F1A2907F-E1B5-414E-B43C-0C6EE5C2CE35}"/>
              </a:ext>
            </a:extLst>
          </p:cNvPr>
          <p:cNvSpPr/>
          <p:nvPr/>
        </p:nvSpPr>
        <p:spPr>
          <a:xfrm>
            <a:off x="1120588" y="2583436"/>
            <a:ext cx="671856" cy="1407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A009430D-405C-472A-8577-262A845601DB}"/>
              </a:ext>
            </a:extLst>
          </p:cNvPr>
          <p:cNvSpPr/>
          <p:nvPr/>
        </p:nvSpPr>
        <p:spPr>
          <a:xfrm>
            <a:off x="1892346" y="2571750"/>
            <a:ext cx="671856" cy="1407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A790D2D0-84BA-4FD2-8CD0-DF642AD6B29A}"/>
              </a:ext>
            </a:extLst>
          </p:cNvPr>
          <p:cNvSpPr/>
          <p:nvPr/>
        </p:nvSpPr>
        <p:spPr>
          <a:xfrm>
            <a:off x="2642132" y="2571750"/>
            <a:ext cx="671856" cy="1407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0" name="Picture 6" descr="See the source image">
            <a:extLst>
              <a:ext uri="{FF2B5EF4-FFF2-40B4-BE49-F238E27FC236}">
                <a16:creationId xmlns:a16="http://schemas.microsoft.com/office/drawing/2014/main" id="{780CDFD0-4DB5-4868-847E-1D9EE1C60B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8262" y="982735"/>
            <a:ext cx="2835408" cy="24709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bar chart&#10;&#10;Description automatically generated">
            <a:extLst>
              <a:ext uri="{FF2B5EF4-FFF2-40B4-BE49-F238E27FC236}">
                <a16:creationId xmlns:a16="http://schemas.microsoft.com/office/drawing/2014/main" id="{7874A989-ED57-4266-A5FB-649FC7212FAD}"/>
              </a:ext>
            </a:extLst>
          </p:cNvPr>
          <p:cNvPicPr>
            <a:picLocks noChangeAspect="1"/>
          </p:cNvPicPr>
          <p:nvPr/>
        </p:nvPicPr>
        <p:blipFill>
          <a:blip r:embed="rId4"/>
          <a:stretch>
            <a:fillRect/>
          </a:stretch>
        </p:blipFill>
        <p:spPr>
          <a:xfrm>
            <a:off x="3550014" y="1363637"/>
            <a:ext cx="2541331" cy="3500532"/>
          </a:xfrm>
          <a:prstGeom prst="rect">
            <a:avLst/>
          </a:prstGeom>
        </p:spPr>
      </p:pic>
      <p:sp>
        <p:nvSpPr>
          <p:cNvPr id="12" name="TextBox 11">
            <a:extLst>
              <a:ext uri="{FF2B5EF4-FFF2-40B4-BE49-F238E27FC236}">
                <a16:creationId xmlns:a16="http://schemas.microsoft.com/office/drawing/2014/main" id="{A86F128B-9AAE-4D6B-B032-96CAE8716A8B}"/>
              </a:ext>
            </a:extLst>
          </p:cNvPr>
          <p:cNvSpPr txBox="1"/>
          <p:nvPr/>
        </p:nvSpPr>
        <p:spPr>
          <a:xfrm>
            <a:off x="5154716" y="3663840"/>
            <a:ext cx="3442437" cy="1200329"/>
          </a:xfrm>
          <a:prstGeom prst="rect">
            <a:avLst/>
          </a:prstGeom>
          <a:noFill/>
        </p:spPr>
        <p:txBody>
          <a:bodyPr wrap="square" rtlCol="0">
            <a:spAutoFit/>
          </a:bodyPr>
          <a:lstStyle/>
          <a:p>
            <a:r>
              <a:rPr lang="en-GB" sz="2400" dirty="0"/>
              <a:t>Every class has a zones of regulation display </a:t>
            </a:r>
          </a:p>
        </p:txBody>
      </p:sp>
    </p:spTree>
    <p:extLst>
      <p:ext uri="{BB962C8B-B14F-4D97-AF65-F5344CB8AC3E}">
        <p14:creationId xmlns:p14="http://schemas.microsoft.com/office/powerpoint/2010/main" val="1055295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63F36-99CA-40AC-9D36-F3C6B096808B}"/>
              </a:ext>
            </a:extLst>
          </p:cNvPr>
          <p:cNvSpPr>
            <a:spLocks noGrp="1"/>
          </p:cNvSpPr>
          <p:nvPr>
            <p:ph type="title"/>
          </p:nvPr>
        </p:nvSpPr>
        <p:spPr>
          <a:xfrm>
            <a:off x="419276" y="3211247"/>
            <a:ext cx="8520600" cy="841800"/>
          </a:xfrm>
        </p:spPr>
        <p:txBody>
          <a:bodyPr>
            <a:normAutofit fontScale="90000"/>
          </a:bodyPr>
          <a:lstStyle/>
          <a:p>
            <a:r>
              <a:rPr lang="en-GB" dirty="0"/>
              <a:t>Well done for sharing your feelings with your teachers and classmates.</a:t>
            </a:r>
            <a:br>
              <a:rPr lang="en-GB" dirty="0"/>
            </a:br>
            <a:br>
              <a:rPr lang="en-GB" dirty="0"/>
            </a:br>
            <a:r>
              <a:rPr lang="en-GB" dirty="0"/>
              <a:t>Remember – its okay to have any kinds of feelings.</a:t>
            </a:r>
          </a:p>
        </p:txBody>
      </p:sp>
      <p:pic>
        <p:nvPicPr>
          <p:cNvPr id="3074" name="Picture 2" descr="Image result for emojis">
            <a:extLst>
              <a:ext uri="{FF2B5EF4-FFF2-40B4-BE49-F238E27FC236}">
                <a16:creationId xmlns:a16="http://schemas.microsoft.com/office/drawing/2014/main" id="{C997AF19-50A8-4A54-919E-23BFA9C758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2843" y="169410"/>
            <a:ext cx="2902284" cy="2241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651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AEA414-45B9-402B-BA3E-0F863C4F2EB5}"/>
              </a:ext>
            </a:extLst>
          </p:cNvPr>
          <p:cNvPicPr>
            <a:picLocks noChangeAspect="1"/>
          </p:cNvPicPr>
          <p:nvPr/>
        </p:nvPicPr>
        <p:blipFill>
          <a:blip r:embed="rId2"/>
          <a:srcRect l="22656"/>
          <a:stretch>
            <a:fillRect/>
          </a:stretch>
        </p:blipFill>
        <p:spPr>
          <a:xfrm>
            <a:off x="1092994" y="510777"/>
            <a:ext cx="1414463" cy="4264819"/>
          </a:xfrm>
          <a:prstGeom prst="rect">
            <a:avLst/>
          </a:prstGeom>
          <a:noFill/>
          <a:ln cap="flat">
            <a:noFill/>
          </a:ln>
        </p:spPr>
      </p:pic>
      <p:sp>
        <p:nvSpPr>
          <p:cNvPr id="3" name="Rectangle 2">
            <a:extLst>
              <a:ext uri="{FF2B5EF4-FFF2-40B4-BE49-F238E27FC236}">
                <a16:creationId xmlns:a16="http://schemas.microsoft.com/office/drawing/2014/main" id="{E4A1D179-E17E-4466-9FB1-2E201FA7CF3A}"/>
              </a:ext>
            </a:extLst>
          </p:cNvPr>
          <p:cNvSpPr/>
          <p:nvPr/>
        </p:nvSpPr>
        <p:spPr>
          <a:xfrm>
            <a:off x="3479009" y="1856268"/>
            <a:ext cx="4572002" cy="1869743"/>
          </a:xfrm>
          <a:prstGeom prst="rect">
            <a:avLst/>
          </a:prstGeom>
          <a:noFill/>
          <a:ln cap="flat">
            <a:noFill/>
            <a:prstDash val="solid"/>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endParaRPr lang="en-GB" sz="900" kern="1200">
              <a:latin typeface="Century Schoolbook" pitchFamily="18"/>
            </a:endParaRPr>
          </a:p>
          <a:p>
            <a:pPr defTabSz="685800">
              <a:defRPr sz="1800" b="0" i="0" u="none" strike="noStrike" kern="0" cap="none" spc="0" baseline="0">
                <a:solidFill>
                  <a:srgbClr val="000000"/>
                </a:solidFill>
                <a:uFillTx/>
              </a:defRPr>
            </a:pPr>
            <a:r>
              <a:rPr lang="en-GB" sz="2700" b="1" kern="1200">
                <a:latin typeface="Century Schoolbook" pitchFamily="18"/>
              </a:rPr>
              <a:t>Your body is running slow, such as when you are tired, sick, sad or bored. </a:t>
            </a:r>
            <a:endParaRPr lang="en-GB" sz="2700" kern="1200">
              <a:latin typeface="Calibri"/>
            </a:endParaRPr>
          </a:p>
        </p:txBody>
      </p:sp>
      <p:pic>
        <p:nvPicPr>
          <p:cNvPr id="5" name="Picture 4" descr="A picture containing graphical user interface&#10;&#10;Description automatically generated">
            <a:extLst>
              <a:ext uri="{FF2B5EF4-FFF2-40B4-BE49-F238E27FC236}">
                <a16:creationId xmlns:a16="http://schemas.microsoft.com/office/drawing/2014/main" id="{F90B6FCC-D4DC-4C99-9238-9D8017C5E4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9390" y="334650"/>
            <a:ext cx="2121694" cy="152161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607706-B082-48AD-86DC-E8A1B1EE2B4F}"/>
              </a:ext>
            </a:extLst>
          </p:cNvPr>
          <p:cNvPicPr>
            <a:picLocks noChangeAspect="1"/>
          </p:cNvPicPr>
          <p:nvPr/>
        </p:nvPicPr>
        <p:blipFill>
          <a:blip r:embed="rId2"/>
          <a:stretch>
            <a:fillRect/>
          </a:stretch>
        </p:blipFill>
        <p:spPr>
          <a:xfrm>
            <a:off x="907259" y="682226"/>
            <a:ext cx="1371600" cy="3950496"/>
          </a:xfrm>
          <a:prstGeom prst="rect">
            <a:avLst/>
          </a:prstGeom>
          <a:noFill/>
          <a:ln cap="flat">
            <a:noFill/>
          </a:ln>
        </p:spPr>
      </p:pic>
      <p:sp>
        <p:nvSpPr>
          <p:cNvPr id="3" name="Rectangle 2">
            <a:extLst>
              <a:ext uri="{FF2B5EF4-FFF2-40B4-BE49-F238E27FC236}">
                <a16:creationId xmlns:a16="http://schemas.microsoft.com/office/drawing/2014/main" id="{4C99649A-F57F-4E9D-8E43-16CB485F9158}"/>
              </a:ext>
            </a:extLst>
          </p:cNvPr>
          <p:cNvSpPr/>
          <p:nvPr/>
        </p:nvSpPr>
        <p:spPr>
          <a:xfrm>
            <a:off x="3398524" y="1940087"/>
            <a:ext cx="4572002" cy="1685077"/>
          </a:xfrm>
          <a:prstGeom prst="rect">
            <a:avLst/>
          </a:prstGeom>
          <a:noFill/>
          <a:ln cap="flat">
            <a:noFill/>
            <a:prstDash val="solid"/>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endParaRPr lang="en-GB" sz="900" kern="1200" dirty="0">
              <a:latin typeface="Century Schoolbook" pitchFamily="18"/>
            </a:endParaRPr>
          </a:p>
          <a:p>
            <a:pPr defTabSz="685800">
              <a:defRPr sz="1800" b="0" i="0" u="none" strike="noStrike" kern="0" cap="none" spc="0" baseline="0">
                <a:solidFill>
                  <a:srgbClr val="000000"/>
                </a:solidFill>
                <a:uFillTx/>
              </a:defRPr>
            </a:pPr>
            <a:r>
              <a:rPr lang="en-GB" sz="2400" b="1" kern="1200" dirty="0">
                <a:latin typeface="Century Schoolbook" pitchFamily="18"/>
              </a:rPr>
              <a:t>Like a green light, you are “good to go.” You body may feel happy, calm and focused and ready to learn. </a:t>
            </a:r>
            <a:endParaRPr lang="en-GB" sz="2400" kern="1200" dirty="0">
              <a:latin typeface="Calibri"/>
            </a:endParaRPr>
          </a:p>
        </p:txBody>
      </p:sp>
      <p:pic>
        <p:nvPicPr>
          <p:cNvPr id="5" name="Picture 4" descr="A picture containing graphical user interface&#10;&#10;Description automatically generated">
            <a:extLst>
              <a:ext uri="{FF2B5EF4-FFF2-40B4-BE49-F238E27FC236}">
                <a16:creationId xmlns:a16="http://schemas.microsoft.com/office/drawing/2014/main" id="{099DC138-DDBF-4768-83E0-90126F9585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4863" y="280590"/>
            <a:ext cx="2121694" cy="152161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01AD5C-F7C8-4282-A7BA-8B3EA6F5534F}"/>
              </a:ext>
            </a:extLst>
          </p:cNvPr>
          <p:cNvPicPr>
            <a:picLocks noChangeAspect="1"/>
          </p:cNvPicPr>
          <p:nvPr/>
        </p:nvPicPr>
        <p:blipFill>
          <a:blip r:embed="rId2"/>
          <a:stretch>
            <a:fillRect/>
          </a:stretch>
        </p:blipFill>
        <p:spPr>
          <a:xfrm>
            <a:off x="1092994" y="707231"/>
            <a:ext cx="1343022" cy="4043360"/>
          </a:xfrm>
          <a:prstGeom prst="rect">
            <a:avLst/>
          </a:prstGeom>
          <a:noFill/>
          <a:ln cap="flat">
            <a:noFill/>
          </a:ln>
        </p:spPr>
      </p:pic>
      <p:sp>
        <p:nvSpPr>
          <p:cNvPr id="3" name="Rectangle 2">
            <a:extLst>
              <a:ext uri="{FF2B5EF4-FFF2-40B4-BE49-F238E27FC236}">
                <a16:creationId xmlns:a16="http://schemas.microsoft.com/office/drawing/2014/main" id="{E80F33B5-D1DC-443E-8971-AE7DD58B1845}"/>
              </a:ext>
            </a:extLst>
          </p:cNvPr>
          <p:cNvSpPr/>
          <p:nvPr/>
        </p:nvSpPr>
        <p:spPr>
          <a:xfrm>
            <a:off x="3634741" y="1655542"/>
            <a:ext cx="4572002" cy="2146742"/>
          </a:xfrm>
          <a:prstGeom prst="rect">
            <a:avLst/>
          </a:prstGeom>
          <a:noFill/>
          <a:ln cap="flat">
            <a:noFill/>
            <a:prstDash val="solid"/>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endParaRPr lang="en-GB" sz="900" kern="1200">
              <a:latin typeface="Century Schoolbook" pitchFamily="18"/>
            </a:endParaRPr>
          </a:p>
          <a:p>
            <a:pPr defTabSz="685800">
              <a:defRPr sz="1800" b="0" i="0" u="none" strike="noStrike" kern="0" cap="none" spc="0" baseline="0">
                <a:solidFill>
                  <a:srgbClr val="000000"/>
                </a:solidFill>
                <a:uFillTx/>
              </a:defRPr>
            </a:pPr>
            <a:r>
              <a:rPr lang="en-GB" sz="2100" b="1" kern="1200">
                <a:latin typeface="Century Schoolbook" pitchFamily="18"/>
              </a:rPr>
              <a:t>This zone describes when you start to loose control, such as when you are frustrated, anxious, worried, silly or surprised. Use caution when you are in this zone. </a:t>
            </a:r>
            <a:endParaRPr lang="en-GB" sz="2100" kern="1200">
              <a:latin typeface="Calibri"/>
            </a:endParaRPr>
          </a:p>
        </p:txBody>
      </p:sp>
      <p:pic>
        <p:nvPicPr>
          <p:cNvPr id="5" name="Picture 4" descr="A picture containing graphical user interface&#10;&#10;Description automatically generated">
            <a:extLst>
              <a:ext uri="{FF2B5EF4-FFF2-40B4-BE49-F238E27FC236}">
                <a16:creationId xmlns:a16="http://schemas.microsoft.com/office/drawing/2014/main" id="{8017B5D9-A358-4426-8B27-B9592D0C5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6773" y="256461"/>
            <a:ext cx="2121694" cy="1521619"/>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TotalTime>
  <Words>373</Words>
  <Application>Microsoft Office PowerPoint</Application>
  <PresentationFormat>On-screen Show (16:9)</PresentationFormat>
  <Paragraphs>48</Paragraphs>
  <Slides>14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Century Schoolbook</vt:lpstr>
      <vt:lpstr>Simple Light</vt:lpstr>
      <vt:lpstr>Parent Forum Meeting Wellbeing at Wembley Primary School</vt:lpstr>
      <vt:lpstr>What is Wellbeing?</vt:lpstr>
      <vt:lpstr>How children are encouraged to look after their Wellbeing at our school</vt:lpstr>
      <vt:lpstr>How do we encourage children to share their feelings at our school?  Zones of Regulation</vt:lpstr>
      <vt:lpstr>Zones of Regulation</vt:lpstr>
      <vt:lpstr>Well done for sharing your feelings with your teachers and classmates.  Remember – its okay to have any kinds of feelings.</vt:lpstr>
      <vt:lpstr>PowerPoint Presentation</vt:lpstr>
      <vt:lpstr>PowerPoint Presentation</vt:lpstr>
      <vt:lpstr>PowerPoint Presentation</vt:lpstr>
      <vt:lpstr>PowerPoint Presentation</vt:lpstr>
      <vt:lpstr>Let me tell you about when I was in the ‘Caution Zone’</vt:lpstr>
      <vt:lpstr>PowerPoint Presentation</vt:lpstr>
      <vt:lpstr>Wembley Primary School  Website  </vt:lpstr>
      <vt:lpstr>Parent Champions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Council Meeting</dc:title>
  <dc:creator>Clare Benjamin</dc:creator>
  <cp:lastModifiedBy>Maria Evaghoras</cp:lastModifiedBy>
  <cp:revision>22</cp:revision>
  <dcterms:modified xsi:type="dcterms:W3CDTF">2021-05-14T09:43:36Z</dcterms:modified>
</cp:coreProperties>
</file>