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0C4C6-F5BE-4784-89D1-825C3DF50988}" v="1" dt="2024-11-14T14:06:36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8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31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2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19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2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352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55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7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50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28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83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33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87AA2-985B-4650-92B9-A2019A2EE297}" type="datetimeFigureOut">
              <a:rPr lang="en-GB" smtClean="0"/>
              <a:t>08/04/2025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DC58-EC5C-4F9C-A3D1-A1F3514E2E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openxmlformats.org/officeDocument/2006/relationships/image" Target="../media/image4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rectangular object with orange border&#10;&#10;Description automatically generated">
            <a:extLst>
              <a:ext uri="{FF2B5EF4-FFF2-40B4-BE49-F238E27FC236}">
                <a16:creationId xmlns:a16="http://schemas.microsoft.com/office/drawing/2014/main" id="{FDF473F1-CCE4-E879-8E3D-3C35602962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s, drawing, food&#10;&#10;Description automatically generated">
            <a:extLst>
              <a:ext uri="{FF2B5EF4-FFF2-40B4-BE49-F238E27FC236}">
                <a16:creationId xmlns:a16="http://schemas.microsoft.com/office/drawing/2014/main" id="{300A60E4-E564-E19C-D804-3006D1C1F66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340" y="265844"/>
            <a:ext cx="1081686" cy="721124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D16D782F-0A17-9E26-74A7-89D99782536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85" y="165063"/>
            <a:ext cx="920288" cy="920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0D2F374-3D3F-8196-E204-C826613089C9}"/>
              </a:ext>
            </a:extLst>
          </p:cNvPr>
          <p:cNvSpPr txBox="1"/>
          <p:nvPr/>
        </p:nvSpPr>
        <p:spPr>
          <a:xfrm>
            <a:off x="2847354" y="347412"/>
            <a:ext cx="4464684" cy="36933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Knowledge organiser</a:t>
            </a:r>
            <a:r>
              <a:rPr lang="en-GB" b="1">
                <a:latin typeface="Century Gothic" panose="020B0502020202020204" pitchFamily="34" charset="0"/>
              </a:rPr>
              <a:t>: Out </a:t>
            </a:r>
            <a:r>
              <a:rPr lang="en-GB" b="1" dirty="0">
                <a:latin typeface="Century Gothic" panose="020B0502020202020204" pitchFamily="34" charset="0"/>
              </a:rPr>
              <a:t>of this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1A6C4-3F2E-FAED-7C54-D6229C5BAD9C}"/>
              </a:ext>
            </a:extLst>
          </p:cNvPr>
          <p:cNvSpPr txBox="1"/>
          <p:nvPr/>
        </p:nvSpPr>
        <p:spPr>
          <a:xfrm>
            <a:off x="260183" y="969847"/>
            <a:ext cx="4157840" cy="1600438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Travellers ID Nouns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 err="1">
                <a:latin typeface="Century Gothic" panose="020B0502020202020204" pitchFamily="34" charset="0"/>
              </a:rPr>
              <a:t>Nombre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First name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Apellido</a:t>
            </a:r>
            <a:r>
              <a:rPr lang="en-GB" sz="1400" dirty="0">
                <a:latin typeface="Century Gothic" panose="020B0502020202020204" pitchFamily="34" charset="0"/>
              </a:rPr>
              <a:t>- Surname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Edad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Age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Fecha</a:t>
            </a:r>
            <a:r>
              <a:rPr lang="en-GB" sz="1400" b="1" dirty="0">
                <a:latin typeface="Century Gothic" panose="020B0502020202020204" pitchFamily="34" charset="0"/>
              </a:rPr>
              <a:t> de </a:t>
            </a:r>
            <a:r>
              <a:rPr lang="en-GB" sz="1400" b="1" dirty="0" err="1">
                <a:latin typeface="Century Gothic" panose="020B0502020202020204" pitchFamily="34" charset="0"/>
              </a:rPr>
              <a:t>nacimiento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Date of birth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Ciudad</a:t>
            </a:r>
            <a:r>
              <a:rPr lang="en-GB" sz="1400" dirty="0">
                <a:latin typeface="Century Gothic" panose="020B0502020202020204" pitchFamily="34" charset="0"/>
              </a:rPr>
              <a:t> – Town/city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04749B-2347-8DCA-CF49-31C8582B1736}"/>
              </a:ext>
            </a:extLst>
          </p:cNvPr>
          <p:cNvSpPr txBox="1"/>
          <p:nvPr/>
        </p:nvSpPr>
        <p:spPr>
          <a:xfrm>
            <a:off x="8188975" y="1163236"/>
            <a:ext cx="3462191" cy="4832092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Grammar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In Spanish, most planet names are </a:t>
            </a:r>
            <a:r>
              <a:rPr lang="en-GB" sz="1400" b="1" dirty="0">
                <a:latin typeface="Century Gothic" panose="020B0502020202020204" pitchFamily="34" charset="0"/>
              </a:rPr>
              <a:t>masculine</a:t>
            </a:r>
            <a:r>
              <a:rPr lang="en-GB" sz="1400" dirty="0">
                <a:latin typeface="Century Gothic" panose="020B0502020202020204" pitchFamily="34" charset="0"/>
              </a:rPr>
              <a:t>, except for “the Earth” </a:t>
            </a:r>
            <a:r>
              <a:rPr lang="en-GB" sz="1400" b="1" dirty="0">
                <a:latin typeface="Century Gothic" panose="020B0502020202020204" pitchFamily="34" charset="0"/>
              </a:rPr>
              <a:t>La Tierra</a:t>
            </a:r>
            <a:r>
              <a:rPr lang="en-GB" sz="1400" dirty="0">
                <a:latin typeface="Century Gothic" panose="020B0502020202020204" pitchFamily="34" charset="0"/>
              </a:rPr>
              <a:t>, which is </a:t>
            </a:r>
            <a:r>
              <a:rPr lang="en-GB" sz="1400" b="1" dirty="0">
                <a:latin typeface="Century Gothic" panose="020B0502020202020204" pitchFamily="34" charset="0"/>
              </a:rPr>
              <a:t>feminine.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El Sol </a:t>
            </a:r>
            <a:r>
              <a:rPr lang="en-GB" sz="1400" dirty="0">
                <a:latin typeface="Century Gothic" panose="020B0502020202020204" pitchFamily="34" charset="0"/>
              </a:rPr>
              <a:t>(the Sun) is masculine, and </a:t>
            </a:r>
            <a:r>
              <a:rPr lang="en-GB" sz="1400" b="1" dirty="0">
                <a:latin typeface="Century Gothic" panose="020B0502020202020204" pitchFamily="34" charset="0"/>
              </a:rPr>
              <a:t>la Luna </a:t>
            </a:r>
            <a:r>
              <a:rPr lang="en-GB" sz="1400" dirty="0">
                <a:latin typeface="Century Gothic" panose="020B0502020202020204" pitchFamily="34" charset="0"/>
              </a:rPr>
              <a:t>(the Moon) is feminine.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u="sng" dirty="0">
                <a:latin typeface="Century Gothic" panose="020B0502020202020204" pitchFamily="34" charset="0"/>
              </a:rPr>
              <a:t>Masculine/feminine adjectives: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frío</a:t>
            </a:r>
            <a:r>
              <a:rPr lang="en-GB" sz="1400" b="1" dirty="0">
                <a:latin typeface="Century Gothic" panose="020B0502020202020204" pitchFamily="34" charset="0"/>
              </a:rPr>
              <a:t>/</a:t>
            </a:r>
            <a:r>
              <a:rPr lang="en-GB" sz="1400" b="1" dirty="0" err="1">
                <a:latin typeface="Century Gothic" panose="020B0502020202020204" pitchFamily="34" charset="0"/>
              </a:rPr>
              <a:t>fría</a:t>
            </a:r>
            <a:r>
              <a:rPr lang="en-GB" sz="1400" dirty="0">
                <a:latin typeface="Century Gothic" panose="020B0502020202020204" pitchFamily="34" charset="0"/>
              </a:rPr>
              <a:t>- cold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pequeño</a:t>
            </a:r>
            <a:r>
              <a:rPr lang="en-GB" sz="1400" b="1" dirty="0">
                <a:latin typeface="Century Gothic" panose="020B0502020202020204" pitchFamily="34" charset="0"/>
              </a:rPr>
              <a:t>/</a:t>
            </a:r>
            <a:r>
              <a:rPr lang="en-GB" sz="1400" b="1" dirty="0" err="1">
                <a:latin typeface="Century Gothic" panose="020B0502020202020204" pitchFamily="34" charset="0"/>
              </a:rPr>
              <a:t>pequeña</a:t>
            </a:r>
            <a:r>
              <a:rPr lang="en-GB" sz="1400" dirty="0">
                <a:latin typeface="Century Gothic" panose="020B0502020202020204" pitchFamily="34" charset="0"/>
              </a:rPr>
              <a:t>- small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grande</a:t>
            </a:r>
            <a:r>
              <a:rPr lang="en-GB" sz="1400" dirty="0">
                <a:latin typeface="Century Gothic" panose="020B0502020202020204" pitchFamily="34" charset="0"/>
              </a:rPr>
              <a:t>- big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caliente</a:t>
            </a:r>
            <a:r>
              <a:rPr lang="en-GB" sz="1400" dirty="0">
                <a:latin typeface="Century Gothic" panose="020B0502020202020204" pitchFamily="34" charset="0"/>
              </a:rPr>
              <a:t>– hot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azul</a:t>
            </a:r>
            <a:r>
              <a:rPr lang="en-GB" sz="1400" dirty="0">
                <a:latin typeface="Century Gothic" panose="020B0502020202020204" pitchFamily="34" charset="0"/>
              </a:rPr>
              <a:t>- blue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blanco</a:t>
            </a:r>
            <a:r>
              <a:rPr lang="en-GB" sz="1400" b="1" dirty="0">
                <a:latin typeface="Century Gothic" panose="020B0502020202020204" pitchFamily="34" charset="0"/>
              </a:rPr>
              <a:t>/</a:t>
            </a:r>
            <a:r>
              <a:rPr lang="en-GB" sz="1400" b="1" dirty="0" err="1">
                <a:latin typeface="Century Gothic" panose="020B0502020202020204" pitchFamily="34" charset="0"/>
              </a:rPr>
              <a:t>blanca</a:t>
            </a:r>
            <a:r>
              <a:rPr lang="en-GB" sz="1400" dirty="0">
                <a:latin typeface="Century Gothic" panose="020B0502020202020204" pitchFamily="34" charset="0"/>
              </a:rPr>
              <a:t>– white 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naranja</a:t>
            </a:r>
            <a:r>
              <a:rPr lang="en-GB" sz="1400" dirty="0">
                <a:latin typeface="Century Gothic" panose="020B0502020202020204" pitchFamily="34" charset="0"/>
              </a:rPr>
              <a:t> - orange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rojo/</a:t>
            </a:r>
            <a:r>
              <a:rPr lang="en-GB" sz="1400" b="1" dirty="0" err="1">
                <a:latin typeface="Century Gothic" panose="020B0502020202020204" pitchFamily="34" charset="0"/>
              </a:rPr>
              <a:t>roja</a:t>
            </a:r>
            <a:r>
              <a:rPr lang="en-GB" sz="1400" dirty="0">
                <a:latin typeface="Century Gothic" panose="020B0502020202020204" pitchFamily="34" charset="0"/>
              </a:rPr>
              <a:t> - red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La Luna es </a:t>
            </a:r>
            <a:r>
              <a:rPr lang="en-GB" sz="1400" b="1" dirty="0" err="1">
                <a:latin typeface="Century Gothic" panose="020B0502020202020204" pitchFamily="34" charset="0"/>
              </a:rPr>
              <a:t>pequeña</a:t>
            </a:r>
            <a:r>
              <a:rPr lang="en-GB" sz="1400" b="1" dirty="0">
                <a:latin typeface="Century Gothic" panose="020B0502020202020204" pitchFamily="34" charset="0"/>
              </a:rPr>
              <a:t> -  </a:t>
            </a:r>
            <a:r>
              <a:rPr lang="en-GB" sz="1400" dirty="0">
                <a:latin typeface="Century Gothic" panose="020B0502020202020204" pitchFamily="34" charset="0"/>
              </a:rPr>
              <a:t>The moon is small.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El Sol es </a:t>
            </a:r>
            <a:r>
              <a:rPr lang="en-GB" sz="1400" b="1" dirty="0" err="1">
                <a:latin typeface="Century Gothic" panose="020B0502020202020204" pitchFamily="34" charset="0"/>
              </a:rPr>
              <a:t>grande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The Sun is big.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Tierra es </a:t>
            </a:r>
            <a:r>
              <a:rPr lang="en-GB" sz="1400" b="1" dirty="0" err="1">
                <a:latin typeface="Century Gothic" panose="020B0502020202020204" pitchFamily="34" charset="0"/>
              </a:rPr>
              <a:t>azul</a:t>
            </a:r>
            <a:r>
              <a:rPr lang="en-GB" sz="1400" b="1" dirty="0">
                <a:latin typeface="Century Gothic" panose="020B0502020202020204" pitchFamily="34" charset="0"/>
              </a:rPr>
              <a:t> – </a:t>
            </a:r>
            <a:r>
              <a:rPr lang="en-GB" sz="1400" dirty="0">
                <a:latin typeface="Century Gothic" panose="020B0502020202020204" pitchFamily="34" charset="0"/>
              </a:rPr>
              <a:t>The Earth is blue.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Venus es </a:t>
            </a:r>
            <a:r>
              <a:rPr lang="en-GB" sz="1400" b="1" dirty="0" err="1">
                <a:latin typeface="Century Gothic" panose="020B0502020202020204" pitchFamily="34" charset="0"/>
              </a:rPr>
              <a:t>azul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– Venus is blue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CD1170-FB1E-0CBA-6D4E-AC401E76E457}"/>
              </a:ext>
            </a:extLst>
          </p:cNvPr>
          <p:cNvSpPr txBox="1"/>
          <p:nvPr/>
        </p:nvSpPr>
        <p:spPr>
          <a:xfrm>
            <a:off x="4599149" y="5256664"/>
            <a:ext cx="3511418" cy="116955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Phonics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lli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apellido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ci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b="1" dirty="0">
                <a:latin typeface="Century Gothic" panose="020B0502020202020204" pitchFamily="34" charset="0"/>
              </a:rPr>
              <a:t>ci</a:t>
            </a:r>
            <a:r>
              <a:rPr lang="en-GB" sz="1400" dirty="0">
                <a:latin typeface="Century Gothic" panose="020B0502020202020204" pitchFamily="34" charset="0"/>
              </a:rPr>
              <a:t>udad, </a:t>
            </a:r>
            <a:r>
              <a:rPr lang="en-GB" sz="1400" dirty="0" err="1">
                <a:latin typeface="Century Gothic" panose="020B0502020202020204" pitchFamily="34" charset="0"/>
              </a:rPr>
              <a:t>espa</a:t>
            </a:r>
            <a:r>
              <a:rPr lang="en-GB" sz="1400" b="1" dirty="0" err="1">
                <a:latin typeface="Century Gothic" panose="020B0502020202020204" pitchFamily="34" charset="0"/>
              </a:rPr>
              <a:t>ci</a:t>
            </a:r>
            <a:r>
              <a:rPr lang="en-GB" sz="1400" dirty="0" err="1">
                <a:latin typeface="Century Gothic" panose="020B0502020202020204" pitchFamily="34" charset="0"/>
              </a:rPr>
              <a:t>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mien </a:t>
            </a:r>
            <a:r>
              <a:rPr lang="en-GB" sz="1400" dirty="0">
                <a:latin typeface="Century Gothic" panose="020B0502020202020204" pitchFamily="34" charset="0"/>
              </a:rPr>
              <a:t>(</a:t>
            </a:r>
            <a:r>
              <a:rPr lang="en-GB" sz="1400" dirty="0" err="1">
                <a:latin typeface="Century Gothic" panose="020B0502020202020204" pitchFamily="34" charset="0"/>
              </a:rPr>
              <a:t>naci</a:t>
            </a:r>
            <a:r>
              <a:rPr lang="en-GB" sz="1400" b="1" dirty="0" err="1">
                <a:latin typeface="Century Gothic" panose="020B0502020202020204" pitchFamily="34" charset="0"/>
              </a:rPr>
              <a:t>mien</a:t>
            </a:r>
            <a:r>
              <a:rPr lang="en-GB" sz="1400" dirty="0" err="1">
                <a:latin typeface="Century Gothic" panose="020B0502020202020204" pitchFamily="34" charset="0"/>
              </a:rPr>
              <a:t>to</a:t>
            </a:r>
            <a:r>
              <a:rPr lang="en-GB" sz="1400" dirty="0">
                <a:latin typeface="Century Gothic" panose="020B0502020202020204" pitchFamily="34" charset="0"/>
              </a:rPr>
              <a:t>)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E1EEA-5D47-BE91-C18F-6C97EA65872D}"/>
              </a:ext>
            </a:extLst>
          </p:cNvPr>
          <p:cNvSpPr txBox="1"/>
          <p:nvPr/>
        </p:nvSpPr>
        <p:spPr>
          <a:xfrm>
            <a:off x="4599150" y="969847"/>
            <a:ext cx="3511418" cy="4185761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Planets and Space Nouns Bank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Mercurio-</a:t>
            </a:r>
            <a:r>
              <a:rPr lang="en-GB" sz="1400" dirty="0">
                <a:latin typeface="Century Gothic" panose="020B0502020202020204" pitchFamily="34" charset="0"/>
              </a:rPr>
              <a:t> Mercury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Venus-</a:t>
            </a:r>
            <a:r>
              <a:rPr lang="en-GB" sz="1400" dirty="0">
                <a:latin typeface="Century Gothic" panose="020B0502020202020204" pitchFamily="34" charset="0"/>
              </a:rPr>
              <a:t> Venus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Plutón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Pluto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Júpiter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Jupiter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Marte-</a:t>
            </a:r>
            <a:r>
              <a:rPr lang="en-GB" sz="1400" dirty="0">
                <a:latin typeface="Century Gothic" panose="020B0502020202020204" pitchFamily="34" charset="0"/>
              </a:rPr>
              <a:t> Mars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Saturno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Saturn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Neptuno-</a:t>
            </a:r>
            <a:r>
              <a:rPr lang="en-GB" sz="1400" dirty="0">
                <a:latin typeface="Century Gothic" panose="020B0502020202020204" pitchFamily="34" charset="0"/>
              </a:rPr>
              <a:t> Neptune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Urano</a:t>
            </a:r>
            <a:r>
              <a:rPr lang="en-GB" sz="1400" dirty="0">
                <a:latin typeface="Century Gothic" panose="020B0502020202020204" pitchFamily="34" charset="0"/>
              </a:rPr>
              <a:t> – Uranus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Luna- </a:t>
            </a:r>
            <a:r>
              <a:rPr lang="en-GB" sz="1400" dirty="0">
                <a:latin typeface="Century Gothic" panose="020B0502020202020204" pitchFamily="34" charset="0"/>
              </a:rPr>
              <a:t>the Moon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 Tierra </a:t>
            </a:r>
            <a:r>
              <a:rPr lang="en-GB" sz="1400" dirty="0">
                <a:latin typeface="Century Gothic" panose="020B0502020202020204" pitchFamily="34" charset="0"/>
              </a:rPr>
              <a:t>the Earth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El Sol </a:t>
            </a:r>
            <a:r>
              <a:rPr lang="en-GB" sz="1400" dirty="0">
                <a:latin typeface="Century Gothic" panose="020B0502020202020204" pitchFamily="34" charset="0"/>
              </a:rPr>
              <a:t>– the Sun</a:t>
            </a:r>
          </a:p>
          <a:p>
            <a:endParaRPr lang="en-GB" sz="1400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Los </a:t>
            </a:r>
            <a:r>
              <a:rPr lang="en-GB" sz="1400" b="1" dirty="0" err="1">
                <a:latin typeface="Century Gothic" panose="020B0502020202020204" pitchFamily="34" charset="0"/>
              </a:rPr>
              <a:t>astronautas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astronauts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El </a:t>
            </a:r>
            <a:r>
              <a:rPr lang="en-GB" sz="1400" b="1" dirty="0" err="1">
                <a:latin typeface="Century Gothic" panose="020B0502020202020204" pitchFamily="34" charset="0"/>
              </a:rPr>
              <a:t>planeta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planet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Las </a:t>
            </a:r>
            <a:r>
              <a:rPr lang="en-GB" sz="1400" b="1" dirty="0" err="1">
                <a:latin typeface="Century Gothic" panose="020B0502020202020204" pitchFamily="34" charset="0"/>
              </a:rPr>
              <a:t>estrellas</a:t>
            </a:r>
            <a:r>
              <a:rPr lang="en-GB" sz="1400" b="1" dirty="0">
                <a:latin typeface="Century Gothic" panose="020B0502020202020204" pitchFamily="34" charset="0"/>
              </a:rPr>
              <a:t> - </a:t>
            </a:r>
            <a:r>
              <a:rPr lang="en-GB" sz="1400" dirty="0">
                <a:latin typeface="Century Gothic" panose="020B0502020202020204" pitchFamily="34" charset="0"/>
              </a:rPr>
              <a:t>the stars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El </a:t>
            </a:r>
            <a:r>
              <a:rPr lang="en-GB" sz="1400" b="1" dirty="0" err="1">
                <a:latin typeface="Century Gothic" panose="020B0502020202020204" pitchFamily="34" charset="0"/>
              </a:rPr>
              <a:t>espacio</a:t>
            </a:r>
            <a:r>
              <a:rPr lang="en-GB" sz="1400" b="1" dirty="0">
                <a:latin typeface="Century Gothic" panose="020B0502020202020204" pitchFamily="34" charset="0"/>
              </a:rPr>
              <a:t>-</a:t>
            </a:r>
            <a:r>
              <a:rPr lang="en-GB" sz="1400" dirty="0">
                <a:latin typeface="Century Gothic" panose="020B0502020202020204" pitchFamily="34" charset="0"/>
              </a:rPr>
              <a:t> Space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El </a:t>
            </a:r>
            <a:r>
              <a:rPr lang="en-GB" sz="1400" b="1" dirty="0" err="1">
                <a:latin typeface="Century Gothic" panose="020B0502020202020204" pitchFamily="34" charset="0"/>
              </a:rPr>
              <a:t>satélite</a:t>
            </a:r>
            <a:r>
              <a:rPr lang="en-GB" sz="1400" dirty="0">
                <a:latin typeface="Century Gothic" panose="020B0502020202020204" pitchFamily="34" charset="0"/>
              </a:rPr>
              <a:t>– the satellite</a:t>
            </a:r>
          </a:p>
          <a:p>
            <a:r>
              <a:rPr lang="en-GB" sz="1400" b="1" dirty="0" err="1">
                <a:latin typeface="Century Gothic" panose="020B0502020202020204" pitchFamily="34" charset="0"/>
              </a:rPr>
              <a:t>Cerca</a:t>
            </a:r>
            <a:r>
              <a:rPr lang="en-GB" sz="1400" b="1" dirty="0">
                <a:latin typeface="Century Gothic" panose="020B0502020202020204" pitchFamily="34" charset="0"/>
              </a:rPr>
              <a:t> del Sol</a:t>
            </a:r>
            <a:r>
              <a:rPr lang="en-GB" sz="1400" dirty="0">
                <a:latin typeface="Century Gothic" panose="020B0502020202020204" pitchFamily="34" charset="0"/>
              </a:rPr>
              <a:t>– near the Sun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0F1A7B-C987-90F3-0C3A-83834AE7D304}"/>
              </a:ext>
            </a:extLst>
          </p:cNvPr>
          <p:cNvSpPr txBox="1"/>
          <p:nvPr/>
        </p:nvSpPr>
        <p:spPr>
          <a:xfrm>
            <a:off x="260183" y="3102228"/>
            <a:ext cx="4157840" cy="3323987"/>
          </a:xfrm>
          <a:prstGeom prst="rect">
            <a:avLst/>
          </a:prstGeom>
          <a:pattFill prst="pct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Questions and Answers bank</a:t>
            </a:r>
          </a:p>
          <a:p>
            <a:endParaRPr lang="en-GB" sz="1400" b="1" dirty="0">
              <a:latin typeface="Century Gothic" panose="020B0502020202020204" pitchFamily="34" charset="0"/>
            </a:endParaRP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Cómo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te</a:t>
            </a:r>
            <a:r>
              <a:rPr lang="en-GB" sz="1400" b="1" dirty="0">
                <a:latin typeface="Century Gothic" panose="020B0502020202020204" pitchFamily="34" charset="0"/>
              </a:rPr>
              <a:t> llamas?</a:t>
            </a:r>
            <a:r>
              <a:rPr lang="en-GB" sz="1400" dirty="0">
                <a:latin typeface="Century Gothic" panose="020B0502020202020204" pitchFamily="34" charset="0"/>
              </a:rPr>
              <a:t>– What’s your name?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Me </a:t>
            </a:r>
            <a:r>
              <a:rPr lang="en-GB" sz="1400" b="1" dirty="0" err="1">
                <a:latin typeface="Century Gothic" panose="020B0502020202020204" pitchFamily="34" charset="0"/>
              </a:rPr>
              <a:t>llamo</a:t>
            </a:r>
            <a:r>
              <a:rPr lang="en-GB" sz="1400" b="1" dirty="0">
                <a:latin typeface="Century Gothic" panose="020B0502020202020204" pitchFamily="34" charset="0"/>
              </a:rPr>
              <a:t>….- </a:t>
            </a:r>
            <a:r>
              <a:rPr lang="en-GB" sz="1400" dirty="0">
                <a:latin typeface="Century Gothic" panose="020B0502020202020204" pitchFamily="34" charset="0"/>
              </a:rPr>
              <a:t>I am called…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Dónde</a:t>
            </a:r>
            <a:r>
              <a:rPr lang="en-GB" sz="1400" b="1" dirty="0">
                <a:latin typeface="Century Gothic" panose="020B0502020202020204" pitchFamily="34" charset="0"/>
              </a:rPr>
              <a:t> vives?- </a:t>
            </a:r>
            <a:r>
              <a:rPr lang="en-GB" sz="1400" dirty="0">
                <a:latin typeface="Century Gothic" panose="020B0502020202020204" pitchFamily="34" charset="0"/>
              </a:rPr>
              <a:t>Where do you live?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Vivo </a:t>
            </a:r>
            <a:r>
              <a:rPr lang="en-GB" sz="1400" b="1" dirty="0" err="1">
                <a:latin typeface="Century Gothic" panose="020B0502020202020204" pitchFamily="34" charset="0"/>
              </a:rPr>
              <a:t>en</a:t>
            </a:r>
            <a:r>
              <a:rPr lang="en-GB" sz="1400" b="1" dirty="0">
                <a:latin typeface="Century Gothic" panose="020B0502020202020204" pitchFamily="34" charset="0"/>
              </a:rPr>
              <a:t>…- </a:t>
            </a:r>
            <a:r>
              <a:rPr lang="en-GB" sz="1400" dirty="0">
                <a:latin typeface="Century Gothic" panose="020B0502020202020204" pitchFamily="34" charset="0"/>
              </a:rPr>
              <a:t>I live in….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¿De </a:t>
            </a:r>
            <a:r>
              <a:rPr lang="en-GB" sz="1400" b="1" dirty="0" err="1">
                <a:latin typeface="Century Gothic" panose="020B0502020202020204" pitchFamily="34" charset="0"/>
              </a:rPr>
              <a:t>dónde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eres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Where do you come from?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Soy de…</a:t>
            </a:r>
            <a:r>
              <a:rPr lang="en-GB" sz="1400" dirty="0">
                <a:latin typeface="Century Gothic" panose="020B0502020202020204" pitchFamily="34" charset="0"/>
              </a:rPr>
              <a:t>- I come from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Cuántos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tienes</a:t>
            </a:r>
            <a:r>
              <a:rPr lang="en-GB" sz="1400" b="1" dirty="0">
                <a:latin typeface="Century Gothic" panose="020B0502020202020204" pitchFamily="34" charset="0"/>
              </a:rPr>
              <a:t>?</a:t>
            </a:r>
            <a:r>
              <a:rPr lang="en-GB" sz="1400" dirty="0">
                <a:latin typeface="Century Gothic" panose="020B0502020202020204" pitchFamily="34" charset="0"/>
              </a:rPr>
              <a:t>– How old are you?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Tengo…</a:t>
            </a:r>
            <a:r>
              <a:rPr lang="en-GB" sz="1400" b="1" dirty="0" err="1">
                <a:latin typeface="Century Gothic" panose="020B0502020202020204" pitchFamily="34" charset="0"/>
              </a:rPr>
              <a:t>años</a:t>
            </a:r>
            <a:r>
              <a:rPr lang="en-GB" sz="1400" b="1" dirty="0">
                <a:latin typeface="Century Gothic" panose="020B0502020202020204" pitchFamily="34" charset="0"/>
              </a:rPr>
              <a:t>.</a:t>
            </a:r>
            <a:r>
              <a:rPr lang="en-GB" sz="1400" dirty="0">
                <a:latin typeface="Century Gothic" panose="020B0502020202020204" pitchFamily="34" charset="0"/>
              </a:rPr>
              <a:t>- I am ….years old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</a:rPr>
              <a:t>Cuándo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tu</a:t>
            </a:r>
            <a:r>
              <a:rPr lang="en-GB" sz="1400" b="1" dirty="0">
                <a:latin typeface="Century Gothic" panose="020B0502020202020204" pitchFamily="34" charset="0"/>
              </a:rPr>
              <a:t> </a:t>
            </a:r>
            <a:r>
              <a:rPr lang="en-GB" sz="1400" b="1" dirty="0" err="1">
                <a:latin typeface="Century Gothic" panose="020B0502020202020204" pitchFamily="34" charset="0"/>
              </a:rPr>
              <a:t>cumpleaños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When is your birthday? 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Mi </a:t>
            </a:r>
            <a:r>
              <a:rPr lang="en-GB" sz="1400" b="1" dirty="0" err="1">
                <a:latin typeface="Century Gothic" panose="020B0502020202020204" pitchFamily="34" charset="0"/>
              </a:rPr>
              <a:t>cumpleaños</a:t>
            </a:r>
            <a:r>
              <a:rPr lang="en-GB" sz="1400" b="1" dirty="0">
                <a:latin typeface="Century Gothic" panose="020B0502020202020204" pitchFamily="34" charset="0"/>
              </a:rPr>
              <a:t> es </a:t>
            </a:r>
            <a:r>
              <a:rPr lang="en-GB" sz="1400" b="1" dirty="0" err="1">
                <a:latin typeface="Century Gothic" panose="020B0502020202020204" pitchFamily="34" charset="0"/>
              </a:rPr>
              <a:t>el</a:t>
            </a:r>
            <a:r>
              <a:rPr lang="en-GB" sz="1400" b="1" dirty="0">
                <a:latin typeface="Century Gothic" panose="020B0502020202020204" pitchFamily="34" charset="0"/>
              </a:rPr>
              <a:t>…</a:t>
            </a:r>
            <a:r>
              <a:rPr lang="en-GB" sz="1400" dirty="0">
                <a:latin typeface="Century Gothic" panose="020B0502020202020204" pitchFamily="34" charset="0"/>
              </a:rPr>
              <a:t>- My birthday is …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¿Y </a:t>
            </a:r>
            <a:r>
              <a:rPr lang="en-GB" sz="1400" b="1" dirty="0" err="1">
                <a:latin typeface="Century Gothic" panose="020B0502020202020204" pitchFamily="34" charset="0"/>
              </a:rPr>
              <a:t>tú</a:t>
            </a:r>
            <a:r>
              <a:rPr lang="en-GB" sz="1400" b="1" dirty="0">
                <a:latin typeface="Century Gothic" panose="020B0502020202020204" pitchFamily="34" charset="0"/>
              </a:rPr>
              <a:t>? </a:t>
            </a:r>
            <a:r>
              <a:rPr lang="en-GB" sz="1400" dirty="0">
                <a:latin typeface="Century Gothic" panose="020B0502020202020204" pitchFamily="34" charset="0"/>
              </a:rPr>
              <a:t>– And you? </a:t>
            </a:r>
          </a:p>
        </p:txBody>
      </p:sp>
      <p:pic>
        <p:nvPicPr>
          <p:cNvPr id="8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5CFF4009-9030-5F69-4080-77E09BC06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336925" y="738667"/>
            <a:ext cx="1081098" cy="1081098"/>
          </a:xfrm>
          <a:prstGeom prst="rect">
            <a:avLst/>
          </a:prstGeom>
        </p:spPr>
      </p:pic>
      <p:pic>
        <p:nvPicPr>
          <p:cNvPr id="10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A99B97A8-36B7-FCCE-986A-335909AA92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3487379" y="2617304"/>
            <a:ext cx="969847" cy="969847"/>
          </a:xfrm>
          <a:prstGeom prst="rect">
            <a:avLst/>
          </a:prstGeom>
        </p:spPr>
      </p:pic>
      <p:pic>
        <p:nvPicPr>
          <p:cNvPr id="12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F7AAB194-EBC3-357D-EBC1-9A9AF6FD02D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7068356" y="1947809"/>
            <a:ext cx="1038895" cy="1038895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71B14425-9565-C269-18E1-6CF3E388F4D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7222449" y="5631452"/>
            <a:ext cx="1038894" cy="1038894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  <a:extLst>
              <a:ext uri="{FF2B5EF4-FFF2-40B4-BE49-F238E27FC236}">
                <a16:creationId xmlns:a16="http://schemas.microsoft.com/office/drawing/2014/main" id="{26AB4330-BD42-B646-E65F-52CE148FC44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>
            <a:alphaModFix amt="0"/>
          </a:blip>
          <a:stretch>
            <a:fillRect/>
          </a:stretch>
        </p:blipFill>
        <p:spPr>
          <a:xfrm>
            <a:off x="10957197" y="3150520"/>
            <a:ext cx="1081685" cy="108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2905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324</Words>
  <Application>Microsoft Office PowerPoint</Application>
  <PresentationFormat>Widescreen</PresentationFormat>
  <Paragraphs>62</Paragraphs>
  <Slides>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Dipti Pindoria</cp:lastModifiedBy>
  <cp:revision>59</cp:revision>
  <cp:lastPrinted>2019-12-01T14:04:10Z</cp:lastPrinted>
  <dcterms:created xsi:type="dcterms:W3CDTF">2019-08-20T09:39:52Z</dcterms:created>
  <dcterms:modified xsi:type="dcterms:W3CDTF">2025-04-08T10:52:26Z</dcterms:modified>
</cp:coreProperties>
</file>