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C24510-EF28-4CDE-A88D-9FECF744BB76}" v="5" dt="2024-10-17T08:43:53.0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48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08/04/2025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316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08/04/2025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25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08/04/2025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196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08/04/2025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028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08/04/2025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352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08/04/2025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550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08/04/2025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774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08/04/2025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501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08/04/2025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428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08/04/2025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83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08/04/2025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336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87AA2-985B-4650-92B9-A2019A2EE297}" type="datetimeFigureOut">
              <a:rPr lang="en-GB" smtClean="0"/>
              <a:t>08/04/2025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27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image" Target="../media/image4.png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image" Target="../media/image2.png"/><Relationship Id="rId5" Type="http://schemas.microsoft.com/office/2007/relationships/media" Target="../media/media3.m4a"/><Relationship Id="rId10" Type="http://schemas.openxmlformats.org/officeDocument/2006/relationships/image" Target="../media/image1.png"/><Relationship Id="rId4" Type="http://schemas.openxmlformats.org/officeDocument/2006/relationships/audio" Target="../media/media2.m4a"/><Relationship Id="rId9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rectangular object with orange border&#10;&#10;Description automatically generated">
            <a:extLst>
              <a:ext uri="{FF2B5EF4-FFF2-40B4-BE49-F238E27FC236}">
                <a16:creationId xmlns:a16="http://schemas.microsoft.com/office/drawing/2014/main" id="{FDF473F1-CCE4-E879-8E3D-3C35602962B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picture containing graphics, drawing, food&#10;&#10;Description automatically generated">
            <a:extLst>
              <a:ext uri="{FF2B5EF4-FFF2-40B4-BE49-F238E27FC236}">
                <a16:creationId xmlns:a16="http://schemas.microsoft.com/office/drawing/2014/main" id="{300A60E4-E564-E19C-D804-3006D1C1F66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4340" y="265844"/>
            <a:ext cx="1081686" cy="721124"/>
          </a:xfrm>
          <a:prstGeom prst="rect">
            <a:avLst/>
          </a:prstGeom>
        </p:spPr>
      </p:pic>
      <p:pic>
        <p:nvPicPr>
          <p:cNvPr id="19" name="Picture 18" descr="A close-up of a logo&#10;&#10;Description automatically generated">
            <a:extLst>
              <a:ext uri="{FF2B5EF4-FFF2-40B4-BE49-F238E27FC236}">
                <a16:creationId xmlns:a16="http://schemas.microsoft.com/office/drawing/2014/main" id="{D16D782F-0A17-9E26-74A7-89D99782536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385" y="165063"/>
            <a:ext cx="920288" cy="92028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5C6B3CF-5832-7940-7DE9-443D8DF43712}"/>
              </a:ext>
            </a:extLst>
          </p:cNvPr>
          <p:cNvSpPr txBox="1"/>
          <p:nvPr/>
        </p:nvSpPr>
        <p:spPr>
          <a:xfrm>
            <a:off x="3796332" y="347191"/>
            <a:ext cx="4599336" cy="369332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Knowledge organiser: The Hungry Giant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D48C36-0292-FF31-28B2-FC3AE2352704}"/>
              </a:ext>
            </a:extLst>
          </p:cNvPr>
          <p:cNvSpPr txBox="1"/>
          <p:nvPr/>
        </p:nvSpPr>
        <p:spPr>
          <a:xfrm>
            <a:off x="739771" y="1037775"/>
            <a:ext cx="3821252" cy="3323987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Fruits and Vegetables Bank</a:t>
            </a:r>
          </a:p>
          <a:p>
            <a:endParaRPr lang="en-GB" sz="1400" b="1" dirty="0">
              <a:latin typeface="Century Gothic" panose="020B0502020202020204" pitchFamily="34" charset="0"/>
            </a:endParaRPr>
          </a:p>
          <a:p>
            <a:r>
              <a:rPr lang="en-GB" sz="1400" b="1" u="sng" dirty="0">
                <a:latin typeface="Century Gothic" panose="020B0502020202020204" pitchFamily="34" charset="0"/>
              </a:rPr>
              <a:t>Feminine nouns</a:t>
            </a:r>
          </a:p>
          <a:p>
            <a:r>
              <a:rPr lang="en-GB" sz="1400" b="1" dirty="0" err="1">
                <a:latin typeface="Century Gothic" panose="020B0502020202020204" pitchFamily="34" charset="0"/>
              </a:rPr>
              <a:t>una</a:t>
            </a:r>
            <a:r>
              <a:rPr lang="en-GB" sz="1400" b="1" dirty="0">
                <a:latin typeface="Century Gothic" panose="020B0502020202020204" pitchFamily="34" charset="0"/>
              </a:rPr>
              <a:t> manzana </a:t>
            </a:r>
            <a:r>
              <a:rPr lang="en-GB" sz="1400" dirty="0">
                <a:latin typeface="Century Gothic" panose="020B0502020202020204" pitchFamily="34" charset="0"/>
              </a:rPr>
              <a:t>–an apple</a:t>
            </a:r>
          </a:p>
          <a:p>
            <a:r>
              <a:rPr lang="en-GB" sz="1400" b="1" dirty="0" err="1">
                <a:latin typeface="Century Gothic" panose="020B0502020202020204" pitchFamily="34" charset="0"/>
              </a:rPr>
              <a:t>una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latin typeface="Century Gothic" panose="020B0502020202020204" pitchFamily="34" charset="0"/>
              </a:rPr>
              <a:t>zanahoria</a:t>
            </a:r>
            <a:r>
              <a:rPr lang="en-GB" sz="1400" b="1" dirty="0">
                <a:latin typeface="Century Gothic" panose="020B0502020202020204" pitchFamily="34" charset="0"/>
              </a:rPr>
              <a:t> - </a:t>
            </a:r>
            <a:r>
              <a:rPr lang="en-GB" sz="1400" dirty="0">
                <a:latin typeface="Century Gothic" panose="020B0502020202020204" pitchFamily="34" charset="0"/>
              </a:rPr>
              <a:t>a carrot</a:t>
            </a:r>
          </a:p>
          <a:p>
            <a:r>
              <a:rPr lang="en-GB" sz="1400" b="1" dirty="0" err="1">
                <a:latin typeface="Century Gothic" panose="020B0502020202020204" pitchFamily="34" charset="0"/>
              </a:rPr>
              <a:t>una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latin typeface="Century Gothic" panose="020B0502020202020204" pitchFamily="34" charset="0"/>
              </a:rPr>
              <a:t>naranja</a:t>
            </a:r>
            <a:r>
              <a:rPr lang="en-GB" sz="1400" b="1" dirty="0">
                <a:latin typeface="Century Gothic" panose="020B0502020202020204" pitchFamily="34" charset="0"/>
              </a:rPr>
              <a:t> - </a:t>
            </a:r>
            <a:r>
              <a:rPr lang="en-GB" sz="1400" dirty="0">
                <a:latin typeface="Century Gothic" panose="020B0502020202020204" pitchFamily="34" charset="0"/>
              </a:rPr>
              <a:t>an orange</a:t>
            </a:r>
          </a:p>
          <a:p>
            <a:r>
              <a:rPr lang="en-GB" sz="1400" b="1" dirty="0" err="1">
                <a:latin typeface="Century Gothic" panose="020B0502020202020204" pitchFamily="34" charset="0"/>
              </a:rPr>
              <a:t>una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latin typeface="Century Gothic" panose="020B0502020202020204" pitchFamily="34" charset="0"/>
              </a:rPr>
              <a:t>pera</a:t>
            </a:r>
            <a:r>
              <a:rPr lang="en-GB" sz="1400" b="1" dirty="0">
                <a:latin typeface="Century Gothic" panose="020B0502020202020204" pitchFamily="34" charset="0"/>
              </a:rPr>
              <a:t> - </a:t>
            </a:r>
            <a:r>
              <a:rPr lang="en-GB" sz="1400" dirty="0">
                <a:latin typeface="Century Gothic" panose="020B0502020202020204" pitchFamily="34" charset="0"/>
              </a:rPr>
              <a:t>a pear</a:t>
            </a:r>
          </a:p>
          <a:p>
            <a:r>
              <a:rPr lang="en-GB" sz="1400" b="1" dirty="0" err="1">
                <a:latin typeface="Century Gothic" panose="020B0502020202020204" pitchFamily="34" charset="0"/>
              </a:rPr>
              <a:t>una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latin typeface="Century Gothic" panose="020B0502020202020204" pitchFamily="34" charset="0"/>
              </a:rPr>
              <a:t>sandía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dirty="0">
                <a:latin typeface="Century Gothic" panose="020B0502020202020204" pitchFamily="34" charset="0"/>
              </a:rPr>
              <a:t>– a watermelon</a:t>
            </a:r>
          </a:p>
          <a:p>
            <a:endParaRPr lang="en-GB" sz="1400" dirty="0">
              <a:latin typeface="Century Gothic" panose="020B0502020202020204" pitchFamily="34" charset="0"/>
            </a:endParaRPr>
          </a:p>
          <a:p>
            <a:r>
              <a:rPr lang="en-GB" sz="1400" b="1" u="sng" dirty="0">
                <a:latin typeface="Century Gothic" panose="020B0502020202020204" pitchFamily="34" charset="0"/>
              </a:rPr>
              <a:t>Masculine nouns: 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un </a:t>
            </a:r>
            <a:r>
              <a:rPr lang="en-GB" sz="1400" b="1" dirty="0" err="1">
                <a:latin typeface="Century Gothic" panose="020B0502020202020204" pitchFamily="34" charset="0"/>
              </a:rPr>
              <a:t>plátano</a:t>
            </a:r>
            <a:r>
              <a:rPr lang="en-GB" sz="1400" b="1" dirty="0">
                <a:latin typeface="Century Gothic" panose="020B0502020202020204" pitchFamily="34" charset="0"/>
              </a:rPr>
              <a:t> - </a:t>
            </a:r>
            <a:r>
              <a:rPr lang="en-GB" sz="1400" dirty="0">
                <a:latin typeface="Century Gothic" panose="020B0502020202020204" pitchFamily="34" charset="0"/>
              </a:rPr>
              <a:t>a banana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un </a:t>
            </a:r>
            <a:r>
              <a:rPr lang="en-GB" sz="1400" b="1" dirty="0" err="1">
                <a:latin typeface="Century Gothic" panose="020B0502020202020204" pitchFamily="34" charset="0"/>
              </a:rPr>
              <a:t>melocotón</a:t>
            </a:r>
            <a:r>
              <a:rPr lang="en-GB" sz="1400" b="1" dirty="0">
                <a:latin typeface="Century Gothic" panose="020B0502020202020204" pitchFamily="34" charset="0"/>
              </a:rPr>
              <a:t> - </a:t>
            </a:r>
            <a:r>
              <a:rPr lang="en-GB" sz="1400" dirty="0">
                <a:latin typeface="Century Gothic" panose="020B0502020202020204" pitchFamily="34" charset="0"/>
              </a:rPr>
              <a:t>a peach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un </a:t>
            </a:r>
            <a:r>
              <a:rPr lang="en-GB" sz="1400" b="1" dirty="0" err="1">
                <a:latin typeface="Century Gothic" panose="020B0502020202020204" pitchFamily="34" charset="0"/>
              </a:rPr>
              <a:t>tomate</a:t>
            </a:r>
            <a:r>
              <a:rPr lang="en-GB" sz="1400" b="1" dirty="0">
                <a:latin typeface="Century Gothic" panose="020B0502020202020204" pitchFamily="34" charset="0"/>
              </a:rPr>
              <a:t>- </a:t>
            </a:r>
            <a:r>
              <a:rPr lang="en-GB" sz="1400" dirty="0">
                <a:latin typeface="Century Gothic" panose="020B0502020202020204" pitchFamily="34" charset="0"/>
              </a:rPr>
              <a:t>a tomato</a:t>
            </a:r>
            <a:endParaRPr lang="en-GB" sz="1400" b="1" u="sng" dirty="0">
              <a:latin typeface="Century Gothic" panose="020B0502020202020204" pitchFamily="34" charset="0"/>
            </a:endParaRPr>
          </a:p>
          <a:p>
            <a:r>
              <a:rPr lang="en-GB" sz="1400" b="1" dirty="0">
                <a:latin typeface="Century Gothic" panose="020B0502020202020204" pitchFamily="34" charset="0"/>
              </a:rPr>
              <a:t>un </a:t>
            </a:r>
            <a:r>
              <a:rPr lang="en-GB" sz="1400" b="1" dirty="0" err="1">
                <a:latin typeface="Century Gothic" panose="020B0502020202020204" pitchFamily="34" charset="0"/>
              </a:rPr>
              <a:t>melón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dirty="0">
                <a:latin typeface="Century Gothic" panose="020B0502020202020204" pitchFamily="34" charset="0"/>
              </a:rPr>
              <a:t>– a melon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un pepino </a:t>
            </a:r>
            <a:r>
              <a:rPr lang="en-GB" sz="1400" dirty="0">
                <a:latin typeface="Century Gothic" panose="020B0502020202020204" pitchFamily="34" charset="0"/>
              </a:rPr>
              <a:t>– a cucumber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AF7701-B6CF-A538-A48B-17D443DC75FB}"/>
              </a:ext>
            </a:extLst>
          </p:cNvPr>
          <p:cNvSpPr txBox="1"/>
          <p:nvPr/>
        </p:nvSpPr>
        <p:spPr>
          <a:xfrm>
            <a:off x="4742423" y="3633199"/>
            <a:ext cx="6709804" cy="954107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Grammar</a:t>
            </a:r>
          </a:p>
          <a:p>
            <a:endParaRPr lang="en-GB" sz="1400" b="1" dirty="0">
              <a:latin typeface="Century Gothic" panose="020B0502020202020204" pitchFamily="34" charset="0"/>
            </a:endParaRPr>
          </a:p>
          <a:p>
            <a:r>
              <a:rPr lang="en-GB" sz="1400" dirty="0">
                <a:latin typeface="Century Gothic" panose="020B0502020202020204" pitchFamily="34" charset="0"/>
              </a:rPr>
              <a:t>We add “s” or “es” at the end of the word in Spanish to make the noun a plural word e.g. </a:t>
            </a:r>
            <a:r>
              <a:rPr lang="en-GB" sz="1400" b="1" dirty="0">
                <a:latin typeface="Century Gothic" panose="020B0502020202020204" pitchFamily="34" charset="0"/>
              </a:rPr>
              <a:t>un </a:t>
            </a:r>
            <a:r>
              <a:rPr lang="en-GB" sz="1400" b="1" dirty="0" err="1">
                <a:latin typeface="Century Gothic" panose="020B0502020202020204" pitchFamily="34" charset="0"/>
              </a:rPr>
              <a:t>plátano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b="1" dirty="0">
                <a:latin typeface="Century Gothic" panose="020B0502020202020204" pitchFamily="34" charset="0"/>
                <a:sym typeface="Wingdings" panose="05000000000000000000" pitchFamily="2" charset="2"/>
              </a:rPr>
              <a:t> </a:t>
            </a:r>
            <a:r>
              <a:rPr lang="en-GB" sz="1400" b="1" dirty="0">
                <a:latin typeface="Century Gothic" panose="020B0502020202020204" pitchFamily="34" charset="0"/>
              </a:rPr>
              <a:t>dos </a:t>
            </a:r>
            <a:r>
              <a:rPr lang="en-GB" sz="1400" b="1" dirty="0" err="1">
                <a:latin typeface="Century Gothic" panose="020B0502020202020204" pitchFamily="34" charset="0"/>
              </a:rPr>
              <a:t>plátanos</a:t>
            </a:r>
            <a:r>
              <a:rPr lang="en-GB" sz="1400" b="1" dirty="0">
                <a:latin typeface="Century Gothic" panose="020B0502020202020204" pitchFamily="34" charset="0"/>
              </a:rPr>
              <a:t>; un </a:t>
            </a:r>
            <a:r>
              <a:rPr lang="en-GB" sz="1400" b="1" dirty="0" err="1">
                <a:latin typeface="Century Gothic" panose="020B0502020202020204" pitchFamily="34" charset="0"/>
              </a:rPr>
              <a:t>melón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b="1" dirty="0">
                <a:latin typeface="Century Gothic" panose="020B0502020202020204" pitchFamily="34" charset="0"/>
                <a:sym typeface="Wingdings" panose="05000000000000000000" pitchFamily="2" charset="2"/>
              </a:rPr>
              <a:t> </a:t>
            </a:r>
            <a:r>
              <a:rPr lang="en-GB" sz="1400" b="1" dirty="0" err="1">
                <a:latin typeface="Century Gothic" panose="020B0502020202020204" pitchFamily="34" charset="0"/>
                <a:sym typeface="Wingdings" panose="05000000000000000000" pitchFamily="2" charset="2"/>
              </a:rPr>
              <a:t>tres</a:t>
            </a:r>
            <a:r>
              <a:rPr lang="en-GB" sz="1400" b="1" dirty="0">
                <a:latin typeface="Century Gothic" panose="020B0502020202020204" pitchFamily="34" charset="0"/>
                <a:sym typeface="Wingdings" panose="05000000000000000000" pitchFamily="2" charset="2"/>
              </a:rPr>
              <a:t> </a:t>
            </a:r>
            <a:r>
              <a:rPr lang="en-GB" sz="1400" b="1" dirty="0" err="1">
                <a:latin typeface="Century Gothic" panose="020B0502020202020204" pitchFamily="34" charset="0"/>
                <a:sym typeface="Wingdings" panose="05000000000000000000" pitchFamily="2" charset="2"/>
              </a:rPr>
              <a:t>melones</a:t>
            </a:r>
            <a:endParaRPr lang="en-GB" sz="1400" b="1" dirty="0"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E66FB9-B41C-82BE-E672-CAD71BC522E4}"/>
              </a:ext>
            </a:extLst>
          </p:cNvPr>
          <p:cNvSpPr txBox="1"/>
          <p:nvPr/>
        </p:nvSpPr>
        <p:spPr>
          <a:xfrm>
            <a:off x="8395668" y="4720517"/>
            <a:ext cx="3094375" cy="1384995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Phonics</a:t>
            </a:r>
          </a:p>
          <a:p>
            <a:endParaRPr lang="en-GB" sz="1400" b="1" dirty="0">
              <a:latin typeface="Century Gothic" panose="020B0502020202020204" pitchFamily="34" charset="0"/>
            </a:endParaRPr>
          </a:p>
          <a:p>
            <a:r>
              <a:rPr lang="en-GB" sz="1400" b="1" dirty="0">
                <a:latin typeface="Century Gothic" panose="020B0502020202020204" pitchFamily="34" charset="0"/>
              </a:rPr>
              <a:t>“za” </a:t>
            </a:r>
            <a:r>
              <a:rPr lang="en-GB" sz="1400" dirty="0">
                <a:latin typeface="Century Gothic" panose="020B0502020202020204" pitchFamily="34" charset="0"/>
              </a:rPr>
              <a:t>(</a:t>
            </a:r>
            <a:r>
              <a:rPr lang="en-GB" sz="1400" b="1" dirty="0" err="1">
                <a:latin typeface="Century Gothic" panose="020B0502020202020204" pitchFamily="34" charset="0"/>
              </a:rPr>
              <a:t>za</a:t>
            </a:r>
            <a:r>
              <a:rPr lang="en-GB" sz="1400" dirty="0" err="1">
                <a:latin typeface="Century Gothic" panose="020B0502020202020204" pitchFamily="34" charset="0"/>
              </a:rPr>
              <a:t>nahoria</a:t>
            </a:r>
            <a:r>
              <a:rPr lang="en-GB" sz="1400" dirty="0">
                <a:latin typeface="Century Gothic" panose="020B0502020202020204" pitchFamily="34" charset="0"/>
              </a:rPr>
              <a:t>, man</a:t>
            </a:r>
            <a:r>
              <a:rPr lang="en-GB" sz="1400" b="1" dirty="0">
                <a:latin typeface="Century Gothic" panose="020B0502020202020204" pitchFamily="34" charset="0"/>
              </a:rPr>
              <a:t>za</a:t>
            </a:r>
            <a:r>
              <a:rPr lang="en-GB" sz="1400" dirty="0">
                <a:latin typeface="Century Gothic" panose="020B0502020202020204" pitchFamily="34" charset="0"/>
              </a:rPr>
              <a:t>na)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“</a:t>
            </a:r>
            <a:r>
              <a:rPr lang="en-GB" sz="1400" b="1" dirty="0" err="1">
                <a:latin typeface="Century Gothic" panose="020B0502020202020204" pitchFamily="34" charset="0"/>
              </a:rPr>
              <a:t>ho</a:t>
            </a:r>
            <a:r>
              <a:rPr lang="en-GB" sz="1400" b="1" dirty="0">
                <a:latin typeface="Century Gothic" panose="020B0502020202020204" pitchFamily="34" charset="0"/>
              </a:rPr>
              <a:t>” </a:t>
            </a:r>
            <a:r>
              <a:rPr lang="en-GB" sz="1400" dirty="0">
                <a:latin typeface="Century Gothic" panose="020B0502020202020204" pitchFamily="34" charset="0"/>
              </a:rPr>
              <a:t>(</a:t>
            </a:r>
            <a:r>
              <a:rPr lang="en-GB" sz="1400" dirty="0" err="1">
                <a:latin typeface="Century Gothic" panose="020B0502020202020204" pitchFamily="34" charset="0"/>
              </a:rPr>
              <a:t>zana</a:t>
            </a:r>
            <a:r>
              <a:rPr lang="en-GB" sz="1400" b="1" dirty="0" err="1">
                <a:latin typeface="Century Gothic" panose="020B0502020202020204" pitchFamily="34" charset="0"/>
              </a:rPr>
              <a:t>ho</a:t>
            </a:r>
            <a:r>
              <a:rPr lang="en-GB" sz="1400" dirty="0" err="1">
                <a:latin typeface="Century Gothic" panose="020B0502020202020204" pitchFamily="34" charset="0"/>
              </a:rPr>
              <a:t>ria</a:t>
            </a:r>
            <a:r>
              <a:rPr lang="en-GB" sz="1400" dirty="0">
                <a:latin typeface="Century Gothic" panose="020B0502020202020204" pitchFamily="34" charset="0"/>
              </a:rPr>
              <a:t>)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“qui” </a:t>
            </a:r>
            <a:r>
              <a:rPr lang="en-GB" sz="1400" dirty="0">
                <a:latin typeface="Century Gothic" panose="020B0502020202020204" pitchFamily="34" charset="0"/>
              </a:rPr>
              <a:t>(</a:t>
            </a:r>
            <a:r>
              <a:rPr lang="en-GB" sz="1400" b="1" dirty="0" err="1">
                <a:latin typeface="Century Gothic" panose="020B0502020202020204" pitchFamily="34" charset="0"/>
              </a:rPr>
              <a:t>qui</a:t>
            </a:r>
            <a:r>
              <a:rPr lang="en-GB" sz="1400" dirty="0" err="1">
                <a:latin typeface="Century Gothic" panose="020B0502020202020204" pitchFamily="34" charset="0"/>
              </a:rPr>
              <a:t>siera</a:t>
            </a:r>
            <a:r>
              <a:rPr lang="en-GB" sz="1400" dirty="0">
                <a:latin typeface="Century Gothic" panose="020B0502020202020204" pitchFamily="34" charset="0"/>
              </a:rPr>
              <a:t>, </a:t>
            </a:r>
            <a:r>
              <a:rPr lang="en-GB" sz="1400" b="1" dirty="0" err="1">
                <a:latin typeface="Century Gothic" panose="020B0502020202020204" pitchFamily="34" charset="0"/>
              </a:rPr>
              <a:t>qui</a:t>
            </a:r>
            <a:r>
              <a:rPr lang="en-GB" sz="1400" dirty="0" err="1">
                <a:latin typeface="Century Gothic" panose="020B0502020202020204" pitchFamily="34" charset="0"/>
              </a:rPr>
              <a:t>ero</a:t>
            </a:r>
            <a:r>
              <a:rPr lang="en-GB" sz="1400" dirty="0">
                <a:latin typeface="Century Gothic" panose="020B0502020202020204" pitchFamily="34" charset="0"/>
              </a:rPr>
              <a:t>)</a:t>
            </a:r>
            <a:endParaRPr lang="en-GB" sz="1400" b="1" dirty="0">
              <a:latin typeface="Century Gothic" panose="020B0502020202020204" pitchFamily="34" charset="0"/>
            </a:endParaRPr>
          </a:p>
          <a:p>
            <a:r>
              <a:rPr lang="en-GB" sz="1400" b="1" dirty="0">
                <a:latin typeface="Century Gothic" panose="020B0502020202020204" pitchFamily="34" charset="0"/>
              </a:rPr>
              <a:t>“ci” </a:t>
            </a:r>
            <a:r>
              <a:rPr lang="en-GB" sz="1400" dirty="0">
                <a:latin typeface="Century Gothic" panose="020B0502020202020204" pitchFamily="34" charset="0"/>
              </a:rPr>
              <a:t>(gra</a:t>
            </a:r>
            <a:r>
              <a:rPr lang="en-GB" sz="1400" b="1" dirty="0">
                <a:latin typeface="Century Gothic" panose="020B0502020202020204" pitchFamily="34" charset="0"/>
              </a:rPr>
              <a:t>ci</a:t>
            </a:r>
            <a:r>
              <a:rPr lang="en-GB" sz="1400" dirty="0">
                <a:latin typeface="Century Gothic" panose="020B0502020202020204" pitchFamily="34" charset="0"/>
              </a:rPr>
              <a:t>as, </a:t>
            </a:r>
            <a:r>
              <a:rPr lang="en-GB" sz="1400" b="1" dirty="0" err="1">
                <a:latin typeface="Century Gothic" panose="020B0502020202020204" pitchFamily="34" charset="0"/>
              </a:rPr>
              <a:t>ci</a:t>
            </a:r>
            <a:r>
              <a:rPr lang="en-GB" sz="1400" dirty="0" err="1">
                <a:latin typeface="Century Gothic" panose="020B0502020202020204" pitchFamily="34" charset="0"/>
              </a:rPr>
              <a:t>nco</a:t>
            </a:r>
            <a:r>
              <a:rPr lang="en-GB" sz="1400" dirty="0">
                <a:latin typeface="Century Gothic" panose="020B0502020202020204" pitchFamily="34" charset="0"/>
              </a:rPr>
              <a:t>)</a:t>
            </a:r>
            <a:endParaRPr lang="en-GB" sz="1400" b="1" dirty="0"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A3449F-089E-9AF6-FCAC-1483F90C542B}"/>
              </a:ext>
            </a:extLst>
          </p:cNvPr>
          <p:cNvSpPr txBox="1"/>
          <p:nvPr/>
        </p:nvSpPr>
        <p:spPr>
          <a:xfrm>
            <a:off x="4757244" y="4721241"/>
            <a:ext cx="3482908" cy="1600438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Fact Bank </a:t>
            </a:r>
          </a:p>
          <a:p>
            <a:pPr algn="just"/>
            <a:endParaRPr lang="en-GB" sz="1400" b="1" dirty="0">
              <a:latin typeface="Century Gothic" panose="020B0502020202020204" pitchFamily="34" charset="0"/>
            </a:endParaRPr>
          </a:p>
          <a:p>
            <a:pPr algn="just"/>
            <a:r>
              <a:rPr lang="en-US" sz="1400" dirty="0">
                <a:latin typeface="Century Gothic" panose="020B0502020202020204" pitchFamily="34" charset="0"/>
              </a:rPr>
              <a:t>In Spain, there's a famous festival called </a:t>
            </a:r>
            <a:r>
              <a:rPr lang="en-US" sz="1400" b="1" dirty="0">
                <a:latin typeface="Century Gothic" panose="020B0502020202020204" pitchFamily="34" charset="0"/>
              </a:rPr>
              <a:t>La Tomatina</a:t>
            </a:r>
            <a:r>
              <a:rPr lang="en-US" sz="1400" dirty="0">
                <a:latin typeface="Century Gothic" panose="020B0502020202020204" pitchFamily="34" charset="0"/>
              </a:rPr>
              <a:t> in the town of </a:t>
            </a:r>
            <a:r>
              <a:rPr lang="en-US" sz="1400" dirty="0" err="1">
                <a:latin typeface="Century Gothic" panose="020B0502020202020204" pitchFamily="34" charset="0"/>
              </a:rPr>
              <a:t>Buñol</a:t>
            </a:r>
            <a:r>
              <a:rPr lang="en-US" sz="1400" dirty="0">
                <a:latin typeface="Century Gothic" panose="020B0502020202020204" pitchFamily="34" charset="0"/>
              </a:rPr>
              <a:t> where people throw tomatoes at each other for fun! It’s one of the biggest food fights in the world.</a:t>
            </a:r>
            <a:endParaRPr lang="en-GB" sz="1400" b="1" dirty="0"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BEAAB0-BFF6-AF8F-9069-97B69C3A900B}"/>
              </a:ext>
            </a:extLst>
          </p:cNvPr>
          <p:cNvSpPr txBox="1"/>
          <p:nvPr/>
        </p:nvSpPr>
        <p:spPr>
          <a:xfrm>
            <a:off x="4742424" y="1037775"/>
            <a:ext cx="6709804" cy="2462213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“Asking politely phrases” bank</a:t>
            </a:r>
          </a:p>
          <a:p>
            <a:endParaRPr lang="en-GB" sz="1400" b="1" dirty="0">
              <a:latin typeface="Century Gothic" panose="020B0502020202020204" pitchFamily="34" charset="0"/>
            </a:endParaRPr>
          </a:p>
          <a:p>
            <a:r>
              <a:rPr lang="en-GB" sz="1400" b="1" dirty="0">
                <a:latin typeface="Century Gothic" panose="020B0502020202020204" pitchFamily="34" charset="0"/>
              </a:rPr>
              <a:t>Quisiera -  </a:t>
            </a:r>
            <a:r>
              <a:rPr lang="en-GB" sz="1400" dirty="0">
                <a:latin typeface="Century Gothic" panose="020B0502020202020204" pitchFamily="34" charset="0"/>
              </a:rPr>
              <a:t>I would like…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Por </a:t>
            </a:r>
            <a:r>
              <a:rPr lang="en-GB" sz="1400" b="1" dirty="0" err="1">
                <a:latin typeface="Century Gothic" panose="020B0502020202020204" pitchFamily="34" charset="0"/>
              </a:rPr>
              <a:t>favor</a:t>
            </a:r>
            <a:r>
              <a:rPr lang="en-GB" sz="1400" b="1" dirty="0">
                <a:latin typeface="Century Gothic" panose="020B0502020202020204" pitchFamily="34" charset="0"/>
              </a:rPr>
              <a:t> – </a:t>
            </a:r>
            <a:r>
              <a:rPr lang="en-GB" sz="1400" dirty="0">
                <a:latin typeface="Century Gothic" panose="020B0502020202020204" pitchFamily="34" charset="0"/>
              </a:rPr>
              <a:t>please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Gracias – </a:t>
            </a:r>
            <a:r>
              <a:rPr lang="en-GB" sz="1400" dirty="0">
                <a:latin typeface="Century Gothic" panose="020B0502020202020204" pitchFamily="34" charset="0"/>
              </a:rPr>
              <a:t>thank you</a:t>
            </a:r>
          </a:p>
          <a:p>
            <a:endParaRPr lang="en-GB" sz="1400" dirty="0">
              <a:latin typeface="Century Gothic" panose="020B0502020202020204" pitchFamily="34" charset="0"/>
            </a:endParaRPr>
          </a:p>
          <a:p>
            <a:r>
              <a:rPr lang="en-GB" sz="1400" b="1" dirty="0">
                <a:latin typeface="Century Gothic" panose="020B0502020202020204" pitchFamily="34" charset="0"/>
              </a:rPr>
              <a:t>“Quisiera un </a:t>
            </a:r>
            <a:r>
              <a:rPr lang="en-GB" sz="1400" b="1" dirty="0" err="1">
                <a:latin typeface="Century Gothic" panose="020B0502020202020204" pitchFamily="34" charset="0"/>
              </a:rPr>
              <a:t>plátano</a:t>
            </a:r>
            <a:r>
              <a:rPr lang="en-GB" sz="1400" b="1" dirty="0">
                <a:latin typeface="Century Gothic" panose="020B0502020202020204" pitchFamily="34" charset="0"/>
              </a:rPr>
              <a:t>, </a:t>
            </a:r>
            <a:r>
              <a:rPr lang="en-GB" sz="1400" b="1" dirty="0" err="1">
                <a:latin typeface="Century Gothic" panose="020B0502020202020204" pitchFamily="34" charset="0"/>
              </a:rPr>
              <a:t>por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latin typeface="Century Gothic" panose="020B0502020202020204" pitchFamily="34" charset="0"/>
              </a:rPr>
              <a:t>favor</a:t>
            </a:r>
            <a:r>
              <a:rPr lang="en-GB" sz="1400" b="1" dirty="0">
                <a:latin typeface="Century Gothic" panose="020B0502020202020204" pitchFamily="34" charset="0"/>
              </a:rPr>
              <a:t>. ¡Gracias!” </a:t>
            </a:r>
            <a:r>
              <a:rPr lang="en-GB" sz="1400" dirty="0">
                <a:latin typeface="Century Gothic" panose="020B0502020202020204" pitchFamily="34" charset="0"/>
              </a:rPr>
              <a:t>– 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“I would like a banana, please. Thank you!”</a:t>
            </a:r>
          </a:p>
          <a:p>
            <a:endParaRPr lang="en-GB" sz="1400" dirty="0">
              <a:latin typeface="Century Gothic" panose="020B0502020202020204" pitchFamily="34" charset="0"/>
            </a:endParaRPr>
          </a:p>
          <a:p>
            <a:r>
              <a:rPr lang="en-GB" sz="1400" b="1" dirty="0">
                <a:latin typeface="Century Gothic" panose="020B0502020202020204" pitchFamily="34" charset="0"/>
              </a:rPr>
              <a:t>“Quisiera </a:t>
            </a:r>
            <a:r>
              <a:rPr lang="en-GB" sz="1400" b="1" dirty="0" err="1">
                <a:latin typeface="Century Gothic" panose="020B0502020202020204" pitchFamily="34" charset="0"/>
              </a:rPr>
              <a:t>tres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latin typeface="Century Gothic" panose="020B0502020202020204" pitchFamily="34" charset="0"/>
              </a:rPr>
              <a:t>peras</a:t>
            </a:r>
            <a:r>
              <a:rPr lang="en-GB" sz="1400" b="1" dirty="0">
                <a:latin typeface="Century Gothic" panose="020B0502020202020204" pitchFamily="34" charset="0"/>
              </a:rPr>
              <a:t>, </a:t>
            </a:r>
            <a:r>
              <a:rPr lang="en-GB" sz="1400" b="1" dirty="0" err="1">
                <a:latin typeface="Century Gothic" panose="020B0502020202020204" pitchFamily="34" charset="0"/>
              </a:rPr>
              <a:t>por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latin typeface="Century Gothic" panose="020B0502020202020204" pitchFamily="34" charset="0"/>
              </a:rPr>
              <a:t>favor</a:t>
            </a:r>
            <a:r>
              <a:rPr lang="en-GB" sz="1400" b="1" dirty="0">
                <a:latin typeface="Century Gothic" panose="020B0502020202020204" pitchFamily="34" charset="0"/>
              </a:rPr>
              <a:t>. ¡Gracias!</a:t>
            </a:r>
            <a:r>
              <a:rPr lang="en-GB" sz="1400" dirty="0">
                <a:latin typeface="Century Gothic" panose="020B0502020202020204" pitchFamily="34" charset="0"/>
              </a:rPr>
              <a:t>– 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“I would like three pears, please. Thank you!”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C7C6C0-B894-5F80-1949-88E80F9FF0FB}"/>
              </a:ext>
            </a:extLst>
          </p:cNvPr>
          <p:cNvSpPr txBox="1"/>
          <p:nvPr/>
        </p:nvSpPr>
        <p:spPr>
          <a:xfrm>
            <a:off x="739771" y="4522093"/>
            <a:ext cx="3821252" cy="1600438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“The Hungry Giant” Story  Bank</a:t>
            </a:r>
          </a:p>
          <a:p>
            <a:endParaRPr lang="en-GB" sz="1400" b="1" dirty="0">
              <a:latin typeface="Century Gothic" panose="020B0502020202020204" pitchFamily="34" charset="0"/>
            </a:endParaRPr>
          </a:p>
          <a:p>
            <a:r>
              <a:rPr lang="en-GB" sz="1400" b="1" dirty="0">
                <a:latin typeface="Century Gothic" panose="020B0502020202020204" pitchFamily="34" charset="0"/>
              </a:rPr>
              <a:t>¡Tengo </a:t>
            </a:r>
            <a:r>
              <a:rPr lang="en-GB" sz="1400" b="1" dirty="0" err="1">
                <a:latin typeface="Century Gothic" panose="020B0502020202020204" pitchFamily="34" charset="0"/>
              </a:rPr>
              <a:t>hambre</a:t>
            </a:r>
            <a:r>
              <a:rPr lang="en-GB" sz="1400" b="1" dirty="0">
                <a:latin typeface="Century Gothic" panose="020B0502020202020204" pitchFamily="34" charset="0"/>
              </a:rPr>
              <a:t>! – </a:t>
            </a:r>
            <a:r>
              <a:rPr lang="en-GB" sz="1400" dirty="0">
                <a:latin typeface="Century Gothic" panose="020B0502020202020204" pitchFamily="34" charset="0"/>
              </a:rPr>
              <a:t>I am hungry!</a:t>
            </a:r>
          </a:p>
          <a:p>
            <a:r>
              <a:rPr lang="en-GB" sz="1400" b="1" dirty="0" err="1">
                <a:latin typeface="Century Gothic" panose="020B0502020202020204" pitchFamily="34" charset="0"/>
              </a:rPr>
              <a:t>Quiero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dirty="0">
                <a:latin typeface="Century Gothic" panose="020B0502020202020204" pitchFamily="34" charset="0"/>
              </a:rPr>
              <a:t>– I want </a:t>
            </a:r>
          </a:p>
          <a:p>
            <a:r>
              <a:rPr lang="en-GB" sz="1400" b="1" dirty="0" err="1">
                <a:latin typeface="Century Gothic" panose="020B0502020202020204" pitchFamily="34" charset="0"/>
              </a:rPr>
              <a:t>frutas</a:t>
            </a:r>
            <a:r>
              <a:rPr lang="en-GB" sz="1400" b="1" dirty="0">
                <a:latin typeface="Century Gothic" panose="020B0502020202020204" pitchFamily="34" charset="0"/>
              </a:rPr>
              <a:t>– </a:t>
            </a:r>
            <a:r>
              <a:rPr lang="en-GB" sz="1400" dirty="0">
                <a:latin typeface="Century Gothic" panose="020B0502020202020204" pitchFamily="34" charset="0"/>
              </a:rPr>
              <a:t>fruits </a:t>
            </a:r>
          </a:p>
          <a:p>
            <a:r>
              <a:rPr lang="en-GB" sz="1400" b="1" dirty="0" err="1">
                <a:latin typeface="Century Gothic" panose="020B0502020202020204" pitchFamily="34" charset="0"/>
              </a:rPr>
              <a:t>verduras</a:t>
            </a:r>
            <a:r>
              <a:rPr lang="en-GB" sz="1400" dirty="0">
                <a:latin typeface="Century Gothic" panose="020B0502020202020204" pitchFamily="34" charset="0"/>
              </a:rPr>
              <a:t> - vegetables</a:t>
            </a:r>
            <a:endParaRPr lang="en-GB" sz="1400" b="1" dirty="0">
              <a:latin typeface="Century Gothic" panose="020B0502020202020204" pitchFamily="34" charset="0"/>
            </a:endParaRPr>
          </a:p>
          <a:p>
            <a:r>
              <a:rPr lang="en-GB" sz="1400" b="1" dirty="0" err="1">
                <a:latin typeface="Century Gothic" panose="020B0502020202020204" pitchFamily="34" charset="0"/>
              </a:rPr>
              <a:t>uvas</a:t>
            </a:r>
            <a:r>
              <a:rPr lang="en-GB" sz="1400" dirty="0">
                <a:latin typeface="Century Gothic" panose="020B0502020202020204" pitchFamily="34" charset="0"/>
              </a:rPr>
              <a:t>–grapes</a:t>
            </a:r>
          </a:p>
        </p:txBody>
      </p:sp>
      <p:pic>
        <p:nvPicPr>
          <p:cNvPr id="10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E25D34F5-2455-8856-7311-F24CF8E8F1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>
            <a:alphaModFix amt="0"/>
          </a:blip>
          <a:stretch>
            <a:fillRect/>
          </a:stretch>
        </p:blipFill>
        <p:spPr>
          <a:xfrm>
            <a:off x="3414479" y="566125"/>
            <a:ext cx="1188173" cy="1188173"/>
          </a:xfrm>
          <a:prstGeom prst="rect">
            <a:avLst/>
          </a:prstGeom>
        </p:spPr>
      </p:pic>
      <p:pic>
        <p:nvPicPr>
          <p:cNvPr id="11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59C1B2A6-669A-B201-F5F8-9DB5441A7C6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>
            <a:alphaModFix amt="0"/>
          </a:blip>
          <a:stretch>
            <a:fillRect/>
          </a:stretch>
        </p:blipFill>
        <p:spPr>
          <a:xfrm>
            <a:off x="9514477" y="517103"/>
            <a:ext cx="1188173" cy="1188173"/>
          </a:xfrm>
          <a:prstGeom prst="rect">
            <a:avLst/>
          </a:prstGeom>
        </p:spPr>
      </p:pic>
      <p:pic>
        <p:nvPicPr>
          <p:cNvPr id="12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E7F01C80-D3E0-D9CA-B87F-2CA312A875D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>
            <a:alphaModFix amt="0"/>
          </a:blip>
          <a:stretch>
            <a:fillRect/>
          </a:stretch>
        </p:blipFill>
        <p:spPr>
          <a:xfrm>
            <a:off x="3450608" y="5087908"/>
            <a:ext cx="1188173" cy="1188173"/>
          </a:xfrm>
          <a:prstGeom prst="rect">
            <a:avLst/>
          </a:prstGeom>
        </p:spPr>
      </p:pic>
      <p:pic>
        <p:nvPicPr>
          <p:cNvPr id="13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265543B4-3900-4EA8-EACC-46990E4CF48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>
            <a:alphaModFix amt="0"/>
          </a:blip>
          <a:stretch>
            <a:fillRect/>
          </a:stretch>
        </p:blipFill>
        <p:spPr>
          <a:xfrm>
            <a:off x="10858140" y="5322312"/>
            <a:ext cx="1188173" cy="118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52905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269</Words>
  <Application>Microsoft Office PowerPoint</Application>
  <PresentationFormat>Widescreen</PresentationFormat>
  <Paragraphs>46</Paragraphs>
  <Slides>1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</dc:creator>
  <cp:lastModifiedBy>Dipti Pindoria</cp:lastModifiedBy>
  <cp:revision>56</cp:revision>
  <cp:lastPrinted>2019-12-01T14:04:10Z</cp:lastPrinted>
  <dcterms:created xsi:type="dcterms:W3CDTF">2019-08-20T09:39:52Z</dcterms:created>
  <dcterms:modified xsi:type="dcterms:W3CDTF">2025-04-08T10:54:28Z</dcterms:modified>
</cp:coreProperties>
</file>