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201FD-766E-4A26-9073-9796812E6359}" v="2" dt="2025-09-23T11:14:5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1A2201FD-766E-4A26-9073-9796812E6359}"/>
    <pc:docChg chg="modSld">
      <pc:chgData name="Dipti Pindoria" userId="e91a2731-90a4-4023-ab36-ca9e685a9b5a" providerId="ADAL" clId="{1A2201FD-766E-4A26-9073-9796812E6359}" dt="2025-09-23T11:14:56.549" v="1"/>
      <pc:docMkLst>
        <pc:docMk/>
      </pc:docMkLst>
      <pc:sldChg chg="addSp delSp modSp modAnim">
        <pc:chgData name="Dipti Pindoria" userId="e91a2731-90a4-4023-ab36-ca9e685a9b5a" providerId="ADAL" clId="{1A2201FD-766E-4A26-9073-9796812E6359}" dt="2025-09-23T11:14:56.549" v="1"/>
        <pc:sldMkLst>
          <pc:docMk/>
          <pc:sldMk cId="3266813702" sldId="267"/>
        </pc:sldMkLst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2" creationId="{63103EED-EC6A-1241-7040-41BC26BD5350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4" creationId="{CE464C69-D68B-E335-9BCD-0C784F0D96E7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5" creationId="{03796F02-AB5C-926B-B16E-1D3E7372E5BC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6" creationId="{84AD93C2-8196-DDAC-AFA4-A3B8D883BBC2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7" creationId="{8FB3E5C3-893F-FA4A-D057-1F88C35BE2DE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28" creationId="{0E090431-34DF-2417-1F3B-7720E1D44AC2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30" creationId="{7BD883F6-FBCD-905A-CC5B-416214845656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31" creationId="{67954E51-CF50-0961-F4FF-D3AF2231306E}"/>
          </ac:spMkLst>
        </pc:spChg>
        <pc:spChg chg="del">
          <ac:chgData name="Dipti Pindoria" userId="e91a2731-90a4-4023-ab36-ca9e685a9b5a" providerId="ADAL" clId="{1A2201FD-766E-4A26-9073-9796812E6359}" dt="2025-09-23T11:14:51.748" v="0" actId="478"/>
          <ac:spMkLst>
            <pc:docMk/>
            <pc:sldMk cId="3266813702" sldId="267"/>
            <ac:spMk id="232" creationId="{627947C1-C77F-B074-C5A9-56C4B807166A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37" creationId="{9AB670DC-42BE-C230-956B-B02F4231B1B9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39" creationId="{B896A972-CF9E-50B8-25BA-8AB6F90AE8CF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0" creationId="{1CFB2949-33FC-1A73-6EBB-135720951379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1" creationId="{A0131FC5-D648-EEB4-3187-06E83906559C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2" creationId="{C17E203B-7FAA-F1E2-567F-80D4B1923742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3" creationId="{61C41A96-84C2-D353-8FE1-F2BC54E7D8E2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4" creationId="{53FF4CD8-976E-1D00-A045-3EE38D099453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5" creationId="{0F5D4582-9A49-9269-24C7-59E4A92F01B4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47" creationId="{789DC538-DC8F-48CF-600F-A614BB8F6DF5}"/>
          </ac:spMkLst>
        </pc:spChg>
        <pc:spChg chg="add mod">
          <ac:chgData name="Dipti Pindoria" userId="e91a2731-90a4-4023-ab36-ca9e685a9b5a" providerId="ADAL" clId="{1A2201FD-766E-4A26-9073-9796812E6359}" dt="2025-09-23T11:14:56.549" v="1"/>
          <ac:spMkLst>
            <pc:docMk/>
            <pc:sldMk cId="3266813702" sldId="267"/>
            <ac:spMk id="251" creationId="{60CA025F-A883-35AA-5CC3-F2E7AFCF05BC}"/>
          </ac:spMkLst>
        </pc:spChg>
        <pc:picChg chg="del">
          <ac:chgData name="Dipti Pindoria" userId="e91a2731-90a4-4023-ab36-ca9e685a9b5a" providerId="ADAL" clId="{1A2201FD-766E-4A26-9073-9796812E6359}" dt="2025-09-23T11:14:51.748" v="0" actId="478"/>
          <ac:picMkLst>
            <pc:docMk/>
            <pc:sldMk cId="3266813702" sldId="267"/>
            <ac:picMk id="233" creationId="{2E14595A-AFB2-BE85-63B2-BF5D9EBC25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sv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36">
            <a:extLst>
              <a:ext uri="{FF2B5EF4-FFF2-40B4-BE49-F238E27FC236}">
                <a16:creationId xmlns:a16="http://schemas.microsoft.com/office/drawing/2014/main" id="{9AB670DC-42BE-C230-956B-B02F4231B1B9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8" name="Picture 2">
            <a:extLst>
              <a:ext uri="{FF2B5EF4-FFF2-40B4-BE49-F238E27FC236}">
                <a16:creationId xmlns:a16="http://schemas.microsoft.com/office/drawing/2014/main" id="{CA4C2FF1-CAF4-C89B-7590-FA0609D5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9" name="Freeform 12">
            <a:extLst>
              <a:ext uri="{FF2B5EF4-FFF2-40B4-BE49-F238E27FC236}">
                <a16:creationId xmlns:a16="http://schemas.microsoft.com/office/drawing/2014/main" id="{B896A972-CF9E-50B8-25BA-8AB6F90AE8CF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CFB2949-33FC-1A73-6EBB-135720951379}"/>
              </a:ext>
            </a:extLst>
          </p:cNvPr>
          <p:cNvSpPr txBox="1"/>
          <p:nvPr/>
        </p:nvSpPr>
        <p:spPr>
          <a:xfrm>
            <a:off x="640357" y="578811"/>
            <a:ext cx="556147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6 Autumn 2 Knowledge Organiser: Homes &amp; Houses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0131FC5-D648-EEB4-3187-06E83906559C}"/>
              </a:ext>
            </a:extLst>
          </p:cNvPr>
          <p:cNvSpPr txBox="1"/>
          <p:nvPr/>
        </p:nvSpPr>
        <p:spPr>
          <a:xfrm>
            <a:off x="587774" y="1149595"/>
            <a:ext cx="1974956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 : Objects in the house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mesa </a:t>
            </a:r>
            <a:r>
              <a:rPr lang="en-GB" sz="1000" dirty="0">
                <a:latin typeface="Century Gothic" panose="020B0502020202020204" pitchFamily="34" charset="0"/>
              </a:rPr>
              <a:t>– a table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sillón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an armchair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puerta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door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ventana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window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cama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bed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alfombra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rug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17E203B-7FAA-F1E2-567F-80D4B1923742}"/>
              </a:ext>
            </a:extLst>
          </p:cNvPr>
          <p:cNvSpPr txBox="1"/>
          <p:nvPr/>
        </p:nvSpPr>
        <p:spPr>
          <a:xfrm>
            <a:off x="5121205" y="1149595"/>
            <a:ext cx="2161252" cy="332398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pPr algn="l"/>
            <a:endParaRPr lang="en-GB" sz="1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In Spanish, when we use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'la' or 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el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', we're referring to something specific. </a:t>
            </a:r>
            <a:endParaRPr lang="en-GB" sz="1000" dirty="0">
              <a:solidFill>
                <a:srgbClr val="0D0D0D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For example,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'la 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cocina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 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means 'the kitchen' (we know </a:t>
            </a:r>
            <a:r>
              <a:rPr lang="en-GB" sz="1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exactly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which one we're talking about).</a:t>
            </a:r>
          </a:p>
          <a:p>
            <a:pPr algn="l"/>
            <a:endParaRPr lang="en-GB" sz="1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When we want to talk about something non-specific, we use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una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 or 'un'. 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For instance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, 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una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cocina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 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means 'a kitchen' (it could be </a:t>
            </a:r>
            <a:r>
              <a:rPr lang="en-GB" sz="10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any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kitchen).</a:t>
            </a:r>
          </a:p>
          <a:p>
            <a:pPr algn="l"/>
            <a:endParaRPr lang="en-GB" sz="1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To switch between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una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/un' 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and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el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/la', 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follow this rule:</a:t>
            </a:r>
          </a:p>
          <a:p>
            <a:pPr algn="l"/>
            <a:endParaRPr lang="en-GB" sz="1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Change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una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 to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'la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Change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'un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 to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</a:t>
            </a:r>
            <a:r>
              <a:rPr lang="en-GB" sz="10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el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'.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1C41A96-84C2-D353-8FE1-F2BC54E7D8E2}"/>
              </a:ext>
            </a:extLst>
          </p:cNvPr>
          <p:cNvSpPr txBox="1"/>
          <p:nvPr/>
        </p:nvSpPr>
        <p:spPr>
          <a:xfrm>
            <a:off x="2689068" y="1160077"/>
            <a:ext cx="2319358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Bank: Rooms in the house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casa </a:t>
            </a:r>
            <a:r>
              <a:rPr lang="en-GB" sz="1000" dirty="0">
                <a:latin typeface="Century Gothic" panose="020B0502020202020204" pitchFamily="34" charset="0"/>
              </a:rPr>
              <a:t>- a house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habitación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a bedroom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cocina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kitchen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baño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a bathroom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comedor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a dining room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salón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a lounge/ living room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jardín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a garden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3FF4CD8-976E-1D00-A045-3EE38D099453}"/>
              </a:ext>
            </a:extLst>
          </p:cNvPr>
          <p:cNvSpPr txBox="1"/>
          <p:nvPr/>
        </p:nvSpPr>
        <p:spPr>
          <a:xfrm>
            <a:off x="2689887" y="2995397"/>
            <a:ext cx="2318539" cy="20774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u="sng" dirty="0">
              <a:latin typeface="Century Gothic" panose="020B0502020202020204" pitchFamily="34" charset="0"/>
            </a:endParaRPr>
          </a:p>
          <a:p>
            <a:r>
              <a:rPr lang="en-GB" sz="1000" b="0" dirty="0">
                <a:latin typeface="Century Gothic" panose="020B0502020202020204" pitchFamily="34" charset="0"/>
              </a:rPr>
              <a:t>Adjectives </a:t>
            </a:r>
            <a:r>
              <a:rPr lang="en-GB" sz="900" b="0" dirty="0">
                <a:latin typeface="Century Gothic" panose="020B0502020202020204" pitchFamily="34" charset="0"/>
              </a:rPr>
              <a:t>(masculine/feminine)</a:t>
            </a:r>
          </a:p>
          <a:p>
            <a:endParaRPr lang="en-GB" sz="900" b="0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bonit</a:t>
            </a:r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bonit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- beautiful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grande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– big or large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pequeñ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pequeñ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- small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antigu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antigu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- old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modern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/</a:t>
            </a:r>
            <a:r>
              <a:rPr lang="en-GB" sz="1000" b="1" dirty="0" err="1">
                <a:latin typeface="Century Gothic" panose="020B0502020202020204" pitchFamily="34" charset="0"/>
              </a:rPr>
              <a:t>modern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– modern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comod</a:t>
            </a:r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/ </a:t>
            </a:r>
            <a:r>
              <a:rPr lang="en-GB" sz="1000" b="1" dirty="0" err="1">
                <a:latin typeface="Century Gothic" panose="020B0502020202020204" pitchFamily="34" charset="0"/>
              </a:rPr>
              <a:t>comod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comfortable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luminos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1000" b="1" dirty="0">
                <a:latin typeface="Century Gothic" panose="020B0502020202020204" pitchFamily="34" charset="0"/>
              </a:rPr>
              <a:t>/ </a:t>
            </a:r>
            <a:r>
              <a:rPr lang="en-GB" sz="1000" b="1" dirty="0" err="1">
                <a:latin typeface="Century Gothic" panose="020B0502020202020204" pitchFamily="34" charset="0"/>
              </a:rPr>
              <a:t>luminos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- bright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útil</a:t>
            </a:r>
            <a:r>
              <a:rPr lang="en-GB" sz="1000" dirty="0">
                <a:latin typeface="Century Gothic" panose="020B0502020202020204" pitchFamily="34" charset="0"/>
              </a:rPr>
              <a:t> – useful  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F5D4582-9A49-9269-24C7-59E4A92F01B4}"/>
              </a:ext>
            </a:extLst>
          </p:cNvPr>
          <p:cNvSpPr txBox="1"/>
          <p:nvPr/>
        </p:nvSpPr>
        <p:spPr>
          <a:xfrm>
            <a:off x="587774" y="2885134"/>
            <a:ext cx="1569732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-</a:t>
            </a:r>
            <a:r>
              <a:rPr lang="en-GB" sz="1000" b="1" dirty="0">
                <a:latin typeface="Century Gothic" panose="020B0502020202020204" pitchFamily="34" charset="0"/>
              </a:rPr>
              <a:t>ha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ci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jar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que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ño</a:t>
            </a:r>
            <a:endParaRPr lang="en-GB" sz="1000" dirty="0">
              <a:latin typeface="Century Gothic" panose="020B0502020202020204" pitchFamily="34" charset="0"/>
            </a:endParaRP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246" name="Picture 245" descr="A close-up of a logo&#10;&#10;Description automatically generated">
            <a:extLst>
              <a:ext uri="{FF2B5EF4-FFF2-40B4-BE49-F238E27FC236}">
                <a16:creationId xmlns:a16="http://schemas.microsoft.com/office/drawing/2014/main" id="{503BAFF2-C623-0941-ACB6-52F40392A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789DC538-DC8F-48CF-600F-A614BB8F6DF5}"/>
              </a:ext>
            </a:extLst>
          </p:cNvPr>
          <p:cNvSpPr txBox="1"/>
          <p:nvPr/>
        </p:nvSpPr>
        <p:spPr>
          <a:xfrm>
            <a:off x="5121205" y="4642002"/>
            <a:ext cx="2161252" cy="8617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GB" sz="1000" u="sng" dirty="0"/>
              <a:t>Grammar</a:t>
            </a:r>
          </a:p>
          <a:p>
            <a:endParaRPr lang="en-GB" sz="1000" dirty="0"/>
          </a:p>
          <a:p>
            <a:r>
              <a:rPr lang="en-GB" sz="1000" b="0" dirty="0">
                <a:latin typeface="Century Gothic" panose="020B0502020202020204" pitchFamily="34" charset="0"/>
              </a:rPr>
              <a:t>We use </a:t>
            </a:r>
            <a:r>
              <a:rPr lang="en-GB" sz="1000" dirty="0">
                <a:latin typeface="Century Gothic" panose="020B0502020202020204" pitchFamily="34" charset="0"/>
              </a:rPr>
              <a:t>“hay” </a:t>
            </a:r>
            <a:r>
              <a:rPr lang="en-GB" sz="1000" b="0" dirty="0">
                <a:latin typeface="Century Gothic" panose="020B0502020202020204" pitchFamily="34" charset="0"/>
              </a:rPr>
              <a:t>in Spanish to mean both “there is…” and “there are...” </a:t>
            </a:r>
          </a:p>
        </p:txBody>
      </p:sp>
      <p:pic>
        <p:nvPicPr>
          <p:cNvPr id="24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CA71B56-D72C-823B-B465-229B173EF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8763" y="3038986"/>
            <a:ext cx="252000" cy="2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11715CB-1A6B-2617-D597-79415E11D0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25" y="1445991"/>
            <a:ext cx="252000" cy="25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9CA55BC-8770-2A69-66A5-78CBF26B2D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427" y="1454358"/>
            <a:ext cx="252000" cy="2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1" name="TextBox 14">
            <a:extLst>
              <a:ext uri="{FF2B5EF4-FFF2-40B4-BE49-F238E27FC236}">
                <a16:creationId xmlns:a16="http://schemas.microsoft.com/office/drawing/2014/main" id="{60CA025F-A883-35AA-5CC3-F2E7AFCF05BC}"/>
              </a:ext>
            </a:extLst>
          </p:cNvPr>
          <p:cNvSpPr txBox="1"/>
          <p:nvPr/>
        </p:nvSpPr>
        <p:spPr>
          <a:xfrm>
            <a:off x="599197" y="4346996"/>
            <a:ext cx="197495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Some adjectives change the spelling to match the noun: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La </a:t>
            </a:r>
            <a:r>
              <a:rPr lang="en-GB" sz="1000" dirty="0" err="1">
                <a:latin typeface="Century Gothic" panose="020B0502020202020204" pitchFamily="34" charset="0"/>
              </a:rPr>
              <a:t>cocina</a:t>
            </a:r>
            <a:r>
              <a:rPr lang="en-GB" sz="1000" dirty="0">
                <a:latin typeface="Century Gothic" panose="020B0502020202020204" pitchFamily="34" charset="0"/>
              </a:rPr>
              <a:t> es 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pequeña</a:t>
            </a:r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El </a:t>
            </a:r>
            <a:r>
              <a:rPr lang="en-GB" sz="1000" dirty="0" err="1">
                <a:latin typeface="Century Gothic" panose="020B0502020202020204" pitchFamily="34" charset="0"/>
              </a:rPr>
              <a:t>salón</a:t>
            </a:r>
            <a:r>
              <a:rPr lang="en-GB" sz="1000" dirty="0">
                <a:latin typeface="Century Gothic" panose="020B0502020202020204" pitchFamily="34" charset="0"/>
              </a:rPr>
              <a:t> es 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moderno</a:t>
            </a:r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524</TotalTime>
  <Words>285</Words>
  <Application>Microsoft Office PowerPoint</Application>
  <PresentationFormat>On-screen Show (4:3)</PresentationFormat>
  <Paragraphs>57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83</cp:revision>
  <cp:lastPrinted>2024-01-30T16:23:43Z</cp:lastPrinted>
  <dcterms:created xsi:type="dcterms:W3CDTF">2019-08-20T09:39:52Z</dcterms:created>
  <dcterms:modified xsi:type="dcterms:W3CDTF">2025-09-23T11:14:59Z</dcterms:modified>
</cp:coreProperties>
</file>