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A4B77-726C-45E5-892A-09CC8EC2D294}" v="62" dt="2025-09-19T18:25:1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20" y="8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D8CA4B77-726C-45E5-892A-09CC8EC2D294}"/>
    <pc:docChg chg="modSld">
      <pc:chgData name="Dipti Pindoria" userId="e91a2731-90a4-4023-ab36-ca9e685a9b5a" providerId="ADAL" clId="{D8CA4B77-726C-45E5-892A-09CC8EC2D294}" dt="2025-09-19T18:25:17.114" v="61" actId="1035"/>
      <pc:docMkLst>
        <pc:docMk/>
      </pc:docMkLst>
      <pc:sldChg chg="addSp delSp modSp modAnim">
        <pc:chgData name="Dipti Pindoria" userId="e91a2731-90a4-4023-ab36-ca9e685a9b5a" providerId="ADAL" clId="{D8CA4B77-726C-45E5-892A-09CC8EC2D294}" dt="2025-09-19T18:25:17.114" v="61" actId="1035"/>
        <pc:sldMkLst>
          <pc:docMk/>
          <pc:sldMk cId="3266813702" sldId="267"/>
        </pc:sldMkLst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20" creationId="{D742060D-A92F-0C48-2304-8739DBECDCF0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22" creationId="{94FC6B81-C20B-4CE7-6740-8106CEBBFA1D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23" creationId="{8A84218F-3F9F-7FA3-1AC4-66A48B35F8E7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24" creationId="{25C47365-C6CC-5FB5-E224-5D775BF12906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25" creationId="{BE1B9FBA-2114-5CCC-BBEA-A2EEE063D82D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26" creationId="{BC43BC8B-D896-4A59-2A3D-778FF6DFC43D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28" creationId="{3F1A7BC3-EA2F-7276-8D18-7E475E88D012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29" creationId="{707F67A0-0E7E-1E9C-5380-CF31C4BCF70E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35" creationId="{A2F79B8D-B0B5-0264-5B44-05B319A45108}"/>
          </ac:spMkLst>
        </pc:spChg>
        <pc:spChg chg="del">
          <ac:chgData name="Dipti Pindoria" userId="e91a2731-90a4-4023-ab36-ca9e685a9b5a" providerId="ADAL" clId="{D8CA4B77-726C-45E5-892A-09CC8EC2D294}" dt="2025-09-19T18:25:00.505" v="0" actId="478"/>
          <ac:spMkLst>
            <pc:docMk/>
            <pc:sldMk cId="3266813702" sldId="267"/>
            <ac:spMk id="36" creationId="{5BDB5A3A-9FCB-9949-FFF4-AF4EF366E53D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38" creationId="{02405923-4135-2BB0-2317-C7671D4273C3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40" creationId="{E0AB93DA-8CB2-6AE2-9932-F81F47ED19E7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41" creationId="{C6B9E738-B874-0FF1-3AB1-4B97BE49E0E9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42" creationId="{6179F931-D6BD-7664-1CA7-91A15A88C19E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43" creationId="{D7E8678F-7225-4594-8434-2F2C06D46E92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44" creationId="{F7565A84-790D-8546-B70C-FCB9554C8F27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45" creationId="{FDC8924A-6767-1513-27F6-0E37FA294AA7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46" creationId="{9D371C6F-124D-FFE5-9E81-FFE89613F0A6}"/>
          </ac:spMkLst>
        </pc:spChg>
        <pc:spChg chg="add mod">
          <ac:chgData name="Dipti Pindoria" userId="e91a2731-90a4-4023-ab36-ca9e685a9b5a" providerId="ADAL" clId="{D8CA4B77-726C-45E5-892A-09CC8EC2D294}" dt="2025-09-19T18:25:17.114" v="61" actId="1035"/>
          <ac:spMkLst>
            <pc:docMk/>
            <pc:sldMk cId="3266813702" sldId="267"/>
            <ac:spMk id="51" creationId="{C55EF3B8-9149-2FA0-1724-2407472F7A5E}"/>
          </ac:spMkLst>
        </pc:spChg>
        <pc:picChg chg="add mod">
          <ac:chgData name="Dipti Pindoria" userId="e91a2731-90a4-4023-ab36-ca9e685a9b5a" providerId="ADAL" clId="{D8CA4B77-726C-45E5-892A-09CC8EC2D294}" dt="2025-09-19T18:25:17.114" v="61" actId="1035"/>
          <ac:picMkLst>
            <pc:docMk/>
            <pc:sldMk cId="3266813702" sldId="267"/>
            <ac:picMk id="39" creationId="{89E6B55E-7C8E-9CA2-236D-244E24CD73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sv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2405923-4135-2BB0-2317-C7671D4273C3}"/>
              </a:ext>
            </a:extLst>
          </p:cNvPr>
          <p:cNvSpPr/>
          <p:nvPr/>
        </p:nvSpPr>
        <p:spPr>
          <a:xfrm>
            <a:off x="983500" y="7073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89E6B55E-7C8E-9CA2-236D-244E24CD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3501" y="-1927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0" name="Freeform 12">
            <a:extLst>
              <a:ext uri="{FF2B5EF4-FFF2-40B4-BE49-F238E27FC236}">
                <a16:creationId xmlns:a16="http://schemas.microsoft.com/office/drawing/2014/main" id="{E0AB93DA-8CB2-6AE2-9932-F81F47ED19E7}"/>
              </a:ext>
            </a:extLst>
          </p:cNvPr>
          <p:cNvSpPr/>
          <p:nvPr/>
        </p:nvSpPr>
        <p:spPr>
          <a:xfrm>
            <a:off x="7510105" y="8817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B9E738-B874-0FF1-3AB1-4B97BE49E0E9}"/>
              </a:ext>
            </a:extLst>
          </p:cNvPr>
          <p:cNvSpPr txBox="1"/>
          <p:nvPr/>
        </p:nvSpPr>
        <p:spPr>
          <a:xfrm>
            <a:off x="1288057" y="947111"/>
            <a:ext cx="5400000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3 Spring 1 Knowledge Organiser: Animals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79F931-D6BD-7664-1CA7-91A15A88C19E}"/>
              </a:ext>
            </a:extLst>
          </p:cNvPr>
          <p:cNvSpPr txBox="1"/>
          <p:nvPr/>
        </p:nvSpPr>
        <p:spPr>
          <a:xfrm>
            <a:off x="1404321" y="1553680"/>
            <a:ext cx="1743229" cy="264687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Noun Bank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un gato </a:t>
            </a:r>
            <a:r>
              <a:rPr lang="en-GB" sz="1200" dirty="0">
                <a:latin typeface="Century Gothic" panose="020B0502020202020204" pitchFamily="34" charset="0"/>
              </a:rPr>
              <a:t>– a cat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 perro </a:t>
            </a:r>
            <a:r>
              <a:rPr lang="en-GB" sz="1200" dirty="0">
                <a:latin typeface="Century Gothic" panose="020B0502020202020204" pitchFamily="34" charset="0"/>
              </a:rPr>
              <a:t>- a dog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 pez </a:t>
            </a:r>
            <a:r>
              <a:rPr lang="en-GB" sz="1200" dirty="0">
                <a:latin typeface="Century Gothic" panose="020B0502020202020204" pitchFamily="34" charset="0"/>
              </a:rPr>
              <a:t>– a fish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 caballo </a:t>
            </a:r>
            <a:r>
              <a:rPr lang="en-GB" sz="1200" dirty="0">
                <a:latin typeface="Century Gothic" panose="020B0502020202020204" pitchFamily="34" charset="0"/>
              </a:rPr>
              <a:t>- a horse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 conejo </a:t>
            </a:r>
            <a:r>
              <a:rPr lang="en-GB" sz="1200" dirty="0">
                <a:latin typeface="Century Gothic" panose="020B0502020202020204" pitchFamily="34" charset="0"/>
              </a:rPr>
              <a:t>-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a rabbit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una oveja </a:t>
            </a:r>
            <a:r>
              <a:rPr lang="en-GB" sz="1200" dirty="0">
                <a:latin typeface="Century Gothic" panose="020B0502020202020204" pitchFamily="34" charset="0"/>
              </a:rPr>
              <a:t>– a sheep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una serpiente </a:t>
            </a:r>
            <a:r>
              <a:rPr lang="en-GB" sz="1200" dirty="0">
                <a:latin typeface="Century Gothic" panose="020B0502020202020204" pitchFamily="34" charset="0"/>
              </a:rPr>
              <a:t>- a snake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 pájaro </a:t>
            </a:r>
            <a:r>
              <a:rPr lang="en-GB" sz="1200" dirty="0">
                <a:latin typeface="Century Gothic" panose="020B0502020202020204" pitchFamily="34" charset="0"/>
              </a:rPr>
              <a:t>– a bird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una vaca </a:t>
            </a:r>
            <a:r>
              <a:rPr lang="en-GB" sz="1200" dirty="0">
                <a:latin typeface="Century Gothic" panose="020B0502020202020204" pitchFamily="34" charset="0"/>
              </a:rPr>
              <a:t>-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a cow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un ratón </a:t>
            </a:r>
            <a:r>
              <a:rPr lang="en-GB" sz="1200" dirty="0">
                <a:latin typeface="Century Gothic" panose="020B0502020202020204" pitchFamily="34" charset="0"/>
              </a:rPr>
              <a:t>- a mouse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E8678F-7225-4594-8434-2F2C06D46E92}"/>
              </a:ext>
            </a:extLst>
          </p:cNvPr>
          <p:cNvSpPr txBox="1"/>
          <p:nvPr/>
        </p:nvSpPr>
        <p:spPr>
          <a:xfrm>
            <a:off x="3317002" y="1553680"/>
            <a:ext cx="2777618" cy="172354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Tengo</a:t>
            </a:r>
            <a:r>
              <a:rPr lang="en-GB" sz="1200" dirty="0">
                <a:latin typeface="Century Gothic" panose="020B0502020202020204" pitchFamily="34" charset="0"/>
              </a:rPr>
              <a:t> .. – I have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Veo</a:t>
            </a:r>
            <a:r>
              <a:rPr lang="en-GB" sz="1200" dirty="0">
                <a:latin typeface="Century Gothic" panose="020B0502020202020204" pitchFamily="34" charset="0"/>
              </a:rPr>
              <a:t>… - I see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Mi animal favorito es… </a:t>
            </a:r>
            <a:r>
              <a:rPr lang="en-GB" sz="1200" dirty="0">
                <a:latin typeface="Century Gothic" panose="020B0502020202020204" pitchFamily="34" charset="0"/>
              </a:rPr>
              <a:t>- My favourite animal is….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¿Cuál es tu animal favorito? </a:t>
            </a:r>
            <a:r>
              <a:rPr lang="en-GB" sz="1200" dirty="0">
                <a:latin typeface="Century Gothic" panose="020B0502020202020204" pitchFamily="34" charset="0"/>
              </a:rPr>
              <a:t>– What is your favourite animal?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565A84-790D-8546-B70C-FCB9554C8F27}"/>
              </a:ext>
            </a:extLst>
          </p:cNvPr>
          <p:cNvSpPr txBox="1"/>
          <p:nvPr/>
        </p:nvSpPr>
        <p:spPr>
          <a:xfrm>
            <a:off x="3374001" y="3780194"/>
            <a:ext cx="2154651" cy="153888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There are two words for “</a:t>
            </a:r>
            <a:r>
              <a:rPr lang="en-GB" sz="1200" b="1" dirty="0">
                <a:latin typeface="Century Gothic" panose="020B0502020202020204" pitchFamily="34" charset="0"/>
              </a:rPr>
              <a:t>a</a:t>
            </a:r>
            <a:r>
              <a:rPr lang="en-GB" sz="1200" dirty="0">
                <a:latin typeface="Century Gothic" panose="020B0502020202020204" pitchFamily="34" charset="0"/>
              </a:rPr>
              <a:t>” in Spanish.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These words are “</a:t>
            </a:r>
            <a:r>
              <a:rPr lang="en-GB" sz="1200" b="1" dirty="0">
                <a:latin typeface="Century Gothic" panose="020B0502020202020204" pitchFamily="34" charset="0"/>
              </a:rPr>
              <a:t>un</a:t>
            </a:r>
            <a:r>
              <a:rPr lang="en-GB" sz="1200" dirty="0">
                <a:latin typeface="Century Gothic" panose="020B0502020202020204" pitchFamily="34" charset="0"/>
              </a:rPr>
              <a:t>” and “</a:t>
            </a:r>
            <a:r>
              <a:rPr lang="en-GB" sz="1200" b="1" dirty="0">
                <a:latin typeface="Century Gothic" panose="020B0502020202020204" pitchFamily="34" charset="0"/>
              </a:rPr>
              <a:t>una</a:t>
            </a:r>
            <a:r>
              <a:rPr lang="en-GB" sz="1200" dirty="0">
                <a:latin typeface="Century Gothic" panose="020B0502020202020204" pitchFamily="34" charset="0"/>
              </a:rPr>
              <a:t>”.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C8924A-6767-1513-27F6-0E37FA294AA7}"/>
              </a:ext>
            </a:extLst>
          </p:cNvPr>
          <p:cNvSpPr txBox="1"/>
          <p:nvPr/>
        </p:nvSpPr>
        <p:spPr>
          <a:xfrm>
            <a:off x="1404321" y="4353703"/>
            <a:ext cx="1743229" cy="156966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Fact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In different languages animals make different noises. In Spanish, the noise a dog makes is “</a:t>
            </a:r>
            <a:r>
              <a:rPr lang="en-GB" sz="1200" b="1" dirty="0">
                <a:latin typeface="Century Gothic" panose="020B0502020202020204" pitchFamily="34" charset="0"/>
              </a:rPr>
              <a:t>guau</a:t>
            </a:r>
            <a:r>
              <a:rPr lang="en-GB" sz="1200" dirty="0">
                <a:latin typeface="Century Gothic" panose="020B0502020202020204" pitchFamily="34" charset="0"/>
              </a:rPr>
              <a:t>”.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371C6F-124D-FFE5-9E81-FFE89613F0A6}"/>
              </a:ext>
            </a:extLst>
          </p:cNvPr>
          <p:cNvSpPr txBox="1"/>
          <p:nvPr/>
        </p:nvSpPr>
        <p:spPr>
          <a:xfrm>
            <a:off x="6256851" y="1555670"/>
            <a:ext cx="1532667" cy="153888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200" b="1" u="sng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“llo” </a:t>
            </a:r>
            <a:r>
              <a:rPr lang="en-GB" sz="1200" dirty="0">
                <a:latin typeface="Century Gothic" panose="020B0502020202020204" pitchFamily="34" charset="0"/>
              </a:rPr>
              <a:t>(caba</a:t>
            </a:r>
            <a:r>
              <a:rPr lang="en-GB" sz="1200" b="1" dirty="0">
                <a:latin typeface="Century Gothic" panose="020B0502020202020204" pitchFamily="34" charset="0"/>
              </a:rPr>
              <a:t>llo</a:t>
            </a:r>
            <a:r>
              <a:rPr lang="en-GB" sz="12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“ja” </a:t>
            </a:r>
            <a:r>
              <a:rPr lang="en-GB" sz="1200" dirty="0">
                <a:latin typeface="Century Gothic" panose="020B0502020202020204" pitchFamily="34" charset="0"/>
              </a:rPr>
              <a:t>(pá</a:t>
            </a:r>
            <a:r>
              <a:rPr lang="en-GB" sz="1200" b="1" dirty="0">
                <a:latin typeface="Century Gothic" panose="020B0502020202020204" pitchFamily="34" charset="0"/>
              </a:rPr>
              <a:t>ja</a:t>
            </a:r>
            <a:r>
              <a:rPr lang="en-GB" sz="1200" dirty="0">
                <a:latin typeface="Century Gothic" panose="020B0502020202020204" pitchFamily="34" charset="0"/>
              </a:rPr>
              <a:t>ro, ove</a:t>
            </a:r>
            <a:r>
              <a:rPr lang="en-GB" sz="1200" b="1" dirty="0">
                <a:latin typeface="Century Gothic" panose="020B0502020202020204" pitchFamily="34" charset="0"/>
              </a:rPr>
              <a:t>ja</a:t>
            </a:r>
            <a:r>
              <a:rPr lang="en-GB" sz="12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“jo” </a:t>
            </a:r>
            <a:r>
              <a:rPr lang="en-GB" sz="1200" dirty="0">
                <a:latin typeface="Century Gothic" panose="020B0502020202020204" pitchFamily="34" charset="0"/>
              </a:rPr>
              <a:t>(cone</a:t>
            </a:r>
            <a:r>
              <a:rPr lang="en-GB" sz="1200" b="1" dirty="0">
                <a:latin typeface="Century Gothic" panose="020B0502020202020204" pitchFamily="34" charset="0"/>
              </a:rPr>
              <a:t>jo</a:t>
            </a:r>
            <a:r>
              <a:rPr lang="en-GB" sz="12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“va”</a:t>
            </a:r>
            <a:r>
              <a:rPr lang="en-GB" sz="1200" dirty="0">
                <a:latin typeface="Century Gothic" panose="020B0502020202020204" pitchFamily="34" charset="0"/>
              </a:rPr>
              <a:t>(</a:t>
            </a:r>
            <a:r>
              <a:rPr lang="en-GB" sz="1200" b="1" dirty="0">
                <a:latin typeface="Century Gothic" panose="020B0502020202020204" pitchFamily="34" charset="0"/>
              </a:rPr>
              <a:t>va</a:t>
            </a:r>
            <a:r>
              <a:rPr lang="en-GB" sz="1200" dirty="0">
                <a:latin typeface="Century Gothic" panose="020B0502020202020204" pitchFamily="34" charset="0"/>
              </a:rPr>
              <a:t>ca)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47" name="Picture 46" descr="A close-up of a logo&#10;&#10;Description automatically generated">
            <a:extLst>
              <a:ext uri="{FF2B5EF4-FFF2-40B4-BE49-F238E27FC236}">
                <a16:creationId xmlns:a16="http://schemas.microsoft.com/office/drawing/2014/main" id="{4797F6BD-A8CB-C70E-3A90-BD26D0CC0F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63" y="791515"/>
            <a:ext cx="651310" cy="651310"/>
          </a:xfrm>
          <a:prstGeom prst="rect">
            <a:avLst/>
          </a:prstGeom>
        </p:spPr>
      </p:pic>
      <p:pic>
        <p:nvPicPr>
          <p:cNvPr id="4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AC7D101-555E-0019-9CFA-78F792BB1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923" y="1627954"/>
            <a:ext cx="247154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A7F6B0E-A6E9-7E3A-B0E0-1BF716F4D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78531" y="1617007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00FAA4F-1F4B-DCC1-A2AC-C5E4FDD7400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9779" y="1621370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55EF3B8-9149-2FA0-1724-2407472F7A5E}"/>
              </a:ext>
            </a:extLst>
          </p:cNvPr>
          <p:cNvSpPr txBox="1"/>
          <p:nvPr/>
        </p:nvSpPr>
        <p:spPr>
          <a:xfrm>
            <a:off x="5755103" y="3780194"/>
            <a:ext cx="2154652" cy="209288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In Spanish we add an ‘</a:t>
            </a:r>
            <a:r>
              <a:rPr lang="en-GB" sz="1200" b="1" dirty="0">
                <a:latin typeface="Century Gothic" panose="020B0502020202020204" pitchFamily="34" charset="0"/>
              </a:rPr>
              <a:t>s</a:t>
            </a:r>
            <a:r>
              <a:rPr lang="en-GB" sz="1200" dirty="0">
                <a:latin typeface="Century Gothic" panose="020B0502020202020204" pitchFamily="34" charset="0"/>
              </a:rPr>
              <a:t>’ at the end of the nouns to form the plural: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gato</a:t>
            </a:r>
            <a:r>
              <a:rPr lang="en-GB" sz="1200" b="1" dirty="0">
                <a:latin typeface="Century Gothic" panose="020B0502020202020204" pitchFamily="34" charset="0"/>
              </a:rPr>
              <a:t>s</a:t>
            </a:r>
            <a:r>
              <a:rPr lang="en-GB" sz="1200" dirty="0">
                <a:latin typeface="Century Gothic" panose="020B0502020202020204" pitchFamily="34" charset="0"/>
              </a:rPr>
              <a:t>, perro</a:t>
            </a:r>
            <a:r>
              <a:rPr lang="en-GB" sz="1200" b="1" dirty="0">
                <a:latin typeface="Century Gothic" panose="020B0502020202020204" pitchFamily="34" charset="0"/>
              </a:rPr>
              <a:t>s</a:t>
            </a:r>
            <a:r>
              <a:rPr lang="en-GB" sz="1200" dirty="0">
                <a:latin typeface="Century Gothic" panose="020B0502020202020204" pitchFamily="34" charset="0"/>
              </a:rPr>
              <a:t>, caballo</a:t>
            </a:r>
            <a:r>
              <a:rPr lang="en-GB" sz="1200" b="1" dirty="0">
                <a:latin typeface="Century Gothic" panose="020B0502020202020204" pitchFamily="34" charset="0"/>
              </a:rPr>
              <a:t>s.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Watch out for the exceptions: </a:t>
            </a:r>
            <a:r>
              <a:rPr lang="en-GB" sz="1200" b="1" dirty="0">
                <a:latin typeface="Century Gothic" panose="020B0502020202020204" pitchFamily="34" charset="0"/>
              </a:rPr>
              <a:t>peces, ratones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516</TotalTime>
  <Words>203</Words>
  <Application>Microsoft Office PowerPoint</Application>
  <PresentationFormat>On-screen Show (4:3)</PresentationFormat>
  <Paragraphs>39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71</cp:revision>
  <cp:lastPrinted>2024-01-30T16:23:43Z</cp:lastPrinted>
  <dcterms:created xsi:type="dcterms:W3CDTF">2019-08-20T09:39:52Z</dcterms:created>
  <dcterms:modified xsi:type="dcterms:W3CDTF">2025-09-19T18:25:18Z</dcterms:modified>
</cp:coreProperties>
</file>