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31" r:id="rId2"/>
    <p:sldId id="256" r:id="rId3"/>
    <p:sldId id="297" r:id="rId4"/>
    <p:sldId id="298" r:id="rId5"/>
    <p:sldId id="277" r:id="rId6"/>
    <p:sldId id="307" r:id="rId7"/>
    <p:sldId id="309" r:id="rId8"/>
    <p:sldId id="311" r:id="rId9"/>
    <p:sldId id="322" r:id="rId10"/>
    <p:sldId id="325" r:id="rId11"/>
    <p:sldId id="326" r:id="rId12"/>
    <p:sldId id="280" r:id="rId13"/>
    <p:sldId id="285" r:id="rId14"/>
    <p:sldId id="327" r:id="rId15"/>
    <p:sldId id="330" r:id="rId16"/>
    <p:sldId id="329" r:id="rId17"/>
    <p:sldId id="332" r:id="rId18"/>
    <p:sldId id="264" r:id="rId19"/>
    <p:sldId id="268" r:id="rId20"/>
    <p:sldId id="271" r:id="rId21"/>
    <p:sldId id="274" r:id="rId22"/>
    <p:sldId id="319" r:id="rId23"/>
    <p:sldId id="312" r:id="rId24"/>
    <p:sldId id="270" r:id="rId25"/>
    <p:sldId id="334" r:id="rId26"/>
    <p:sldId id="333" r:id="rId27"/>
    <p:sldId id="336" r:id="rId28"/>
    <p:sldId id="337" r:id="rId29"/>
    <p:sldId id="273" r:id="rId30"/>
    <p:sldId id="338" r:id="rId31"/>
    <p:sldId id="339" r:id="rId32"/>
    <p:sldId id="279" r:id="rId33"/>
    <p:sldId id="340" r:id="rId34"/>
    <p:sldId id="275" r:id="rId35"/>
    <p:sldId id="341" r:id="rId36"/>
    <p:sldId id="351" r:id="rId37"/>
    <p:sldId id="342" r:id="rId38"/>
    <p:sldId id="352" r:id="rId39"/>
    <p:sldId id="353" r:id="rId40"/>
    <p:sldId id="354" r:id="rId41"/>
    <p:sldId id="283" r:id="rId42"/>
    <p:sldId id="355" r:id="rId43"/>
    <p:sldId id="343" r:id="rId44"/>
    <p:sldId id="272" r:id="rId45"/>
    <p:sldId id="344" r:id="rId46"/>
    <p:sldId id="345" r:id="rId47"/>
    <p:sldId id="347" r:id="rId48"/>
    <p:sldId id="278" r:id="rId49"/>
    <p:sldId id="348" r:id="rId50"/>
    <p:sldId id="350" r:id="rId51"/>
    <p:sldId id="356" r:id="rId52"/>
    <p:sldId id="294" r:id="rId53"/>
    <p:sldId id="295" r:id="rId54"/>
    <p:sldId id="358" r:id="rId55"/>
    <p:sldId id="359" r:id="rId56"/>
    <p:sldId id="360" r:id="rId57"/>
    <p:sldId id="313" r:id="rId58"/>
    <p:sldId id="314" r:id="rId59"/>
    <p:sldId id="315" r:id="rId60"/>
    <p:sldId id="316" r:id="rId61"/>
    <p:sldId id="306" r:id="rId62"/>
    <p:sldId id="317" r:id="rId63"/>
    <p:sldId id="361" r:id="rId64"/>
    <p:sldId id="362" r:id="rId65"/>
    <p:sldId id="363" r:id="rId66"/>
    <p:sldId id="364" r:id="rId67"/>
    <p:sldId id="365" r:id="rId68"/>
    <p:sldId id="367" r:id="rId69"/>
    <p:sldId id="366" r:id="rId70"/>
    <p:sldId id="368" r:id="rId71"/>
    <p:sldId id="369"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onday" id="{42603DA1-4521-AF4E-B7F9-52ABAAE63BA0}">
          <p14:sldIdLst>
            <p14:sldId id="331"/>
            <p14:sldId id="256"/>
            <p14:sldId id="297"/>
            <p14:sldId id="298"/>
            <p14:sldId id="277"/>
            <p14:sldId id="307"/>
            <p14:sldId id="309"/>
            <p14:sldId id="311"/>
            <p14:sldId id="322"/>
            <p14:sldId id="325"/>
            <p14:sldId id="326"/>
            <p14:sldId id="280"/>
            <p14:sldId id="285"/>
            <p14:sldId id="327"/>
            <p14:sldId id="330"/>
            <p14:sldId id="329"/>
          </p14:sldIdLst>
        </p14:section>
        <p14:section name="Tuesday" id="{CAE85E2B-FC06-BC4E-83EC-454B8180DC0B}">
          <p14:sldIdLst>
            <p14:sldId id="332"/>
            <p14:sldId id="264"/>
            <p14:sldId id="268"/>
            <p14:sldId id="271"/>
            <p14:sldId id="274"/>
            <p14:sldId id="319"/>
            <p14:sldId id="312"/>
            <p14:sldId id="270"/>
            <p14:sldId id="334"/>
            <p14:sldId id="333"/>
            <p14:sldId id="336"/>
            <p14:sldId id="337"/>
            <p14:sldId id="273"/>
            <p14:sldId id="338"/>
            <p14:sldId id="339"/>
            <p14:sldId id="279"/>
            <p14:sldId id="340"/>
            <p14:sldId id="275"/>
          </p14:sldIdLst>
        </p14:section>
        <p14:section name="Wednesday" id="{0ECC0403-A126-4C45-9F2F-CAB7D30B99A6}">
          <p14:sldIdLst>
            <p14:sldId id="341"/>
            <p14:sldId id="351"/>
            <p14:sldId id="342"/>
            <p14:sldId id="352"/>
            <p14:sldId id="353"/>
            <p14:sldId id="354"/>
            <p14:sldId id="283"/>
            <p14:sldId id="355"/>
            <p14:sldId id="343"/>
            <p14:sldId id="272"/>
            <p14:sldId id="344"/>
            <p14:sldId id="345"/>
            <p14:sldId id="347"/>
            <p14:sldId id="278"/>
            <p14:sldId id="348"/>
            <p14:sldId id="350"/>
            <p14:sldId id="356"/>
            <p14:sldId id="294"/>
            <p14:sldId id="295"/>
          </p14:sldIdLst>
        </p14:section>
        <p14:section name="Thursday" id="{3A57F6B9-4B14-5C44-AF10-E98E3C13ACE3}">
          <p14:sldIdLst>
            <p14:sldId id="358"/>
            <p14:sldId id="359"/>
            <p14:sldId id="360"/>
            <p14:sldId id="313"/>
            <p14:sldId id="314"/>
            <p14:sldId id="315"/>
            <p14:sldId id="316"/>
            <p14:sldId id="306"/>
            <p14:sldId id="317"/>
            <p14:sldId id="361"/>
            <p14:sldId id="362"/>
            <p14:sldId id="363"/>
            <p14:sldId id="364"/>
            <p14:sldId id="365"/>
          </p14:sldIdLst>
        </p14:section>
        <p14:section name="Friday" id="{A1F21594-81FF-9340-90D0-E5FA4FB4A96D}">
          <p14:sldIdLst>
            <p14:sldId id="367"/>
            <p14:sldId id="366"/>
            <p14:sldId id="368"/>
            <p14:sldId id="36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397"/>
    <p:restoredTop sz="96208"/>
  </p:normalViewPr>
  <p:slideViewPr>
    <p:cSldViewPr snapToGrid="0" snapToObjects="1">
      <p:cViewPr varScale="1">
        <p:scale>
          <a:sx n="117" d="100"/>
          <a:sy n="117" d="100"/>
        </p:scale>
        <p:origin x="200" y="3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118CB-0509-844F-B08D-F1267C1C9F3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A737D93-8145-2149-8510-776CCA28F6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5B36653-527F-004B-845D-1CB7531A4DA8}"/>
              </a:ext>
            </a:extLst>
          </p:cNvPr>
          <p:cNvSpPr>
            <a:spLocks noGrp="1"/>
          </p:cNvSpPr>
          <p:nvPr>
            <p:ph type="dt" sz="half" idx="10"/>
          </p:nvPr>
        </p:nvSpPr>
        <p:spPr/>
        <p:txBody>
          <a:bodyPr/>
          <a:lstStyle/>
          <a:p>
            <a:fld id="{C62B34C2-3D11-5447-87A4-0282FE4B7018}" type="datetimeFigureOut">
              <a:rPr lang="en-US" smtClean="0"/>
              <a:t>9/1/20</a:t>
            </a:fld>
            <a:endParaRPr lang="en-US"/>
          </a:p>
        </p:txBody>
      </p:sp>
      <p:sp>
        <p:nvSpPr>
          <p:cNvPr id="5" name="Footer Placeholder 4">
            <a:extLst>
              <a:ext uri="{FF2B5EF4-FFF2-40B4-BE49-F238E27FC236}">
                <a16:creationId xmlns:a16="http://schemas.microsoft.com/office/drawing/2014/main" id="{B7FF2694-82F3-B047-8985-FA6D6BA820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F91917-D7FD-B442-B66F-064F89F18249}"/>
              </a:ext>
            </a:extLst>
          </p:cNvPr>
          <p:cNvSpPr>
            <a:spLocks noGrp="1"/>
          </p:cNvSpPr>
          <p:nvPr>
            <p:ph type="sldNum" sz="quarter" idx="12"/>
          </p:nvPr>
        </p:nvSpPr>
        <p:spPr/>
        <p:txBody>
          <a:bodyPr/>
          <a:lstStyle/>
          <a:p>
            <a:fld id="{F9FDE17B-D52B-0A48-88C8-229445550A7F}" type="slidenum">
              <a:rPr lang="en-US" smtClean="0"/>
              <a:t>‹#›</a:t>
            </a:fld>
            <a:endParaRPr lang="en-US"/>
          </a:p>
        </p:txBody>
      </p:sp>
    </p:spTree>
    <p:extLst>
      <p:ext uri="{BB962C8B-B14F-4D97-AF65-F5344CB8AC3E}">
        <p14:creationId xmlns:p14="http://schemas.microsoft.com/office/powerpoint/2010/main" val="1903992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D5631-D7C0-614A-8CF6-2A4F21F638E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97E4D3E-4BDA-D143-A5E3-CB855CC5C6F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4AEFD4D-BC80-2F43-B7D3-3415D50F0681}"/>
              </a:ext>
            </a:extLst>
          </p:cNvPr>
          <p:cNvSpPr>
            <a:spLocks noGrp="1"/>
          </p:cNvSpPr>
          <p:nvPr>
            <p:ph type="dt" sz="half" idx="10"/>
          </p:nvPr>
        </p:nvSpPr>
        <p:spPr/>
        <p:txBody>
          <a:bodyPr/>
          <a:lstStyle/>
          <a:p>
            <a:fld id="{C62B34C2-3D11-5447-87A4-0282FE4B7018}" type="datetimeFigureOut">
              <a:rPr lang="en-US" smtClean="0"/>
              <a:t>9/1/20</a:t>
            </a:fld>
            <a:endParaRPr lang="en-US"/>
          </a:p>
        </p:txBody>
      </p:sp>
      <p:sp>
        <p:nvSpPr>
          <p:cNvPr id="5" name="Footer Placeholder 4">
            <a:extLst>
              <a:ext uri="{FF2B5EF4-FFF2-40B4-BE49-F238E27FC236}">
                <a16:creationId xmlns:a16="http://schemas.microsoft.com/office/drawing/2014/main" id="{18429685-444A-AF46-93B4-9BA3C05238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E20485-4712-D140-9EB3-32DCC4F8B933}"/>
              </a:ext>
            </a:extLst>
          </p:cNvPr>
          <p:cNvSpPr>
            <a:spLocks noGrp="1"/>
          </p:cNvSpPr>
          <p:nvPr>
            <p:ph type="sldNum" sz="quarter" idx="12"/>
          </p:nvPr>
        </p:nvSpPr>
        <p:spPr/>
        <p:txBody>
          <a:bodyPr/>
          <a:lstStyle/>
          <a:p>
            <a:fld id="{F9FDE17B-D52B-0A48-88C8-229445550A7F}" type="slidenum">
              <a:rPr lang="en-US" smtClean="0"/>
              <a:t>‹#›</a:t>
            </a:fld>
            <a:endParaRPr lang="en-US"/>
          </a:p>
        </p:txBody>
      </p:sp>
    </p:spTree>
    <p:extLst>
      <p:ext uri="{BB962C8B-B14F-4D97-AF65-F5344CB8AC3E}">
        <p14:creationId xmlns:p14="http://schemas.microsoft.com/office/powerpoint/2010/main" val="3598955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ED1950-248D-7A44-9FFD-470E75A1052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E77C056-F144-8D45-9C22-39BCC7F0B7C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FD8B839-B493-3549-9FBF-84F4881B8F12}"/>
              </a:ext>
            </a:extLst>
          </p:cNvPr>
          <p:cNvSpPr>
            <a:spLocks noGrp="1"/>
          </p:cNvSpPr>
          <p:nvPr>
            <p:ph type="dt" sz="half" idx="10"/>
          </p:nvPr>
        </p:nvSpPr>
        <p:spPr/>
        <p:txBody>
          <a:bodyPr/>
          <a:lstStyle/>
          <a:p>
            <a:fld id="{C62B34C2-3D11-5447-87A4-0282FE4B7018}" type="datetimeFigureOut">
              <a:rPr lang="en-US" smtClean="0"/>
              <a:t>9/1/20</a:t>
            </a:fld>
            <a:endParaRPr lang="en-US"/>
          </a:p>
        </p:txBody>
      </p:sp>
      <p:sp>
        <p:nvSpPr>
          <p:cNvPr id="5" name="Footer Placeholder 4">
            <a:extLst>
              <a:ext uri="{FF2B5EF4-FFF2-40B4-BE49-F238E27FC236}">
                <a16:creationId xmlns:a16="http://schemas.microsoft.com/office/drawing/2014/main" id="{3343C56A-D964-7147-B4CF-B232903ED4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09B6CF-F422-7D4A-AC12-4B7B7159DA3A}"/>
              </a:ext>
            </a:extLst>
          </p:cNvPr>
          <p:cNvSpPr>
            <a:spLocks noGrp="1"/>
          </p:cNvSpPr>
          <p:nvPr>
            <p:ph type="sldNum" sz="quarter" idx="12"/>
          </p:nvPr>
        </p:nvSpPr>
        <p:spPr/>
        <p:txBody>
          <a:bodyPr/>
          <a:lstStyle/>
          <a:p>
            <a:fld id="{F9FDE17B-D52B-0A48-88C8-229445550A7F}" type="slidenum">
              <a:rPr lang="en-US" smtClean="0"/>
              <a:t>‹#›</a:t>
            </a:fld>
            <a:endParaRPr lang="en-US"/>
          </a:p>
        </p:txBody>
      </p:sp>
    </p:spTree>
    <p:extLst>
      <p:ext uri="{BB962C8B-B14F-4D97-AF65-F5344CB8AC3E}">
        <p14:creationId xmlns:p14="http://schemas.microsoft.com/office/powerpoint/2010/main" val="2449066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AC5CAD69-ECBF-2E4E-95DC-5BDD0C4BA94B}"/>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010425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AC5CAD69-ECBF-2E4E-95DC-5BDD0C4BA94B}"/>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482160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AC5CAD69-ECBF-2E4E-95DC-5BDD0C4BA94B}"/>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4131023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AC5CAD69-ECBF-2E4E-95DC-5BDD0C4BA94B}"/>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589550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BC64A583-8A72-A642-B2BF-CB518D3737A9}"/>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6745905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BC64A583-8A72-A642-B2BF-CB518D3737A9}"/>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378210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DE165580-5B8D-0644-BC3A-449A228CF232}"/>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5126614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DE165580-5B8D-0644-BC3A-449A228CF232}"/>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324385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5691A-9486-D544-8835-4DA060A67FA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0CFCBDE-3A4F-174C-9017-A20A2075B74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D50CA9C-366B-C640-A682-4E1E07A11F66}"/>
              </a:ext>
            </a:extLst>
          </p:cNvPr>
          <p:cNvSpPr>
            <a:spLocks noGrp="1"/>
          </p:cNvSpPr>
          <p:nvPr>
            <p:ph type="dt" sz="half" idx="10"/>
          </p:nvPr>
        </p:nvSpPr>
        <p:spPr/>
        <p:txBody>
          <a:bodyPr/>
          <a:lstStyle/>
          <a:p>
            <a:fld id="{C62B34C2-3D11-5447-87A4-0282FE4B7018}" type="datetimeFigureOut">
              <a:rPr lang="en-US" smtClean="0"/>
              <a:t>9/1/20</a:t>
            </a:fld>
            <a:endParaRPr lang="en-US"/>
          </a:p>
        </p:txBody>
      </p:sp>
      <p:sp>
        <p:nvSpPr>
          <p:cNvPr id="5" name="Footer Placeholder 4">
            <a:extLst>
              <a:ext uri="{FF2B5EF4-FFF2-40B4-BE49-F238E27FC236}">
                <a16:creationId xmlns:a16="http://schemas.microsoft.com/office/drawing/2014/main" id="{65507D12-26E9-754D-A98E-BC41921A6E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0906E8-25B1-6241-82A6-30BCCCE418EA}"/>
              </a:ext>
            </a:extLst>
          </p:cNvPr>
          <p:cNvSpPr>
            <a:spLocks noGrp="1"/>
          </p:cNvSpPr>
          <p:nvPr>
            <p:ph type="sldNum" sz="quarter" idx="12"/>
          </p:nvPr>
        </p:nvSpPr>
        <p:spPr/>
        <p:txBody>
          <a:bodyPr/>
          <a:lstStyle/>
          <a:p>
            <a:fld id="{F9FDE17B-D52B-0A48-88C8-229445550A7F}" type="slidenum">
              <a:rPr lang="en-US" smtClean="0"/>
              <a:t>‹#›</a:t>
            </a:fld>
            <a:endParaRPr lang="en-US"/>
          </a:p>
        </p:txBody>
      </p:sp>
    </p:spTree>
    <p:extLst>
      <p:ext uri="{BB962C8B-B14F-4D97-AF65-F5344CB8AC3E}">
        <p14:creationId xmlns:p14="http://schemas.microsoft.com/office/powerpoint/2010/main" val="14651149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DE165580-5B8D-0644-BC3A-449A228CF232}"/>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248756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4E1BFD44-01E9-CC4D-9690-66894A1F03C7}"/>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0671474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4E1BFD44-01E9-CC4D-9690-66894A1F03C7}"/>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8919678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1A85AC82-925F-C045-8981-71FA5601C041}"/>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0881501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1A85AC82-925F-C045-8981-71FA5601C041}"/>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0136210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1A85AC82-925F-C045-8981-71FA5601C041}"/>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4939428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1A85AC82-925F-C045-8981-71FA5601C041}"/>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42162493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1A85AC82-925F-C045-8981-71FA5601C041}"/>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3666662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9817123B-25C6-2B4A-8FF7-0A2CC17DBDE9}"/>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29905092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9817123B-25C6-2B4A-8FF7-0A2CC17DBDE9}"/>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1423013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2D803-76C7-D747-A39C-8317790C070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F9120DF-6B94-3F48-93E8-7DF5A4BE5E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01CA5A7-3CEF-4D42-8CEA-6CA9EF422540}"/>
              </a:ext>
            </a:extLst>
          </p:cNvPr>
          <p:cNvSpPr>
            <a:spLocks noGrp="1"/>
          </p:cNvSpPr>
          <p:nvPr>
            <p:ph type="dt" sz="half" idx="10"/>
          </p:nvPr>
        </p:nvSpPr>
        <p:spPr/>
        <p:txBody>
          <a:bodyPr/>
          <a:lstStyle/>
          <a:p>
            <a:fld id="{C62B34C2-3D11-5447-87A4-0282FE4B7018}" type="datetimeFigureOut">
              <a:rPr lang="en-US" smtClean="0"/>
              <a:t>9/1/20</a:t>
            </a:fld>
            <a:endParaRPr lang="en-US"/>
          </a:p>
        </p:txBody>
      </p:sp>
      <p:sp>
        <p:nvSpPr>
          <p:cNvPr id="5" name="Footer Placeholder 4">
            <a:extLst>
              <a:ext uri="{FF2B5EF4-FFF2-40B4-BE49-F238E27FC236}">
                <a16:creationId xmlns:a16="http://schemas.microsoft.com/office/drawing/2014/main" id="{98A4ACE5-B429-F74F-8ADD-6360727076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209B-066B-6040-8D7D-F29BB4DC5934}"/>
              </a:ext>
            </a:extLst>
          </p:cNvPr>
          <p:cNvSpPr>
            <a:spLocks noGrp="1"/>
          </p:cNvSpPr>
          <p:nvPr>
            <p:ph type="sldNum" sz="quarter" idx="12"/>
          </p:nvPr>
        </p:nvSpPr>
        <p:spPr/>
        <p:txBody>
          <a:bodyPr/>
          <a:lstStyle/>
          <a:p>
            <a:fld id="{F9FDE17B-D52B-0A48-88C8-229445550A7F}" type="slidenum">
              <a:rPr lang="en-US" smtClean="0"/>
              <a:t>‹#›</a:t>
            </a:fld>
            <a:endParaRPr lang="en-US"/>
          </a:p>
        </p:txBody>
      </p:sp>
    </p:spTree>
    <p:extLst>
      <p:ext uri="{BB962C8B-B14F-4D97-AF65-F5344CB8AC3E}">
        <p14:creationId xmlns:p14="http://schemas.microsoft.com/office/powerpoint/2010/main" val="24426208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9817123B-25C6-2B4A-8FF7-0A2CC17DBDE9}"/>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31915210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9817123B-25C6-2B4A-8FF7-0A2CC17DBDE9}"/>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33336216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9817123B-25C6-2B4A-8FF7-0A2CC17DBDE9}"/>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24289419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9817123B-25C6-2B4A-8FF7-0A2CC17DBDE9}"/>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23198051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9817123B-25C6-2B4A-8FF7-0A2CC17DBDE9}"/>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10610406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9817123B-25C6-2B4A-8FF7-0A2CC17DBDE9}"/>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216028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9817123B-25C6-2B4A-8FF7-0A2CC17DBDE9}"/>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17109401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1_Title and Content">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9817123B-25C6-2B4A-8FF7-0A2CC17DBDE9}"/>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19264347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2_Title and Content">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9817123B-25C6-2B4A-8FF7-0A2CC17DBDE9}"/>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24742179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BF46039B-E24F-9A49-91E6-B3C8ABA390E4}"/>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081322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5EA45-B6F5-754E-B913-7677B53C923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83EA7EE-915D-6B4B-885F-2434D37578B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3E6F6A6-A9DF-8346-A663-BCCC1CE08B8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14F738C-33A4-2E4A-B753-8D3E34D56C87}"/>
              </a:ext>
            </a:extLst>
          </p:cNvPr>
          <p:cNvSpPr>
            <a:spLocks noGrp="1"/>
          </p:cNvSpPr>
          <p:nvPr>
            <p:ph type="dt" sz="half" idx="10"/>
          </p:nvPr>
        </p:nvSpPr>
        <p:spPr/>
        <p:txBody>
          <a:bodyPr/>
          <a:lstStyle/>
          <a:p>
            <a:fld id="{C62B34C2-3D11-5447-87A4-0282FE4B7018}" type="datetimeFigureOut">
              <a:rPr lang="en-US" smtClean="0"/>
              <a:t>9/1/20</a:t>
            </a:fld>
            <a:endParaRPr lang="en-US"/>
          </a:p>
        </p:txBody>
      </p:sp>
      <p:sp>
        <p:nvSpPr>
          <p:cNvPr id="6" name="Footer Placeholder 5">
            <a:extLst>
              <a:ext uri="{FF2B5EF4-FFF2-40B4-BE49-F238E27FC236}">
                <a16:creationId xmlns:a16="http://schemas.microsoft.com/office/drawing/2014/main" id="{667E5975-BE9E-6343-83D1-10D9A94F0D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8E45FF-017C-6443-A428-8579E34CC8F7}"/>
              </a:ext>
            </a:extLst>
          </p:cNvPr>
          <p:cNvSpPr>
            <a:spLocks noGrp="1"/>
          </p:cNvSpPr>
          <p:nvPr>
            <p:ph type="sldNum" sz="quarter" idx="12"/>
          </p:nvPr>
        </p:nvSpPr>
        <p:spPr/>
        <p:txBody>
          <a:bodyPr/>
          <a:lstStyle/>
          <a:p>
            <a:fld id="{F9FDE17B-D52B-0A48-88C8-229445550A7F}" type="slidenum">
              <a:rPr lang="en-US" smtClean="0"/>
              <a:t>‹#›</a:t>
            </a:fld>
            <a:endParaRPr lang="en-US"/>
          </a:p>
        </p:txBody>
      </p:sp>
    </p:spTree>
    <p:extLst>
      <p:ext uri="{BB962C8B-B14F-4D97-AF65-F5344CB8AC3E}">
        <p14:creationId xmlns:p14="http://schemas.microsoft.com/office/powerpoint/2010/main" val="34559012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4006F053-95BC-9D48-8D0A-64B4C6013A20}"/>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34108475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4006F053-95BC-9D48-8D0A-64B4C6013A20}"/>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41545881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4006F053-95BC-9D48-8D0A-64B4C6013A20}"/>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41618953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4006F053-95BC-9D48-8D0A-64B4C6013A20}"/>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8456989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0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D0E6CF3E-9169-8347-BBBA-546A87718418}"/>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727800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B67DE-F860-B64D-9C78-9D63513BFED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E846E8C-8B26-A945-8239-151D75ADB0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181A698-88D6-224F-B104-557DEB4861B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582C70A-648F-0741-8291-931A36E17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7163A4B-DA88-D946-9D83-38A674DDFD8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6E6D90F-E236-8B4D-8441-637ABBC5EBBD}"/>
              </a:ext>
            </a:extLst>
          </p:cNvPr>
          <p:cNvSpPr>
            <a:spLocks noGrp="1"/>
          </p:cNvSpPr>
          <p:nvPr>
            <p:ph type="dt" sz="half" idx="10"/>
          </p:nvPr>
        </p:nvSpPr>
        <p:spPr/>
        <p:txBody>
          <a:bodyPr/>
          <a:lstStyle/>
          <a:p>
            <a:fld id="{C62B34C2-3D11-5447-87A4-0282FE4B7018}" type="datetimeFigureOut">
              <a:rPr lang="en-US" smtClean="0"/>
              <a:t>9/1/20</a:t>
            </a:fld>
            <a:endParaRPr lang="en-US"/>
          </a:p>
        </p:txBody>
      </p:sp>
      <p:sp>
        <p:nvSpPr>
          <p:cNvPr id="8" name="Footer Placeholder 7">
            <a:extLst>
              <a:ext uri="{FF2B5EF4-FFF2-40B4-BE49-F238E27FC236}">
                <a16:creationId xmlns:a16="http://schemas.microsoft.com/office/drawing/2014/main" id="{EB8345EB-1DCB-5240-BD17-15AF16559D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4ED4DB-DD08-1B42-A2A9-B64F867A54A3}"/>
              </a:ext>
            </a:extLst>
          </p:cNvPr>
          <p:cNvSpPr>
            <a:spLocks noGrp="1"/>
          </p:cNvSpPr>
          <p:nvPr>
            <p:ph type="sldNum" sz="quarter" idx="12"/>
          </p:nvPr>
        </p:nvSpPr>
        <p:spPr/>
        <p:txBody>
          <a:bodyPr/>
          <a:lstStyle/>
          <a:p>
            <a:fld id="{F9FDE17B-D52B-0A48-88C8-229445550A7F}" type="slidenum">
              <a:rPr lang="en-US" smtClean="0"/>
              <a:t>‹#›</a:t>
            </a:fld>
            <a:endParaRPr lang="en-US"/>
          </a:p>
        </p:txBody>
      </p:sp>
    </p:spTree>
    <p:extLst>
      <p:ext uri="{BB962C8B-B14F-4D97-AF65-F5344CB8AC3E}">
        <p14:creationId xmlns:p14="http://schemas.microsoft.com/office/powerpoint/2010/main" val="3904070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30281-6824-CA44-9229-A66B93643BA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8816115-1801-3B4E-B708-1A077D93EB5E}"/>
              </a:ext>
            </a:extLst>
          </p:cNvPr>
          <p:cNvSpPr>
            <a:spLocks noGrp="1"/>
          </p:cNvSpPr>
          <p:nvPr>
            <p:ph type="dt" sz="half" idx="10"/>
          </p:nvPr>
        </p:nvSpPr>
        <p:spPr/>
        <p:txBody>
          <a:bodyPr/>
          <a:lstStyle/>
          <a:p>
            <a:fld id="{C62B34C2-3D11-5447-87A4-0282FE4B7018}" type="datetimeFigureOut">
              <a:rPr lang="en-US" smtClean="0"/>
              <a:t>9/1/20</a:t>
            </a:fld>
            <a:endParaRPr lang="en-US"/>
          </a:p>
        </p:txBody>
      </p:sp>
      <p:sp>
        <p:nvSpPr>
          <p:cNvPr id="4" name="Footer Placeholder 3">
            <a:extLst>
              <a:ext uri="{FF2B5EF4-FFF2-40B4-BE49-F238E27FC236}">
                <a16:creationId xmlns:a16="http://schemas.microsoft.com/office/drawing/2014/main" id="{93DD66A4-D5FE-8249-9758-FCC8A2002B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CEC1A4-EEA4-7048-A9D8-38EDE97664B5}"/>
              </a:ext>
            </a:extLst>
          </p:cNvPr>
          <p:cNvSpPr>
            <a:spLocks noGrp="1"/>
          </p:cNvSpPr>
          <p:nvPr>
            <p:ph type="sldNum" sz="quarter" idx="12"/>
          </p:nvPr>
        </p:nvSpPr>
        <p:spPr/>
        <p:txBody>
          <a:bodyPr/>
          <a:lstStyle/>
          <a:p>
            <a:fld id="{F9FDE17B-D52B-0A48-88C8-229445550A7F}" type="slidenum">
              <a:rPr lang="en-US" smtClean="0"/>
              <a:t>‹#›</a:t>
            </a:fld>
            <a:endParaRPr lang="en-US"/>
          </a:p>
        </p:txBody>
      </p:sp>
    </p:spTree>
    <p:extLst>
      <p:ext uri="{BB962C8B-B14F-4D97-AF65-F5344CB8AC3E}">
        <p14:creationId xmlns:p14="http://schemas.microsoft.com/office/powerpoint/2010/main" val="3691477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527A87-E04D-B04B-9D20-828B4C79DA4D}"/>
              </a:ext>
            </a:extLst>
          </p:cNvPr>
          <p:cNvSpPr>
            <a:spLocks noGrp="1"/>
          </p:cNvSpPr>
          <p:nvPr>
            <p:ph type="dt" sz="half" idx="10"/>
          </p:nvPr>
        </p:nvSpPr>
        <p:spPr/>
        <p:txBody>
          <a:bodyPr/>
          <a:lstStyle/>
          <a:p>
            <a:fld id="{C62B34C2-3D11-5447-87A4-0282FE4B7018}" type="datetimeFigureOut">
              <a:rPr lang="en-US" smtClean="0"/>
              <a:t>9/1/20</a:t>
            </a:fld>
            <a:endParaRPr lang="en-US"/>
          </a:p>
        </p:txBody>
      </p:sp>
      <p:sp>
        <p:nvSpPr>
          <p:cNvPr id="3" name="Footer Placeholder 2">
            <a:extLst>
              <a:ext uri="{FF2B5EF4-FFF2-40B4-BE49-F238E27FC236}">
                <a16:creationId xmlns:a16="http://schemas.microsoft.com/office/drawing/2014/main" id="{A7C88277-DB10-3D44-9F3B-CE3CD2CC3A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A7B3A6-E2E1-1449-B354-8B6E11C94863}"/>
              </a:ext>
            </a:extLst>
          </p:cNvPr>
          <p:cNvSpPr>
            <a:spLocks noGrp="1"/>
          </p:cNvSpPr>
          <p:nvPr>
            <p:ph type="sldNum" sz="quarter" idx="12"/>
          </p:nvPr>
        </p:nvSpPr>
        <p:spPr/>
        <p:txBody>
          <a:bodyPr/>
          <a:lstStyle/>
          <a:p>
            <a:fld id="{F9FDE17B-D52B-0A48-88C8-229445550A7F}" type="slidenum">
              <a:rPr lang="en-US" smtClean="0"/>
              <a:t>‹#›</a:t>
            </a:fld>
            <a:endParaRPr lang="en-US"/>
          </a:p>
        </p:txBody>
      </p:sp>
    </p:spTree>
    <p:extLst>
      <p:ext uri="{BB962C8B-B14F-4D97-AF65-F5344CB8AC3E}">
        <p14:creationId xmlns:p14="http://schemas.microsoft.com/office/powerpoint/2010/main" val="242037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5D320-9315-414A-A006-2758351F6F1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923A4F8-FC16-8D49-A016-275C11B165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2705281-F012-0A4C-9DB2-2FDDC146F2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D4BD94C-5715-B843-8B7D-1F651C2D420A}"/>
              </a:ext>
            </a:extLst>
          </p:cNvPr>
          <p:cNvSpPr>
            <a:spLocks noGrp="1"/>
          </p:cNvSpPr>
          <p:nvPr>
            <p:ph type="dt" sz="half" idx="10"/>
          </p:nvPr>
        </p:nvSpPr>
        <p:spPr/>
        <p:txBody>
          <a:bodyPr/>
          <a:lstStyle/>
          <a:p>
            <a:fld id="{C62B34C2-3D11-5447-87A4-0282FE4B7018}" type="datetimeFigureOut">
              <a:rPr lang="en-US" smtClean="0"/>
              <a:t>9/1/20</a:t>
            </a:fld>
            <a:endParaRPr lang="en-US"/>
          </a:p>
        </p:txBody>
      </p:sp>
      <p:sp>
        <p:nvSpPr>
          <p:cNvPr id="6" name="Footer Placeholder 5">
            <a:extLst>
              <a:ext uri="{FF2B5EF4-FFF2-40B4-BE49-F238E27FC236}">
                <a16:creationId xmlns:a16="http://schemas.microsoft.com/office/drawing/2014/main" id="{E2863C6E-95C9-2A47-830A-A97DE944B0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361EF8-98B9-B140-8502-BDDFF2D97CE8}"/>
              </a:ext>
            </a:extLst>
          </p:cNvPr>
          <p:cNvSpPr>
            <a:spLocks noGrp="1"/>
          </p:cNvSpPr>
          <p:nvPr>
            <p:ph type="sldNum" sz="quarter" idx="12"/>
          </p:nvPr>
        </p:nvSpPr>
        <p:spPr/>
        <p:txBody>
          <a:bodyPr/>
          <a:lstStyle/>
          <a:p>
            <a:fld id="{F9FDE17B-D52B-0A48-88C8-229445550A7F}" type="slidenum">
              <a:rPr lang="en-US" smtClean="0"/>
              <a:t>‹#›</a:t>
            </a:fld>
            <a:endParaRPr lang="en-US"/>
          </a:p>
        </p:txBody>
      </p:sp>
    </p:spTree>
    <p:extLst>
      <p:ext uri="{BB962C8B-B14F-4D97-AF65-F5344CB8AC3E}">
        <p14:creationId xmlns:p14="http://schemas.microsoft.com/office/powerpoint/2010/main" val="1487511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0719C-BBD5-CF4E-8D86-A999D97283A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5B8B1EC-EC5B-9D4E-890B-25CF15CA9D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4F85B5-FA78-0044-8395-D9C236E53C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A6899AC-E901-F14A-B073-9DB31A417FAD}"/>
              </a:ext>
            </a:extLst>
          </p:cNvPr>
          <p:cNvSpPr>
            <a:spLocks noGrp="1"/>
          </p:cNvSpPr>
          <p:nvPr>
            <p:ph type="dt" sz="half" idx="10"/>
          </p:nvPr>
        </p:nvSpPr>
        <p:spPr/>
        <p:txBody>
          <a:bodyPr/>
          <a:lstStyle/>
          <a:p>
            <a:fld id="{C62B34C2-3D11-5447-87A4-0282FE4B7018}" type="datetimeFigureOut">
              <a:rPr lang="en-US" smtClean="0"/>
              <a:t>9/1/20</a:t>
            </a:fld>
            <a:endParaRPr lang="en-US"/>
          </a:p>
        </p:txBody>
      </p:sp>
      <p:sp>
        <p:nvSpPr>
          <p:cNvPr id="6" name="Footer Placeholder 5">
            <a:extLst>
              <a:ext uri="{FF2B5EF4-FFF2-40B4-BE49-F238E27FC236}">
                <a16:creationId xmlns:a16="http://schemas.microsoft.com/office/drawing/2014/main" id="{9AE8E494-EE5F-D64B-98A8-4693238EE4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9FC997-D556-974F-9395-4982194E2A48}"/>
              </a:ext>
            </a:extLst>
          </p:cNvPr>
          <p:cNvSpPr>
            <a:spLocks noGrp="1"/>
          </p:cNvSpPr>
          <p:nvPr>
            <p:ph type="sldNum" sz="quarter" idx="12"/>
          </p:nvPr>
        </p:nvSpPr>
        <p:spPr/>
        <p:txBody>
          <a:bodyPr/>
          <a:lstStyle/>
          <a:p>
            <a:fld id="{F9FDE17B-D52B-0A48-88C8-229445550A7F}" type="slidenum">
              <a:rPr lang="en-US" smtClean="0"/>
              <a:t>‹#›</a:t>
            </a:fld>
            <a:endParaRPr lang="en-US"/>
          </a:p>
        </p:txBody>
      </p:sp>
    </p:spTree>
    <p:extLst>
      <p:ext uri="{BB962C8B-B14F-4D97-AF65-F5344CB8AC3E}">
        <p14:creationId xmlns:p14="http://schemas.microsoft.com/office/powerpoint/2010/main" val="66880228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C37527-9AD6-524B-950D-82179B8479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CB63C2D-A39E-9344-822A-26FED8C2D9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DF670A-8002-464F-97D2-F48ED5CD37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2B34C2-3D11-5447-87A4-0282FE4B7018}" type="datetimeFigureOut">
              <a:rPr lang="en-US" smtClean="0"/>
              <a:t>9/1/20</a:t>
            </a:fld>
            <a:endParaRPr lang="en-US"/>
          </a:p>
        </p:txBody>
      </p:sp>
      <p:sp>
        <p:nvSpPr>
          <p:cNvPr id="5" name="Footer Placeholder 4">
            <a:extLst>
              <a:ext uri="{FF2B5EF4-FFF2-40B4-BE49-F238E27FC236}">
                <a16:creationId xmlns:a16="http://schemas.microsoft.com/office/drawing/2014/main" id="{23FDB0EE-72B8-274B-BE62-1C9F0D9F69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789FD2-54AA-1540-B7D3-C3593758BF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FDE17B-D52B-0A48-88C8-229445550A7F}" type="slidenum">
              <a:rPr lang="en-US" smtClean="0"/>
              <a:t>‹#›</a:t>
            </a:fld>
            <a:endParaRPr lang="en-US"/>
          </a:p>
        </p:txBody>
      </p:sp>
    </p:spTree>
    <p:extLst>
      <p:ext uri="{BB962C8B-B14F-4D97-AF65-F5344CB8AC3E}">
        <p14:creationId xmlns:p14="http://schemas.microsoft.com/office/powerpoint/2010/main" val="1367286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4" r:id="rId14"/>
    <p:sldLayoutId id="2147483667" r:id="rId15"/>
    <p:sldLayoutId id="2147483668" r:id="rId16"/>
    <p:sldLayoutId id="2147483669" r:id="rId17"/>
    <p:sldLayoutId id="2147483673" r:id="rId18"/>
    <p:sldLayoutId id="2147483675" r:id="rId19"/>
    <p:sldLayoutId id="2147483677" r:id="rId20"/>
    <p:sldLayoutId id="2147483680" r:id="rId21"/>
    <p:sldLayoutId id="2147483681" r:id="rId22"/>
    <p:sldLayoutId id="2147483682" r:id="rId23"/>
    <p:sldLayoutId id="2147483683" r:id="rId24"/>
    <p:sldLayoutId id="2147483684" r:id="rId25"/>
    <p:sldLayoutId id="2147483685" r:id="rId26"/>
    <p:sldLayoutId id="2147483689" r:id="rId27"/>
    <p:sldLayoutId id="2147483690" r:id="rId28"/>
    <p:sldLayoutId id="2147483691" r:id="rId29"/>
    <p:sldLayoutId id="2147483692" r:id="rId30"/>
    <p:sldLayoutId id="2147483693" r:id="rId31"/>
    <p:sldLayoutId id="2147483694" r:id="rId32"/>
    <p:sldLayoutId id="2147483697" r:id="rId33"/>
    <p:sldLayoutId id="2147483698" r:id="rId34"/>
    <p:sldLayoutId id="2147483699" r:id="rId35"/>
    <p:sldLayoutId id="2147483705" r:id="rId36"/>
    <p:sldLayoutId id="2147483714" r:id="rId37"/>
    <p:sldLayoutId id="2147483715" r:id="rId38"/>
    <p:sldLayoutId id="2147483716" r:id="rId39"/>
    <p:sldLayoutId id="2147483717" r:id="rId40"/>
    <p:sldLayoutId id="2147483718" r:id="rId41"/>
    <p:sldLayoutId id="2147483719" r:id="rId42"/>
    <p:sldLayoutId id="2147483720" r:id="rId43"/>
    <p:sldLayoutId id="2147483721" r:id="rId4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0.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1.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2.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3.xml"/><Relationship Id="rId5" Type="http://schemas.openxmlformats.org/officeDocument/2006/relationships/image" Target="../media/image26.png"/><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933C4-58BA-9E40-AC43-5EA727754897}"/>
              </a:ext>
            </a:extLst>
          </p:cNvPr>
          <p:cNvSpPr>
            <a:spLocks noGrp="1"/>
          </p:cNvSpPr>
          <p:nvPr>
            <p:ph type="title"/>
          </p:nvPr>
        </p:nvSpPr>
        <p:spPr/>
        <p:txBody>
          <a:bodyPr/>
          <a:lstStyle/>
          <a:p>
            <a:r>
              <a:rPr lang="en-US" dirty="0"/>
              <a:t>Monday 7</a:t>
            </a:r>
            <a:r>
              <a:rPr lang="en-US" baseline="30000" dirty="0"/>
              <a:t>th</a:t>
            </a:r>
            <a:r>
              <a:rPr lang="en-US" dirty="0"/>
              <a:t> September 2020</a:t>
            </a:r>
          </a:p>
        </p:txBody>
      </p:sp>
      <p:sp>
        <p:nvSpPr>
          <p:cNvPr id="3" name="Content Placeholder 2">
            <a:extLst>
              <a:ext uri="{FF2B5EF4-FFF2-40B4-BE49-F238E27FC236}">
                <a16:creationId xmlns:a16="http://schemas.microsoft.com/office/drawing/2014/main" id="{BB3439F7-E93F-2649-897A-E90139225FB9}"/>
              </a:ext>
            </a:extLst>
          </p:cNvPr>
          <p:cNvSpPr>
            <a:spLocks noGrp="1"/>
          </p:cNvSpPr>
          <p:nvPr>
            <p:ph idx="1"/>
          </p:nvPr>
        </p:nvSpPr>
        <p:spPr/>
        <p:txBody>
          <a:bodyPr/>
          <a:lstStyle/>
          <a:p>
            <a:r>
              <a:rPr lang="en-US" dirty="0"/>
              <a:t>L.O. – To revisit nouns and adjectives.</a:t>
            </a:r>
          </a:p>
        </p:txBody>
      </p:sp>
    </p:spTree>
    <p:extLst>
      <p:ext uri="{BB962C8B-B14F-4D97-AF65-F5344CB8AC3E}">
        <p14:creationId xmlns:p14="http://schemas.microsoft.com/office/powerpoint/2010/main" val="2641525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DF1B9A-965B-184C-9176-AAD33FB91A9A}"/>
              </a:ext>
            </a:extLst>
          </p:cNvPr>
          <p:cNvPicPr>
            <a:picLocks noChangeAspect="1"/>
          </p:cNvPicPr>
          <p:nvPr/>
        </p:nvPicPr>
        <p:blipFill>
          <a:blip r:embed="rId2"/>
          <a:stretch>
            <a:fillRect/>
          </a:stretch>
        </p:blipFill>
        <p:spPr>
          <a:xfrm>
            <a:off x="877218" y="-59961"/>
            <a:ext cx="10437563" cy="6977921"/>
          </a:xfrm>
          <a:prstGeom prst="rect">
            <a:avLst/>
          </a:prstGeom>
        </p:spPr>
      </p:pic>
    </p:spTree>
    <p:extLst>
      <p:ext uri="{BB962C8B-B14F-4D97-AF65-F5344CB8AC3E}">
        <p14:creationId xmlns:p14="http://schemas.microsoft.com/office/powerpoint/2010/main" val="2890820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E818C3-B892-FC41-BD51-6D23D501364E}"/>
              </a:ext>
            </a:extLst>
          </p:cNvPr>
          <p:cNvSpPr txBox="1"/>
          <p:nvPr/>
        </p:nvSpPr>
        <p:spPr>
          <a:xfrm>
            <a:off x="734518" y="449705"/>
            <a:ext cx="6565692" cy="707886"/>
          </a:xfrm>
          <a:prstGeom prst="rect">
            <a:avLst/>
          </a:prstGeom>
          <a:noFill/>
        </p:spPr>
        <p:txBody>
          <a:bodyPr wrap="square" rtlCol="0">
            <a:spAutoFit/>
          </a:bodyPr>
          <a:lstStyle/>
          <a:p>
            <a:r>
              <a:rPr lang="en-US" sz="4000" b="1" dirty="0">
                <a:solidFill>
                  <a:srgbClr val="002060"/>
                </a:solidFill>
              </a:rPr>
              <a:t>What did we come up with? </a:t>
            </a:r>
          </a:p>
        </p:txBody>
      </p:sp>
      <p:sp>
        <p:nvSpPr>
          <p:cNvPr id="3" name="TextBox 2">
            <a:extLst>
              <a:ext uri="{FF2B5EF4-FFF2-40B4-BE49-F238E27FC236}">
                <a16:creationId xmlns:a16="http://schemas.microsoft.com/office/drawing/2014/main" id="{E37AA2F8-3F42-E24D-96B2-A7C11A13B592}"/>
              </a:ext>
            </a:extLst>
          </p:cNvPr>
          <p:cNvSpPr txBox="1"/>
          <p:nvPr/>
        </p:nvSpPr>
        <p:spPr>
          <a:xfrm>
            <a:off x="2600793" y="1603948"/>
            <a:ext cx="6990413" cy="461665"/>
          </a:xfrm>
          <a:prstGeom prst="rect">
            <a:avLst/>
          </a:prstGeom>
          <a:noFill/>
        </p:spPr>
        <p:txBody>
          <a:bodyPr wrap="square" rtlCol="0">
            <a:spAutoFit/>
          </a:bodyPr>
          <a:lstStyle/>
          <a:p>
            <a:r>
              <a:rPr lang="en-US" sz="2400" dirty="0"/>
              <a:t>Nouns               					Adjectives</a:t>
            </a:r>
          </a:p>
        </p:txBody>
      </p:sp>
    </p:spTree>
    <p:extLst>
      <p:ext uri="{BB962C8B-B14F-4D97-AF65-F5344CB8AC3E}">
        <p14:creationId xmlns:p14="http://schemas.microsoft.com/office/powerpoint/2010/main" val="1346431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F092BD1-F3A3-2D44-B71A-FC062D32D315}"/>
              </a:ext>
            </a:extLst>
          </p:cNvPr>
          <p:cNvSpPr>
            <a:spLocks/>
          </p:cNvSpPr>
          <p:nvPr/>
        </p:nvSpPr>
        <p:spPr>
          <a:xfrm>
            <a:off x="5102226" y="3375026"/>
            <a:ext cx="4810125" cy="796925"/>
          </a:xfrm>
          <a:prstGeom prst="rect">
            <a:avLst/>
          </a:prstGeom>
          <a:solidFill>
            <a:schemeClr val="accent3">
              <a:lumMod val="40000"/>
              <a:lumOff val="60000"/>
            </a:schemeClr>
          </a:solidFill>
        </p:spPr>
        <p:txBody>
          <a:bodyPr lIns="108000" tIns="108000" rIns="108000" bIns="108000" anchor="ctr"/>
          <a:lstStyle/>
          <a:p>
            <a:pPr algn="ctr">
              <a:defRPr/>
            </a:pPr>
            <a:r>
              <a:rPr lang="en-GB" dirty="0"/>
              <a:t>A </a:t>
            </a:r>
            <a:r>
              <a:rPr lang="en-GB" b="1" dirty="0">
                <a:solidFill>
                  <a:srgbClr val="DE1E5A"/>
                </a:solidFill>
              </a:rPr>
              <a:t>maths</a:t>
            </a:r>
            <a:r>
              <a:rPr lang="en-GB" dirty="0">
                <a:solidFill>
                  <a:srgbClr val="DE1E5A"/>
                </a:solidFill>
              </a:rPr>
              <a:t> </a:t>
            </a:r>
            <a:r>
              <a:rPr lang="en-GB" dirty="0"/>
              <a:t>teacher</a:t>
            </a:r>
          </a:p>
        </p:txBody>
      </p:sp>
      <p:sp>
        <p:nvSpPr>
          <p:cNvPr id="9219" name="Title 20">
            <a:extLst>
              <a:ext uri="{FF2B5EF4-FFF2-40B4-BE49-F238E27FC236}">
                <a16:creationId xmlns:a16="http://schemas.microsoft.com/office/drawing/2014/main" id="{4D5115AE-6880-264E-84A7-39E160DFE94B}"/>
              </a:ext>
            </a:extLst>
          </p:cNvPr>
          <p:cNvSpPr>
            <a:spLocks noGrp="1"/>
          </p:cNvSpPr>
          <p:nvPr>
            <p:ph type="title"/>
          </p:nvPr>
        </p:nvSpPr>
        <p:spPr>
          <a:xfrm>
            <a:off x="1981201" y="479426"/>
            <a:ext cx="8220075" cy="993775"/>
          </a:xfrm>
        </p:spPr>
        <p:txBody>
          <a:bodyPr/>
          <a:lstStyle/>
          <a:p>
            <a:pPr eaLnBrk="1" hangingPunct="1"/>
            <a:r>
              <a:rPr lang="en-GB" altLang="en-US" sz="3600"/>
              <a:t>What Is an Expanded Noun Phrase?</a:t>
            </a:r>
          </a:p>
        </p:txBody>
      </p:sp>
      <p:sp>
        <p:nvSpPr>
          <p:cNvPr id="9220" name="Rectangle 4">
            <a:extLst>
              <a:ext uri="{FF2B5EF4-FFF2-40B4-BE49-F238E27FC236}">
                <a16:creationId xmlns:a16="http://schemas.microsoft.com/office/drawing/2014/main" id="{7A979458-0F27-1548-B6C6-A6D1C25415BE}"/>
              </a:ext>
            </a:extLst>
          </p:cNvPr>
          <p:cNvSpPr>
            <a:spLocks noChangeArrowheads="1"/>
          </p:cNvSpPr>
          <p:nvPr/>
        </p:nvSpPr>
        <p:spPr bwMode="auto">
          <a:xfrm>
            <a:off x="2279650" y="1514475"/>
            <a:ext cx="76327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a:solidFill>
                  <a:schemeClr val="tx1"/>
                </a:solidFill>
              </a:rPr>
              <a:t>An expanded noun phrase gives much more detail </a:t>
            </a:r>
            <a:br>
              <a:rPr lang="en-GB" altLang="en-US">
                <a:solidFill>
                  <a:schemeClr val="tx1"/>
                </a:solidFill>
              </a:rPr>
            </a:br>
            <a:r>
              <a:rPr lang="en-GB" altLang="en-US">
                <a:solidFill>
                  <a:schemeClr val="tx1"/>
                </a:solidFill>
              </a:rPr>
              <a:t>than a simple noun phrase, for example:</a:t>
            </a:r>
          </a:p>
        </p:txBody>
      </p:sp>
      <p:sp>
        <p:nvSpPr>
          <p:cNvPr id="7" name="Rectangle 6">
            <a:extLst>
              <a:ext uri="{FF2B5EF4-FFF2-40B4-BE49-F238E27FC236}">
                <a16:creationId xmlns:a16="http://schemas.microsoft.com/office/drawing/2014/main" id="{73F15E88-3C60-9445-A797-6C28A9DADA2B}"/>
              </a:ext>
            </a:extLst>
          </p:cNvPr>
          <p:cNvSpPr>
            <a:spLocks/>
          </p:cNvSpPr>
          <p:nvPr/>
        </p:nvSpPr>
        <p:spPr>
          <a:xfrm>
            <a:off x="5102226" y="2414589"/>
            <a:ext cx="4810125" cy="796925"/>
          </a:xfrm>
          <a:prstGeom prst="rect">
            <a:avLst/>
          </a:prstGeom>
          <a:solidFill>
            <a:schemeClr val="accent3"/>
          </a:solidFill>
        </p:spPr>
        <p:txBody>
          <a:bodyPr lIns="108000" tIns="108000" rIns="108000" bIns="108000" anchor="ctr"/>
          <a:lstStyle/>
          <a:p>
            <a:pPr algn="ctr">
              <a:defRPr/>
            </a:pPr>
            <a:r>
              <a:rPr lang="en-GB" dirty="0"/>
              <a:t>A teacher</a:t>
            </a:r>
          </a:p>
        </p:txBody>
      </p:sp>
      <p:sp>
        <p:nvSpPr>
          <p:cNvPr id="9" name="Rectangle 8">
            <a:extLst>
              <a:ext uri="{FF2B5EF4-FFF2-40B4-BE49-F238E27FC236}">
                <a16:creationId xmlns:a16="http://schemas.microsoft.com/office/drawing/2014/main" id="{40D7D4D8-FF9C-124F-8736-A8561ABC5E70}"/>
              </a:ext>
            </a:extLst>
          </p:cNvPr>
          <p:cNvSpPr>
            <a:spLocks/>
          </p:cNvSpPr>
          <p:nvPr/>
        </p:nvSpPr>
        <p:spPr>
          <a:xfrm>
            <a:off x="5102226" y="4335464"/>
            <a:ext cx="4810125" cy="796925"/>
          </a:xfrm>
          <a:prstGeom prst="rect">
            <a:avLst/>
          </a:prstGeom>
          <a:solidFill>
            <a:schemeClr val="accent3"/>
          </a:solidFill>
        </p:spPr>
        <p:txBody>
          <a:bodyPr lIns="108000" tIns="108000" rIns="108000" bIns="108000" anchor="ctr"/>
          <a:lstStyle/>
          <a:p>
            <a:pPr algn="ctr">
              <a:defRPr/>
            </a:pPr>
            <a:r>
              <a:rPr lang="en-GB" dirty="0"/>
              <a:t>A </a:t>
            </a:r>
            <a:r>
              <a:rPr lang="en-GB" b="1" dirty="0">
                <a:solidFill>
                  <a:srgbClr val="DE1E5A"/>
                </a:solidFill>
              </a:rPr>
              <a:t>helpful, friendly </a:t>
            </a:r>
            <a:r>
              <a:rPr lang="en-GB" dirty="0"/>
              <a:t>maths teacher</a:t>
            </a:r>
          </a:p>
        </p:txBody>
      </p:sp>
      <p:sp>
        <p:nvSpPr>
          <p:cNvPr id="10" name="Rectangle 9">
            <a:extLst>
              <a:ext uri="{FF2B5EF4-FFF2-40B4-BE49-F238E27FC236}">
                <a16:creationId xmlns:a16="http://schemas.microsoft.com/office/drawing/2014/main" id="{4F48C641-CCDC-B94C-B5FB-09B69352D9B7}"/>
              </a:ext>
            </a:extLst>
          </p:cNvPr>
          <p:cNvSpPr>
            <a:spLocks/>
          </p:cNvSpPr>
          <p:nvPr/>
        </p:nvSpPr>
        <p:spPr>
          <a:xfrm>
            <a:off x="5102226" y="5295901"/>
            <a:ext cx="4810125" cy="796925"/>
          </a:xfrm>
          <a:prstGeom prst="rect">
            <a:avLst/>
          </a:prstGeom>
          <a:solidFill>
            <a:schemeClr val="accent3">
              <a:lumMod val="40000"/>
              <a:lumOff val="60000"/>
            </a:schemeClr>
          </a:solidFill>
        </p:spPr>
        <p:txBody>
          <a:bodyPr lIns="108000" tIns="108000" rIns="108000" bIns="108000" anchor="ctr"/>
          <a:lstStyle/>
          <a:p>
            <a:pPr algn="ctr">
              <a:defRPr/>
            </a:pPr>
            <a:r>
              <a:rPr lang="en-GB" dirty="0"/>
              <a:t>A helpful, friendly maths teacher </a:t>
            </a:r>
            <a:r>
              <a:rPr lang="en-GB" b="1" dirty="0">
                <a:solidFill>
                  <a:srgbClr val="DE1E5A"/>
                </a:solidFill>
              </a:rPr>
              <a:t>with a fluffy moustache</a:t>
            </a:r>
          </a:p>
        </p:txBody>
      </p:sp>
      <p:grpSp>
        <p:nvGrpSpPr>
          <p:cNvPr id="15" name="Group 14">
            <a:extLst>
              <a:ext uri="{FF2B5EF4-FFF2-40B4-BE49-F238E27FC236}">
                <a16:creationId xmlns:a16="http://schemas.microsoft.com/office/drawing/2014/main" id="{5F03A43C-903E-164C-97F5-0187339D6CDC}"/>
              </a:ext>
            </a:extLst>
          </p:cNvPr>
          <p:cNvGrpSpPr>
            <a:grpSpLocks/>
          </p:cNvGrpSpPr>
          <p:nvPr/>
        </p:nvGrpSpPr>
        <p:grpSpPr bwMode="auto">
          <a:xfrm>
            <a:off x="2279650" y="2600325"/>
            <a:ext cx="2946400" cy="1022350"/>
            <a:chOff x="755650" y="2688776"/>
            <a:chExt cx="2945911" cy="1021586"/>
          </a:xfrm>
        </p:grpSpPr>
        <p:sp>
          <p:nvSpPr>
            <p:cNvPr id="17" name="Bent-Up Arrow 16">
              <a:extLst>
                <a:ext uri="{FF2B5EF4-FFF2-40B4-BE49-F238E27FC236}">
                  <a16:creationId xmlns:a16="http://schemas.microsoft.com/office/drawing/2014/main" id="{FF6D8366-00F5-5645-B6C6-9AE1B4A359B2}"/>
                </a:ext>
              </a:extLst>
            </p:cNvPr>
            <p:cNvSpPr/>
            <p:nvPr/>
          </p:nvSpPr>
          <p:spPr>
            <a:xfrm rot="5400000">
              <a:off x="2518415" y="2527216"/>
              <a:ext cx="475894" cy="1890398"/>
            </a:xfrm>
            <a:prstGeom prst="bentUpArrow">
              <a:avLst>
                <a:gd name="adj1" fmla="val 13128"/>
                <a:gd name="adj2" fmla="val 21708"/>
                <a:gd name="adj3" fmla="val 3754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235" name="Rectangle 15">
              <a:extLst>
                <a:ext uri="{FF2B5EF4-FFF2-40B4-BE49-F238E27FC236}">
                  <a16:creationId xmlns:a16="http://schemas.microsoft.com/office/drawing/2014/main" id="{A638ADEA-B00F-414A-A696-38D334390AEE}"/>
                </a:ext>
              </a:extLst>
            </p:cNvPr>
            <p:cNvSpPr>
              <a:spLocks/>
            </p:cNvSpPr>
            <p:nvPr/>
          </p:nvSpPr>
          <p:spPr bwMode="auto">
            <a:xfrm>
              <a:off x="755650" y="2872677"/>
              <a:ext cx="2638181" cy="502544"/>
            </a:xfrm>
            <a:prstGeom prst="rect">
              <a:avLst/>
            </a:prstGeom>
            <a:solidFill>
              <a:srgbClr val="4360A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1400">
                  <a:solidFill>
                    <a:schemeClr val="bg1"/>
                  </a:solidFill>
                </a:rPr>
                <a:t>Add a noun to modify</a:t>
              </a:r>
            </a:p>
          </p:txBody>
        </p:sp>
        <p:sp>
          <p:nvSpPr>
            <p:cNvPr id="14" name="Bent-Up Arrow 13">
              <a:extLst>
                <a:ext uri="{FF2B5EF4-FFF2-40B4-BE49-F238E27FC236}">
                  <a16:creationId xmlns:a16="http://schemas.microsoft.com/office/drawing/2014/main" id="{37CA948E-4A82-C140-AE5D-C655689B512C}"/>
                </a:ext>
              </a:extLst>
            </p:cNvPr>
            <p:cNvSpPr/>
            <p:nvPr/>
          </p:nvSpPr>
          <p:spPr>
            <a:xfrm rot="10800000">
              <a:off x="1723864" y="2688776"/>
              <a:ext cx="1853892" cy="298227"/>
            </a:xfrm>
            <a:prstGeom prst="bentUpArrow">
              <a:avLst>
                <a:gd name="adj1" fmla="val 20490"/>
                <a:gd name="adj2" fmla="val 35294"/>
                <a:gd name="adj3"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28" name="Group 27">
            <a:extLst>
              <a:ext uri="{FF2B5EF4-FFF2-40B4-BE49-F238E27FC236}">
                <a16:creationId xmlns:a16="http://schemas.microsoft.com/office/drawing/2014/main" id="{F39A59A5-C359-9141-B9F9-E8F28CE41414}"/>
              </a:ext>
            </a:extLst>
          </p:cNvPr>
          <p:cNvGrpSpPr>
            <a:grpSpLocks/>
          </p:cNvGrpSpPr>
          <p:nvPr/>
        </p:nvGrpSpPr>
        <p:grpSpPr bwMode="auto">
          <a:xfrm>
            <a:off x="2279650" y="3660775"/>
            <a:ext cx="2946400" cy="1022350"/>
            <a:chOff x="755650" y="2688776"/>
            <a:chExt cx="2945911" cy="1021586"/>
          </a:xfrm>
        </p:grpSpPr>
        <p:sp>
          <p:nvSpPr>
            <p:cNvPr id="29" name="Bent-Up Arrow 28">
              <a:extLst>
                <a:ext uri="{FF2B5EF4-FFF2-40B4-BE49-F238E27FC236}">
                  <a16:creationId xmlns:a16="http://schemas.microsoft.com/office/drawing/2014/main" id="{1744CD74-9F9C-B940-895B-CE9B5EC163AB}"/>
                </a:ext>
              </a:extLst>
            </p:cNvPr>
            <p:cNvSpPr/>
            <p:nvPr/>
          </p:nvSpPr>
          <p:spPr>
            <a:xfrm rot="5400000">
              <a:off x="2518415" y="2527216"/>
              <a:ext cx="475894" cy="1890398"/>
            </a:xfrm>
            <a:prstGeom prst="bentUpArrow">
              <a:avLst>
                <a:gd name="adj1" fmla="val 13128"/>
                <a:gd name="adj2" fmla="val 21708"/>
                <a:gd name="adj3" fmla="val 3754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232" name="Rectangle 29">
              <a:extLst>
                <a:ext uri="{FF2B5EF4-FFF2-40B4-BE49-F238E27FC236}">
                  <a16:creationId xmlns:a16="http://schemas.microsoft.com/office/drawing/2014/main" id="{05744A69-2D2B-9E49-898F-0596B86975A8}"/>
                </a:ext>
              </a:extLst>
            </p:cNvPr>
            <p:cNvSpPr>
              <a:spLocks/>
            </p:cNvSpPr>
            <p:nvPr/>
          </p:nvSpPr>
          <p:spPr bwMode="auto">
            <a:xfrm>
              <a:off x="755650" y="2872677"/>
              <a:ext cx="2638181" cy="502544"/>
            </a:xfrm>
            <a:prstGeom prst="rect">
              <a:avLst/>
            </a:prstGeom>
            <a:solidFill>
              <a:srgbClr val="4360A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1400">
                  <a:solidFill>
                    <a:schemeClr val="bg1"/>
                  </a:solidFill>
                </a:rPr>
                <a:t>Add adjectives to modify</a:t>
              </a:r>
            </a:p>
          </p:txBody>
        </p:sp>
        <p:sp>
          <p:nvSpPr>
            <p:cNvPr id="31" name="Bent-Up Arrow 30">
              <a:extLst>
                <a:ext uri="{FF2B5EF4-FFF2-40B4-BE49-F238E27FC236}">
                  <a16:creationId xmlns:a16="http://schemas.microsoft.com/office/drawing/2014/main" id="{589B1CDD-3F84-0D45-BEAF-1A8609A39D49}"/>
                </a:ext>
              </a:extLst>
            </p:cNvPr>
            <p:cNvSpPr/>
            <p:nvPr/>
          </p:nvSpPr>
          <p:spPr>
            <a:xfrm rot="10800000">
              <a:off x="1723864" y="2688776"/>
              <a:ext cx="1853892" cy="298227"/>
            </a:xfrm>
            <a:prstGeom prst="bentUpArrow">
              <a:avLst>
                <a:gd name="adj1" fmla="val 20490"/>
                <a:gd name="adj2" fmla="val 35294"/>
                <a:gd name="adj3"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32" name="Group 31">
            <a:extLst>
              <a:ext uri="{FF2B5EF4-FFF2-40B4-BE49-F238E27FC236}">
                <a16:creationId xmlns:a16="http://schemas.microsoft.com/office/drawing/2014/main" id="{9B50CD85-18E7-0C43-BDE7-A1CEC8748FB0}"/>
              </a:ext>
            </a:extLst>
          </p:cNvPr>
          <p:cNvGrpSpPr>
            <a:grpSpLocks/>
          </p:cNvGrpSpPr>
          <p:nvPr/>
        </p:nvGrpSpPr>
        <p:grpSpPr bwMode="auto">
          <a:xfrm>
            <a:off x="2279650" y="4759325"/>
            <a:ext cx="2946400" cy="1073150"/>
            <a:chOff x="755650" y="2688776"/>
            <a:chExt cx="2945911" cy="1074338"/>
          </a:xfrm>
        </p:grpSpPr>
        <p:sp>
          <p:nvSpPr>
            <p:cNvPr id="33" name="Bent-Up Arrow 32">
              <a:extLst>
                <a:ext uri="{FF2B5EF4-FFF2-40B4-BE49-F238E27FC236}">
                  <a16:creationId xmlns:a16="http://schemas.microsoft.com/office/drawing/2014/main" id="{54369267-60CF-5548-80FD-70EE470B4724}"/>
                </a:ext>
              </a:extLst>
            </p:cNvPr>
            <p:cNvSpPr/>
            <p:nvPr/>
          </p:nvSpPr>
          <p:spPr>
            <a:xfrm rot="5400000">
              <a:off x="2517973" y="2579526"/>
              <a:ext cx="476777" cy="1890398"/>
            </a:xfrm>
            <a:prstGeom prst="bentUpArrow">
              <a:avLst>
                <a:gd name="adj1" fmla="val 13128"/>
                <a:gd name="adj2" fmla="val 21708"/>
                <a:gd name="adj3" fmla="val 3754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229" name="Rectangle 33">
              <a:extLst>
                <a:ext uri="{FF2B5EF4-FFF2-40B4-BE49-F238E27FC236}">
                  <a16:creationId xmlns:a16="http://schemas.microsoft.com/office/drawing/2014/main" id="{5E484315-BDCC-964C-AF3C-CF8F309C19E8}"/>
                </a:ext>
              </a:extLst>
            </p:cNvPr>
            <p:cNvSpPr>
              <a:spLocks/>
            </p:cNvSpPr>
            <p:nvPr/>
          </p:nvSpPr>
          <p:spPr bwMode="auto">
            <a:xfrm>
              <a:off x="755650" y="2872677"/>
              <a:ext cx="2638181" cy="657984"/>
            </a:xfrm>
            <a:prstGeom prst="rect">
              <a:avLst/>
            </a:prstGeom>
            <a:solidFill>
              <a:srgbClr val="4360A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1400">
                  <a:solidFill>
                    <a:schemeClr val="bg1"/>
                  </a:solidFill>
                </a:rPr>
                <a:t>Add a prepositional phrase to give extra details</a:t>
              </a:r>
            </a:p>
          </p:txBody>
        </p:sp>
        <p:sp>
          <p:nvSpPr>
            <p:cNvPr id="35" name="Bent-Up Arrow 34">
              <a:extLst>
                <a:ext uri="{FF2B5EF4-FFF2-40B4-BE49-F238E27FC236}">
                  <a16:creationId xmlns:a16="http://schemas.microsoft.com/office/drawing/2014/main" id="{C9D91F87-6977-674F-ABE4-73E1C9E6449D}"/>
                </a:ext>
              </a:extLst>
            </p:cNvPr>
            <p:cNvSpPr/>
            <p:nvPr/>
          </p:nvSpPr>
          <p:spPr>
            <a:xfrm rot="10800000">
              <a:off x="1723864" y="2688776"/>
              <a:ext cx="1853892" cy="298780"/>
            </a:xfrm>
            <a:prstGeom prst="bentUpArrow">
              <a:avLst>
                <a:gd name="adj1" fmla="val 20490"/>
                <a:gd name="adj2" fmla="val 35294"/>
                <a:gd name="adj3"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pic>
        <p:nvPicPr>
          <p:cNvPr id="9227" name="Picture 17">
            <a:extLst>
              <a:ext uri="{FF2B5EF4-FFF2-40B4-BE49-F238E27FC236}">
                <a16:creationId xmlns:a16="http://schemas.microsoft.com/office/drawing/2014/main" id="{BCCE4F2E-5D35-A543-A997-0CBBED2351F0}"/>
              </a:ext>
            </a:extLst>
          </p:cNvPr>
          <p:cNvPicPr>
            <a:picLocks noChangeAspect="1"/>
          </p:cNvPicPr>
          <p:nvPr/>
        </p:nvPicPr>
        <p:blipFill>
          <a:blip r:embed="rId2">
            <a:extLst>
              <a:ext uri="{28A0092B-C50C-407E-A947-70E740481C1C}">
                <a14:useLocalDpi xmlns:a14="http://schemas.microsoft.com/office/drawing/2010/main" val="0"/>
              </a:ext>
            </a:extLst>
          </a:blip>
          <a:srcRect b="2585"/>
          <a:stretch>
            <a:fillRect/>
          </a:stretch>
        </p:blipFill>
        <p:spPr bwMode="auto">
          <a:xfrm>
            <a:off x="8355013" y="1911351"/>
            <a:ext cx="1649412"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68478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295C4A-540C-1E47-9FF3-21999F9C9B7D}"/>
              </a:ext>
            </a:extLst>
          </p:cNvPr>
          <p:cNvSpPr>
            <a:spLocks/>
          </p:cNvSpPr>
          <p:nvPr/>
        </p:nvSpPr>
        <p:spPr>
          <a:xfrm>
            <a:off x="5102226" y="3375026"/>
            <a:ext cx="4810125" cy="796925"/>
          </a:xfrm>
          <a:prstGeom prst="rect">
            <a:avLst/>
          </a:prstGeom>
          <a:solidFill>
            <a:schemeClr val="accent3">
              <a:lumMod val="40000"/>
              <a:lumOff val="60000"/>
            </a:schemeClr>
          </a:solidFill>
        </p:spPr>
        <p:txBody>
          <a:bodyPr lIns="108000" tIns="108000" rIns="108000" bIns="108000" anchor="ctr"/>
          <a:lstStyle/>
          <a:p>
            <a:pPr algn="ctr">
              <a:defRPr/>
            </a:pPr>
            <a:r>
              <a:rPr lang="en-GB" dirty="0"/>
              <a:t>A </a:t>
            </a:r>
            <a:r>
              <a:rPr lang="en-GB" b="1" dirty="0">
                <a:solidFill>
                  <a:srgbClr val="DE1E5A"/>
                </a:solidFill>
              </a:rPr>
              <a:t>country </a:t>
            </a:r>
            <a:r>
              <a:rPr lang="en-GB" dirty="0"/>
              <a:t>house</a:t>
            </a:r>
          </a:p>
        </p:txBody>
      </p:sp>
      <p:sp>
        <p:nvSpPr>
          <p:cNvPr id="10243" name="Title 20">
            <a:extLst>
              <a:ext uri="{FF2B5EF4-FFF2-40B4-BE49-F238E27FC236}">
                <a16:creationId xmlns:a16="http://schemas.microsoft.com/office/drawing/2014/main" id="{9F933079-0F8E-5E4E-BCD4-5346DEB3756B}"/>
              </a:ext>
            </a:extLst>
          </p:cNvPr>
          <p:cNvSpPr>
            <a:spLocks noGrp="1"/>
          </p:cNvSpPr>
          <p:nvPr>
            <p:ph type="title"/>
          </p:nvPr>
        </p:nvSpPr>
        <p:spPr>
          <a:xfrm>
            <a:off x="1981201" y="479426"/>
            <a:ext cx="8220075" cy="993775"/>
          </a:xfrm>
        </p:spPr>
        <p:txBody>
          <a:bodyPr/>
          <a:lstStyle/>
          <a:p>
            <a:pPr eaLnBrk="1" hangingPunct="1"/>
            <a:r>
              <a:rPr lang="en-GB" altLang="en-US" sz="3600"/>
              <a:t>What Is an Expanded Noun Phrase?</a:t>
            </a:r>
          </a:p>
        </p:txBody>
      </p:sp>
      <p:sp>
        <p:nvSpPr>
          <p:cNvPr id="10244" name="Rectangle 4">
            <a:extLst>
              <a:ext uri="{FF2B5EF4-FFF2-40B4-BE49-F238E27FC236}">
                <a16:creationId xmlns:a16="http://schemas.microsoft.com/office/drawing/2014/main" id="{2F9916E3-91E9-BA43-8086-D2BB88B56C8C}"/>
              </a:ext>
            </a:extLst>
          </p:cNvPr>
          <p:cNvSpPr>
            <a:spLocks noChangeArrowheads="1"/>
          </p:cNvSpPr>
          <p:nvPr/>
        </p:nvSpPr>
        <p:spPr bwMode="auto">
          <a:xfrm>
            <a:off x="2279650" y="1514475"/>
            <a:ext cx="76327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a:solidFill>
                  <a:schemeClr val="tx1"/>
                </a:solidFill>
              </a:rPr>
              <a:t>An expanded noun phrase gives much more detail </a:t>
            </a:r>
            <a:br>
              <a:rPr lang="en-GB" altLang="en-US">
                <a:solidFill>
                  <a:schemeClr val="tx1"/>
                </a:solidFill>
              </a:rPr>
            </a:br>
            <a:r>
              <a:rPr lang="en-GB" altLang="en-US">
                <a:solidFill>
                  <a:schemeClr val="tx1"/>
                </a:solidFill>
              </a:rPr>
              <a:t>than a simple noun phrase, for example:</a:t>
            </a:r>
          </a:p>
        </p:txBody>
      </p:sp>
      <p:sp>
        <p:nvSpPr>
          <p:cNvPr id="7" name="Rectangle 6">
            <a:extLst>
              <a:ext uri="{FF2B5EF4-FFF2-40B4-BE49-F238E27FC236}">
                <a16:creationId xmlns:a16="http://schemas.microsoft.com/office/drawing/2014/main" id="{DE74C7BA-57FB-CF49-968A-7072A752851F}"/>
              </a:ext>
            </a:extLst>
          </p:cNvPr>
          <p:cNvSpPr>
            <a:spLocks/>
          </p:cNvSpPr>
          <p:nvPr/>
        </p:nvSpPr>
        <p:spPr>
          <a:xfrm>
            <a:off x="5102226" y="2414589"/>
            <a:ext cx="4810125" cy="796925"/>
          </a:xfrm>
          <a:prstGeom prst="rect">
            <a:avLst/>
          </a:prstGeom>
          <a:solidFill>
            <a:schemeClr val="accent3"/>
          </a:solidFill>
        </p:spPr>
        <p:txBody>
          <a:bodyPr lIns="108000" tIns="108000" rIns="108000" bIns="108000" anchor="ctr"/>
          <a:lstStyle/>
          <a:p>
            <a:pPr algn="ctr">
              <a:defRPr/>
            </a:pPr>
            <a:r>
              <a:rPr lang="en-GB" dirty="0"/>
              <a:t>A house</a:t>
            </a:r>
          </a:p>
        </p:txBody>
      </p:sp>
      <p:sp>
        <p:nvSpPr>
          <p:cNvPr id="9" name="Rectangle 8">
            <a:extLst>
              <a:ext uri="{FF2B5EF4-FFF2-40B4-BE49-F238E27FC236}">
                <a16:creationId xmlns:a16="http://schemas.microsoft.com/office/drawing/2014/main" id="{592183AC-3732-AE43-AEB6-1C186ECBB4EC}"/>
              </a:ext>
            </a:extLst>
          </p:cNvPr>
          <p:cNvSpPr>
            <a:spLocks/>
          </p:cNvSpPr>
          <p:nvPr/>
        </p:nvSpPr>
        <p:spPr>
          <a:xfrm>
            <a:off x="5102226" y="4335464"/>
            <a:ext cx="4810125" cy="796925"/>
          </a:xfrm>
          <a:prstGeom prst="rect">
            <a:avLst/>
          </a:prstGeom>
          <a:solidFill>
            <a:schemeClr val="accent3"/>
          </a:solidFill>
        </p:spPr>
        <p:txBody>
          <a:bodyPr lIns="108000" tIns="108000" rIns="108000" bIns="108000" anchor="ctr"/>
          <a:lstStyle/>
          <a:p>
            <a:pPr algn="ctr">
              <a:defRPr/>
            </a:pPr>
            <a:r>
              <a:rPr lang="en-GB" dirty="0"/>
              <a:t>A </a:t>
            </a:r>
            <a:r>
              <a:rPr lang="en-GB" b="1" dirty="0">
                <a:solidFill>
                  <a:srgbClr val="DE1E5A"/>
                </a:solidFill>
              </a:rPr>
              <a:t>derelict, old </a:t>
            </a:r>
            <a:r>
              <a:rPr lang="en-GB" dirty="0"/>
              <a:t>country house</a:t>
            </a:r>
          </a:p>
        </p:txBody>
      </p:sp>
      <p:sp>
        <p:nvSpPr>
          <p:cNvPr id="10" name="Rectangle 9">
            <a:extLst>
              <a:ext uri="{FF2B5EF4-FFF2-40B4-BE49-F238E27FC236}">
                <a16:creationId xmlns:a16="http://schemas.microsoft.com/office/drawing/2014/main" id="{D540F0BB-64ED-DE44-8555-BABDD8A00906}"/>
              </a:ext>
            </a:extLst>
          </p:cNvPr>
          <p:cNvSpPr>
            <a:spLocks/>
          </p:cNvSpPr>
          <p:nvPr/>
        </p:nvSpPr>
        <p:spPr>
          <a:xfrm>
            <a:off x="5102226" y="5295901"/>
            <a:ext cx="4810125" cy="796925"/>
          </a:xfrm>
          <a:prstGeom prst="rect">
            <a:avLst/>
          </a:prstGeom>
          <a:solidFill>
            <a:schemeClr val="accent3">
              <a:lumMod val="40000"/>
              <a:lumOff val="60000"/>
            </a:schemeClr>
          </a:solidFill>
        </p:spPr>
        <p:txBody>
          <a:bodyPr lIns="108000" tIns="108000" rIns="108000" bIns="108000" anchor="ctr"/>
          <a:lstStyle/>
          <a:p>
            <a:pPr algn="ctr">
              <a:defRPr/>
            </a:pPr>
            <a:r>
              <a:rPr lang="en-GB" dirty="0"/>
              <a:t>A derelict, old country house </a:t>
            </a:r>
            <a:r>
              <a:rPr lang="en-GB" b="1" dirty="0">
                <a:solidFill>
                  <a:srgbClr val="DE1E5A"/>
                </a:solidFill>
              </a:rPr>
              <a:t>with boarded and broken windows </a:t>
            </a:r>
          </a:p>
        </p:txBody>
      </p:sp>
      <p:grpSp>
        <p:nvGrpSpPr>
          <p:cNvPr id="15" name="Group 14">
            <a:extLst>
              <a:ext uri="{FF2B5EF4-FFF2-40B4-BE49-F238E27FC236}">
                <a16:creationId xmlns:a16="http://schemas.microsoft.com/office/drawing/2014/main" id="{751974FB-167D-D244-B585-A33064A03569}"/>
              </a:ext>
            </a:extLst>
          </p:cNvPr>
          <p:cNvGrpSpPr>
            <a:grpSpLocks/>
          </p:cNvGrpSpPr>
          <p:nvPr/>
        </p:nvGrpSpPr>
        <p:grpSpPr bwMode="auto">
          <a:xfrm>
            <a:off x="2279650" y="2600325"/>
            <a:ext cx="2946400" cy="1022350"/>
            <a:chOff x="755650" y="2688776"/>
            <a:chExt cx="2945911" cy="1021586"/>
          </a:xfrm>
        </p:grpSpPr>
        <p:sp>
          <p:nvSpPr>
            <p:cNvPr id="17" name="Bent-Up Arrow 16">
              <a:extLst>
                <a:ext uri="{FF2B5EF4-FFF2-40B4-BE49-F238E27FC236}">
                  <a16:creationId xmlns:a16="http://schemas.microsoft.com/office/drawing/2014/main" id="{95C7BE27-CC5C-084D-BCD5-57E6EBBAFC32}"/>
                </a:ext>
              </a:extLst>
            </p:cNvPr>
            <p:cNvSpPr/>
            <p:nvPr/>
          </p:nvSpPr>
          <p:spPr>
            <a:xfrm rot="5400000">
              <a:off x="2518415" y="2527216"/>
              <a:ext cx="475894" cy="1890398"/>
            </a:xfrm>
            <a:prstGeom prst="bentUpArrow">
              <a:avLst>
                <a:gd name="adj1" fmla="val 13128"/>
                <a:gd name="adj2" fmla="val 21708"/>
                <a:gd name="adj3" fmla="val 3754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259" name="Rectangle 15">
              <a:extLst>
                <a:ext uri="{FF2B5EF4-FFF2-40B4-BE49-F238E27FC236}">
                  <a16:creationId xmlns:a16="http://schemas.microsoft.com/office/drawing/2014/main" id="{209E7963-B049-8147-8E04-7FE1957EA0C6}"/>
                </a:ext>
              </a:extLst>
            </p:cNvPr>
            <p:cNvSpPr>
              <a:spLocks/>
            </p:cNvSpPr>
            <p:nvPr/>
          </p:nvSpPr>
          <p:spPr bwMode="auto">
            <a:xfrm>
              <a:off x="755650" y="2872677"/>
              <a:ext cx="2638181" cy="502544"/>
            </a:xfrm>
            <a:prstGeom prst="rect">
              <a:avLst/>
            </a:prstGeom>
            <a:solidFill>
              <a:srgbClr val="4360A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1400">
                  <a:solidFill>
                    <a:schemeClr val="bg1"/>
                  </a:solidFill>
                </a:rPr>
                <a:t>Add a noun to modify</a:t>
              </a:r>
            </a:p>
          </p:txBody>
        </p:sp>
        <p:sp>
          <p:nvSpPr>
            <p:cNvPr id="14" name="Bent-Up Arrow 13">
              <a:extLst>
                <a:ext uri="{FF2B5EF4-FFF2-40B4-BE49-F238E27FC236}">
                  <a16:creationId xmlns:a16="http://schemas.microsoft.com/office/drawing/2014/main" id="{DC92C0AE-4F78-B742-8778-A252B2103CF3}"/>
                </a:ext>
              </a:extLst>
            </p:cNvPr>
            <p:cNvSpPr/>
            <p:nvPr/>
          </p:nvSpPr>
          <p:spPr>
            <a:xfrm rot="10800000">
              <a:off x="1723864" y="2688776"/>
              <a:ext cx="1853892" cy="298227"/>
            </a:xfrm>
            <a:prstGeom prst="bentUpArrow">
              <a:avLst>
                <a:gd name="adj1" fmla="val 20490"/>
                <a:gd name="adj2" fmla="val 35294"/>
                <a:gd name="adj3"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28" name="Group 27">
            <a:extLst>
              <a:ext uri="{FF2B5EF4-FFF2-40B4-BE49-F238E27FC236}">
                <a16:creationId xmlns:a16="http://schemas.microsoft.com/office/drawing/2014/main" id="{4FEFB5D1-ECB1-CF4B-A171-18C91053A63F}"/>
              </a:ext>
            </a:extLst>
          </p:cNvPr>
          <p:cNvGrpSpPr>
            <a:grpSpLocks/>
          </p:cNvGrpSpPr>
          <p:nvPr/>
        </p:nvGrpSpPr>
        <p:grpSpPr bwMode="auto">
          <a:xfrm>
            <a:off x="2279650" y="3660775"/>
            <a:ext cx="2946400" cy="1022350"/>
            <a:chOff x="755650" y="2688776"/>
            <a:chExt cx="2945911" cy="1021586"/>
          </a:xfrm>
        </p:grpSpPr>
        <p:sp>
          <p:nvSpPr>
            <p:cNvPr id="29" name="Bent-Up Arrow 28">
              <a:extLst>
                <a:ext uri="{FF2B5EF4-FFF2-40B4-BE49-F238E27FC236}">
                  <a16:creationId xmlns:a16="http://schemas.microsoft.com/office/drawing/2014/main" id="{8B0E1432-FE2A-3045-B784-43D266E7749E}"/>
                </a:ext>
              </a:extLst>
            </p:cNvPr>
            <p:cNvSpPr/>
            <p:nvPr/>
          </p:nvSpPr>
          <p:spPr>
            <a:xfrm rot="5400000">
              <a:off x="2518415" y="2527216"/>
              <a:ext cx="475894" cy="1890398"/>
            </a:xfrm>
            <a:prstGeom prst="bentUpArrow">
              <a:avLst>
                <a:gd name="adj1" fmla="val 13128"/>
                <a:gd name="adj2" fmla="val 21708"/>
                <a:gd name="adj3" fmla="val 3754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256" name="Rectangle 29">
              <a:extLst>
                <a:ext uri="{FF2B5EF4-FFF2-40B4-BE49-F238E27FC236}">
                  <a16:creationId xmlns:a16="http://schemas.microsoft.com/office/drawing/2014/main" id="{44F480BB-0992-1F49-865E-339E369E2DE1}"/>
                </a:ext>
              </a:extLst>
            </p:cNvPr>
            <p:cNvSpPr>
              <a:spLocks/>
            </p:cNvSpPr>
            <p:nvPr/>
          </p:nvSpPr>
          <p:spPr bwMode="auto">
            <a:xfrm>
              <a:off x="755650" y="2872677"/>
              <a:ext cx="2638181" cy="502544"/>
            </a:xfrm>
            <a:prstGeom prst="rect">
              <a:avLst/>
            </a:prstGeom>
            <a:solidFill>
              <a:srgbClr val="4360A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1400">
                  <a:solidFill>
                    <a:schemeClr val="bg1"/>
                  </a:solidFill>
                </a:rPr>
                <a:t>Add adjectives to modify</a:t>
              </a:r>
            </a:p>
          </p:txBody>
        </p:sp>
        <p:sp>
          <p:nvSpPr>
            <p:cNvPr id="31" name="Bent-Up Arrow 30">
              <a:extLst>
                <a:ext uri="{FF2B5EF4-FFF2-40B4-BE49-F238E27FC236}">
                  <a16:creationId xmlns:a16="http://schemas.microsoft.com/office/drawing/2014/main" id="{CDC8A873-393C-414C-BBEE-CC2C52345789}"/>
                </a:ext>
              </a:extLst>
            </p:cNvPr>
            <p:cNvSpPr/>
            <p:nvPr/>
          </p:nvSpPr>
          <p:spPr>
            <a:xfrm rot="10800000">
              <a:off x="1723864" y="2688776"/>
              <a:ext cx="1853892" cy="298227"/>
            </a:xfrm>
            <a:prstGeom prst="bentUpArrow">
              <a:avLst>
                <a:gd name="adj1" fmla="val 20490"/>
                <a:gd name="adj2" fmla="val 35294"/>
                <a:gd name="adj3"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32" name="Group 31">
            <a:extLst>
              <a:ext uri="{FF2B5EF4-FFF2-40B4-BE49-F238E27FC236}">
                <a16:creationId xmlns:a16="http://schemas.microsoft.com/office/drawing/2014/main" id="{C7317E76-AC7D-104B-B5C4-A9CA7801730B}"/>
              </a:ext>
            </a:extLst>
          </p:cNvPr>
          <p:cNvGrpSpPr>
            <a:grpSpLocks/>
          </p:cNvGrpSpPr>
          <p:nvPr/>
        </p:nvGrpSpPr>
        <p:grpSpPr bwMode="auto">
          <a:xfrm>
            <a:off x="2279650" y="4759325"/>
            <a:ext cx="2946400" cy="1073150"/>
            <a:chOff x="755650" y="2688776"/>
            <a:chExt cx="2945911" cy="1074338"/>
          </a:xfrm>
        </p:grpSpPr>
        <p:sp>
          <p:nvSpPr>
            <p:cNvPr id="33" name="Bent-Up Arrow 32">
              <a:extLst>
                <a:ext uri="{FF2B5EF4-FFF2-40B4-BE49-F238E27FC236}">
                  <a16:creationId xmlns:a16="http://schemas.microsoft.com/office/drawing/2014/main" id="{3C397A81-5330-7246-A2B5-55EEE2575E6C}"/>
                </a:ext>
              </a:extLst>
            </p:cNvPr>
            <p:cNvSpPr/>
            <p:nvPr/>
          </p:nvSpPr>
          <p:spPr>
            <a:xfrm rot="5400000">
              <a:off x="2517973" y="2579526"/>
              <a:ext cx="476777" cy="1890398"/>
            </a:xfrm>
            <a:prstGeom prst="bentUpArrow">
              <a:avLst>
                <a:gd name="adj1" fmla="val 13128"/>
                <a:gd name="adj2" fmla="val 21708"/>
                <a:gd name="adj3" fmla="val 3754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253" name="Rectangle 33">
              <a:extLst>
                <a:ext uri="{FF2B5EF4-FFF2-40B4-BE49-F238E27FC236}">
                  <a16:creationId xmlns:a16="http://schemas.microsoft.com/office/drawing/2014/main" id="{700567C6-027B-604A-AFA5-890FC6D44FF5}"/>
                </a:ext>
              </a:extLst>
            </p:cNvPr>
            <p:cNvSpPr>
              <a:spLocks/>
            </p:cNvSpPr>
            <p:nvPr/>
          </p:nvSpPr>
          <p:spPr bwMode="auto">
            <a:xfrm>
              <a:off x="755650" y="2872677"/>
              <a:ext cx="2638181" cy="657984"/>
            </a:xfrm>
            <a:prstGeom prst="rect">
              <a:avLst/>
            </a:prstGeom>
            <a:solidFill>
              <a:srgbClr val="4360A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1400">
                  <a:solidFill>
                    <a:schemeClr val="bg1"/>
                  </a:solidFill>
                </a:rPr>
                <a:t>Add a prepositional phrase to give extra details</a:t>
              </a:r>
            </a:p>
          </p:txBody>
        </p:sp>
        <p:sp>
          <p:nvSpPr>
            <p:cNvPr id="35" name="Bent-Up Arrow 34">
              <a:extLst>
                <a:ext uri="{FF2B5EF4-FFF2-40B4-BE49-F238E27FC236}">
                  <a16:creationId xmlns:a16="http://schemas.microsoft.com/office/drawing/2014/main" id="{0DC02748-5CA3-4F48-8354-0B05325AE69F}"/>
                </a:ext>
              </a:extLst>
            </p:cNvPr>
            <p:cNvSpPr/>
            <p:nvPr/>
          </p:nvSpPr>
          <p:spPr>
            <a:xfrm rot="10800000">
              <a:off x="1723864" y="2688776"/>
              <a:ext cx="1853892" cy="298780"/>
            </a:xfrm>
            <a:prstGeom prst="bentUpArrow">
              <a:avLst>
                <a:gd name="adj1" fmla="val 20490"/>
                <a:gd name="adj2" fmla="val 35294"/>
                <a:gd name="adj3"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pic>
        <p:nvPicPr>
          <p:cNvPr id="10251" name="Picture 1">
            <a:extLst>
              <a:ext uri="{FF2B5EF4-FFF2-40B4-BE49-F238E27FC236}">
                <a16:creationId xmlns:a16="http://schemas.microsoft.com/office/drawing/2014/main" id="{F8F5B60F-9FA9-0F4F-AABF-CA47C7B3D8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13726" y="2028825"/>
            <a:ext cx="155257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05657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94AFC-DC1B-4942-B979-AB46BDB1BC9B}"/>
              </a:ext>
            </a:extLst>
          </p:cNvPr>
          <p:cNvSpPr>
            <a:spLocks noGrp="1"/>
          </p:cNvSpPr>
          <p:nvPr>
            <p:ph type="title"/>
          </p:nvPr>
        </p:nvSpPr>
        <p:spPr>
          <a:xfrm>
            <a:off x="609597" y="478894"/>
            <a:ext cx="11022769" cy="4977526"/>
          </a:xfrm>
        </p:spPr>
        <p:txBody>
          <a:bodyPr/>
          <a:lstStyle/>
          <a:p>
            <a:r>
              <a:rPr lang="en-US" dirty="0">
                <a:solidFill>
                  <a:srgbClr val="7030A0"/>
                </a:solidFill>
              </a:rPr>
              <a:t>We are going to look at the nouns and adjectives that we found earlier and see if we can create a few Expanded Noun Phrases.</a:t>
            </a:r>
            <a:br>
              <a:rPr lang="en-US" dirty="0"/>
            </a:br>
            <a:br>
              <a:rPr lang="en-US" dirty="0"/>
            </a:br>
            <a:r>
              <a:rPr lang="en-US" dirty="0">
                <a:solidFill>
                  <a:srgbClr val="00B050"/>
                </a:solidFill>
              </a:rPr>
              <a:t>You’ll get to look at the photo again as a reminder and then we will see the results.</a:t>
            </a:r>
          </a:p>
        </p:txBody>
      </p:sp>
    </p:spTree>
    <p:extLst>
      <p:ext uri="{BB962C8B-B14F-4D97-AF65-F5344CB8AC3E}">
        <p14:creationId xmlns:p14="http://schemas.microsoft.com/office/powerpoint/2010/main" val="3897024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DF1B9A-965B-184C-9176-AAD33FB91A9A}"/>
              </a:ext>
            </a:extLst>
          </p:cNvPr>
          <p:cNvPicPr>
            <a:picLocks noChangeAspect="1"/>
          </p:cNvPicPr>
          <p:nvPr/>
        </p:nvPicPr>
        <p:blipFill>
          <a:blip r:embed="rId2"/>
          <a:stretch>
            <a:fillRect/>
          </a:stretch>
        </p:blipFill>
        <p:spPr>
          <a:xfrm>
            <a:off x="877218" y="-59961"/>
            <a:ext cx="10437563" cy="6977921"/>
          </a:xfrm>
          <a:prstGeom prst="rect">
            <a:avLst/>
          </a:prstGeom>
        </p:spPr>
      </p:pic>
    </p:spTree>
    <p:extLst>
      <p:ext uri="{BB962C8B-B14F-4D97-AF65-F5344CB8AC3E}">
        <p14:creationId xmlns:p14="http://schemas.microsoft.com/office/powerpoint/2010/main" val="4263245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8003E-8EBD-8F4D-933C-F129D36E685C}"/>
              </a:ext>
            </a:extLst>
          </p:cNvPr>
          <p:cNvSpPr>
            <a:spLocks noGrp="1"/>
          </p:cNvSpPr>
          <p:nvPr>
            <p:ph type="title"/>
          </p:nvPr>
        </p:nvSpPr>
        <p:spPr>
          <a:xfrm>
            <a:off x="651639" y="962370"/>
            <a:ext cx="9732581" cy="3746265"/>
          </a:xfrm>
        </p:spPr>
        <p:txBody>
          <a:bodyPr/>
          <a:lstStyle/>
          <a:p>
            <a:r>
              <a:rPr lang="en-US" dirty="0"/>
              <a:t>Reflection –</a:t>
            </a:r>
            <a:br>
              <a:rPr lang="en-US" dirty="0"/>
            </a:br>
            <a:br>
              <a:rPr lang="en-US" dirty="0"/>
            </a:br>
            <a:r>
              <a:rPr lang="en-US" sz="2800" dirty="0">
                <a:solidFill>
                  <a:srgbClr val="00B050"/>
                </a:solidFill>
              </a:rPr>
              <a:t>Whose was the most impressive to you? Why?</a:t>
            </a:r>
            <a:br>
              <a:rPr lang="en-US" sz="2800" dirty="0"/>
            </a:br>
            <a:br>
              <a:rPr lang="en-US" sz="2800" dirty="0"/>
            </a:br>
            <a:br>
              <a:rPr lang="en-US" sz="2800" dirty="0"/>
            </a:br>
            <a:r>
              <a:rPr lang="en-US" sz="2800" dirty="0">
                <a:solidFill>
                  <a:srgbClr val="7030A0"/>
                </a:solidFill>
              </a:rPr>
              <a:t>Are there any words you can steal and could reuse in your work?</a:t>
            </a:r>
            <a:endParaRPr lang="en-US" dirty="0">
              <a:solidFill>
                <a:srgbClr val="7030A0"/>
              </a:solidFill>
            </a:endParaRPr>
          </a:p>
        </p:txBody>
      </p:sp>
    </p:spTree>
    <p:extLst>
      <p:ext uri="{BB962C8B-B14F-4D97-AF65-F5344CB8AC3E}">
        <p14:creationId xmlns:p14="http://schemas.microsoft.com/office/powerpoint/2010/main" val="3477556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933C4-58BA-9E40-AC43-5EA727754897}"/>
              </a:ext>
            </a:extLst>
          </p:cNvPr>
          <p:cNvSpPr>
            <a:spLocks noGrp="1"/>
          </p:cNvSpPr>
          <p:nvPr>
            <p:ph type="title"/>
          </p:nvPr>
        </p:nvSpPr>
        <p:spPr/>
        <p:txBody>
          <a:bodyPr/>
          <a:lstStyle/>
          <a:p>
            <a:r>
              <a:rPr lang="en-US" dirty="0"/>
              <a:t>Tuesday 8</a:t>
            </a:r>
            <a:r>
              <a:rPr lang="en-US" baseline="30000" dirty="0"/>
              <a:t>th</a:t>
            </a:r>
            <a:r>
              <a:rPr lang="en-US" dirty="0"/>
              <a:t> September 2020</a:t>
            </a:r>
          </a:p>
        </p:txBody>
      </p:sp>
      <p:sp>
        <p:nvSpPr>
          <p:cNvPr id="3" name="Content Placeholder 2">
            <a:extLst>
              <a:ext uri="{FF2B5EF4-FFF2-40B4-BE49-F238E27FC236}">
                <a16:creationId xmlns:a16="http://schemas.microsoft.com/office/drawing/2014/main" id="{BB3439F7-E93F-2649-897A-E90139225FB9}"/>
              </a:ext>
            </a:extLst>
          </p:cNvPr>
          <p:cNvSpPr>
            <a:spLocks noGrp="1"/>
          </p:cNvSpPr>
          <p:nvPr>
            <p:ph idx="1"/>
          </p:nvPr>
        </p:nvSpPr>
        <p:spPr/>
        <p:txBody>
          <a:bodyPr/>
          <a:lstStyle/>
          <a:p>
            <a:r>
              <a:rPr lang="en-US" dirty="0"/>
              <a:t>L.O. – To revisit verbs and adverbs.</a:t>
            </a:r>
          </a:p>
        </p:txBody>
      </p:sp>
    </p:spTree>
    <p:extLst>
      <p:ext uri="{BB962C8B-B14F-4D97-AF65-F5344CB8AC3E}">
        <p14:creationId xmlns:p14="http://schemas.microsoft.com/office/powerpoint/2010/main" val="1516334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0">
            <a:extLst>
              <a:ext uri="{FF2B5EF4-FFF2-40B4-BE49-F238E27FC236}">
                <a16:creationId xmlns:a16="http://schemas.microsoft.com/office/drawing/2014/main" id="{A1390F21-26E4-5D49-9287-436955DA0FCF}"/>
              </a:ext>
            </a:extLst>
          </p:cNvPr>
          <p:cNvSpPr>
            <a:spLocks noGrp="1"/>
          </p:cNvSpPr>
          <p:nvPr>
            <p:ph type="title"/>
          </p:nvPr>
        </p:nvSpPr>
        <p:spPr>
          <a:xfrm>
            <a:off x="1981201" y="479426"/>
            <a:ext cx="8220075" cy="993775"/>
          </a:xfrm>
        </p:spPr>
        <p:txBody>
          <a:bodyPr/>
          <a:lstStyle/>
          <a:p>
            <a:pPr eaLnBrk="1" hangingPunct="1"/>
            <a:r>
              <a:rPr lang="en-GB" altLang="en-US" sz="3600"/>
              <a:t>What Is a Verb?</a:t>
            </a:r>
          </a:p>
        </p:txBody>
      </p:sp>
      <p:sp>
        <p:nvSpPr>
          <p:cNvPr id="9219" name="Rectangle 4">
            <a:extLst>
              <a:ext uri="{FF2B5EF4-FFF2-40B4-BE49-F238E27FC236}">
                <a16:creationId xmlns:a16="http://schemas.microsoft.com/office/drawing/2014/main" id="{F39CCE1F-D8F4-6340-9767-FC4DDA7BE80D}"/>
              </a:ext>
            </a:extLst>
          </p:cNvPr>
          <p:cNvSpPr>
            <a:spLocks noChangeArrowheads="1"/>
          </p:cNvSpPr>
          <p:nvPr/>
        </p:nvSpPr>
        <p:spPr bwMode="auto">
          <a:xfrm>
            <a:off x="2279650" y="1417639"/>
            <a:ext cx="7632700"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dirty="0">
                <a:solidFill>
                  <a:schemeClr val="tx1"/>
                </a:solidFill>
              </a:rPr>
              <a:t>What is a </a:t>
            </a:r>
            <a:r>
              <a:rPr lang="en-GB" altLang="en-US" b="1" dirty="0">
                <a:solidFill>
                  <a:srgbClr val="18A0DB"/>
                </a:solidFill>
              </a:rPr>
              <a:t>verb</a:t>
            </a:r>
            <a:r>
              <a:rPr lang="en-GB" altLang="en-US" dirty="0">
                <a:solidFill>
                  <a:schemeClr val="tx1"/>
                </a:solidFill>
              </a:rPr>
              <a:t>?</a:t>
            </a:r>
            <a:br>
              <a:rPr lang="en-GB" altLang="en-US" dirty="0">
                <a:solidFill>
                  <a:schemeClr val="tx1"/>
                </a:solidFill>
              </a:rPr>
            </a:br>
            <a:r>
              <a:rPr lang="en-GB" altLang="en-US" dirty="0">
                <a:solidFill>
                  <a:schemeClr val="tx1"/>
                </a:solidFill>
              </a:rPr>
              <a:t>Recall your previous learning and see if you can define what a </a:t>
            </a:r>
            <a:r>
              <a:rPr lang="en-GB" altLang="en-US" b="1" dirty="0">
                <a:solidFill>
                  <a:srgbClr val="18A0DB"/>
                </a:solidFill>
              </a:rPr>
              <a:t>verb</a:t>
            </a:r>
            <a:r>
              <a:rPr lang="en-GB" altLang="en-US" dirty="0">
                <a:solidFill>
                  <a:schemeClr val="tx1"/>
                </a:solidFill>
              </a:rPr>
              <a:t> is.</a:t>
            </a:r>
          </a:p>
        </p:txBody>
      </p:sp>
      <p:sp>
        <p:nvSpPr>
          <p:cNvPr id="8" name="Rectangle 1">
            <a:extLst>
              <a:ext uri="{FF2B5EF4-FFF2-40B4-BE49-F238E27FC236}">
                <a16:creationId xmlns:a16="http://schemas.microsoft.com/office/drawing/2014/main" id="{B7E75C35-CED8-2145-BBCF-BFE7D51932D2}"/>
              </a:ext>
            </a:extLst>
          </p:cNvPr>
          <p:cNvSpPr>
            <a:spLocks noChangeArrowheads="1"/>
          </p:cNvSpPr>
          <p:nvPr/>
        </p:nvSpPr>
        <p:spPr bwMode="auto">
          <a:xfrm>
            <a:off x="2279650" y="2567810"/>
            <a:ext cx="7745412" cy="708025"/>
          </a:xfrm>
          <a:prstGeom prst="rect">
            <a:avLst/>
          </a:prstGeom>
          <a:solidFill>
            <a:schemeClr val="accent3">
              <a:lumMod val="40000"/>
              <a:lumOff val="60000"/>
            </a:schemeClr>
          </a:solidFill>
          <a:ln>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GB" sz="2000" dirty="0"/>
              <a:t>A </a:t>
            </a:r>
            <a:r>
              <a:rPr lang="en-GB" sz="2000" b="1" dirty="0">
                <a:solidFill>
                  <a:srgbClr val="00A7E6"/>
                </a:solidFill>
              </a:rPr>
              <a:t>verb</a:t>
            </a:r>
            <a:r>
              <a:rPr lang="en-GB" sz="2000" dirty="0"/>
              <a:t> is a </a:t>
            </a:r>
            <a:r>
              <a:rPr lang="en-GB" sz="2000" b="1" dirty="0">
                <a:solidFill>
                  <a:srgbClr val="00A7E6"/>
                </a:solidFill>
              </a:rPr>
              <a:t>doing, being or action word</a:t>
            </a:r>
            <a:r>
              <a:rPr lang="en-GB" sz="2000" dirty="0"/>
              <a:t>.</a:t>
            </a:r>
          </a:p>
          <a:p>
            <a:pPr algn="ctr">
              <a:defRPr/>
            </a:pPr>
            <a:r>
              <a:rPr lang="en-GB" sz="2000" dirty="0"/>
              <a:t>Can you spot the </a:t>
            </a:r>
            <a:r>
              <a:rPr lang="en-GB" sz="2000" b="1" dirty="0">
                <a:solidFill>
                  <a:srgbClr val="00A7E6"/>
                </a:solidFill>
              </a:rPr>
              <a:t>verbs</a:t>
            </a:r>
            <a:r>
              <a:rPr lang="en-GB" sz="2000" dirty="0"/>
              <a:t> in these sentences?</a:t>
            </a:r>
          </a:p>
        </p:txBody>
      </p:sp>
      <p:sp>
        <p:nvSpPr>
          <p:cNvPr id="9" name="Rectangle 1">
            <a:extLst>
              <a:ext uri="{FF2B5EF4-FFF2-40B4-BE49-F238E27FC236}">
                <a16:creationId xmlns:a16="http://schemas.microsoft.com/office/drawing/2014/main" id="{BEC81A63-85A4-3647-925E-BA14633DCF6C}"/>
              </a:ext>
            </a:extLst>
          </p:cNvPr>
          <p:cNvSpPr>
            <a:spLocks noChangeArrowheads="1"/>
          </p:cNvSpPr>
          <p:nvPr/>
        </p:nvSpPr>
        <p:spPr bwMode="auto">
          <a:xfrm>
            <a:off x="2279650" y="3564759"/>
            <a:ext cx="7759700" cy="400050"/>
          </a:xfrm>
          <a:prstGeom prst="rect">
            <a:avLst/>
          </a:prstGeom>
          <a:solidFill>
            <a:schemeClr val="accent3">
              <a:lumMod val="40000"/>
              <a:lumOff val="60000"/>
            </a:schemeClr>
          </a:solidFill>
          <a:ln>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GB" sz="2000" dirty="0"/>
              <a:t>The wolf </a:t>
            </a:r>
            <a:r>
              <a:rPr lang="en-GB" sz="2000" dirty="0">
                <a:solidFill>
                  <a:schemeClr val="tx1"/>
                </a:solidFill>
              </a:rPr>
              <a:t>walked</a:t>
            </a:r>
            <a:r>
              <a:rPr lang="en-GB" sz="2000" b="1" dirty="0">
                <a:solidFill>
                  <a:schemeClr val="accent1"/>
                </a:solidFill>
              </a:rPr>
              <a:t> </a:t>
            </a:r>
            <a:r>
              <a:rPr lang="en-GB" sz="2000" dirty="0"/>
              <a:t>into the woods.</a:t>
            </a:r>
          </a:p>
        </p:txBody>
      </p:sp>
      <p:sp>
        <p:nvSpPr>
          <p:cNvPr id="10" name="Rectangle 1">
            <a:extLst>
              <a:ext uri="{FF2B5EF4-FFF2-40B4-BE49-F238E27FC236}">
                <a16:creationId xmlns:a16="http://schemas.microsoft.com/office/drawing/2014/main" id="{0C9A4247-4680-6C45-8FF3-E49031BEE66B}"/>
              </a:ext>
            </a:extLst>
          </p:cNvPr>
          <p:cNvSpPr>
            <a:spLocks noChangeArrowheads="1"/>
          </p:cNvSpPr>
          <p:nvPr/>
        </p:nvSpPr>
        <p:spPr bwMode="auto">
          <a:xfrm>
            <a:off x="2279650" y="4253734"/>
            <a:ext cx="7759700" cy="400050"/>
          </a:xfrm>
          <a:prstGeom prst="rect">
            <a:avLst/>
          </a:prstGeom>
          <a:solidFill>
            <a:schemeClr val="accent3">
              <a:lumMod val="40000"/>
              <a:lumOff val="60000"/>
            </a:schemeClr>
          </a:solidFill>
          <a:ln>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GB" sz="2000" dirty="0">
                <a:solidFill>
                  <a:schemeClr val="tx1"/>
                </a:solidFill>
              </a:rPr>
              <a:t>He followed the path as he strolled towards the straw cottage.</a:t>
            </a:r>
          </a:p>
        </p:txBody>
      </p:sp>
      <p:sp>
        <p:nvSpPr>
          <p:cNvPr id="11" name="Rectangle 1">
            <a:extLst>
              <a:ext uri="{FF2B5EF4-FFF2-40B4-BE49-F238E27FC236}">
                <a16:creationId xmlns:a16="http://schemas.microsoft.com/office/drawing/2014/main" id="{286BEC76-B6D3-354A-8DBD-C87BFF783656}"/>
              </a:ext>
            </a:extLst>
          </p:cNvPr>
          <p:cNvSpPr>
            <a:spLocks noChangeArrowheads="1"/>
          </p:cNvSpPr>
          <p:nvPr/>
        </p:nvSpPr>
        <p:spPr bwMode="auto">
          <a:xfrm>
            <a:off x="2279650" y="4944297"/>
            <a:ext cx="7759700" cy="400050"/>
          </a:xfrm>
          <a:prstGeom prst="rect">
            <a:avLst/>
          </a:prstGeom>
          <a:solidFill>
            <a:schemeClr val="accent3">
              <a:lumMod val="40000"/>
              <a:lumOff val="60000"/>
            </a:schemeClr>
          </a:solidFill>
          <a:ln>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GB" sz="2000" dirty="0">
                <a:solidFill>
                  <a:schemeClr val="tx1"/>
                </a:solidFill>
              </a:rPr>
              <a:t>When he reached the old, rickety door, he tapped it and waited.</a:t>
            </a:r>
          </a:p>
        </p:txBody>
      </p:sp>
      <p:sp>
        <p:nvSpPr>
          <p:cNvPr id="12" name="Rectangle 1">
            <a:extLst>
              <a:ext uri="{FF2B5EF4-FFF2-40B4-BE49-F238E27FC236}">
                <a16:creationId xmlns:a16="http://schemas.microsoft.com/office/drawing/2014/main" id="{4E045560-6609-9840-8614-CDD32FEB7442}"/>
              </a:ext>
            </a:extLst>
          </p:cNvPr>
          <p:cNvSpPr>
            <a:spLocks noChangeArrowheads="1"/>
          </p:cNvSpPr>
          <p:nvPr/>
        </p:nvSpPr>
        <p:spPr bwMode="auto">
          <a:xfrm>
            <a:off x="2279650" y="3564759"/>
            <a:ext cx="7759700" cy="400050"/>
          </a:xfrm>
          <a:prstGeom prst="rect">
            <a:avLst/>
          </a:prstGeom>
          <a:solidFill>
            <a:schemeClr val="accent3">
              <a:lumMod val="40000"/>
              <a:lumOff val="60000"/>
            </a:schemeClr>
          </a:solidFill>
          <a:ln>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GB" sz="2000" dirty="0"/>
              <a:t>The wolf </a:t>
            </a:r>
            <a:r>
              <a:rPr lang="en-GB" sz="2000" b="1" dirty="0">
                <a:solidFill>
                  <a:schemeClr val="accent1"/>
                </a:solidFill>
              </a:rPr>
              <a:t>walked </a:t>
            </a:r>
            <a:r>
              <a:rPr lang="en-GB" sz="2000" dirty="0"/>
              <a:t>into the woods.</a:t>
            </a:r>
          </a:p>
        </p:txBody>
      </p:sp>
      <p:sp>
        <p:nvSpPr>
          <p:cNvPr id="13" name="Rectangle 1">
            <a:extLst>
              <a:ext uri="{FF2B5EF4-FFF2-40B4-BE49-F238E27FC236}">
                <a16:creationId xmlns:a16="http://schemas.microsoft.com/office/drawing/2014/main" id="{ACA0261C-BC77-FA4F-9F52-1291592BBD0F}"/>
              </a:ext>
            </a:extLst>
          </p:cNvPr>
          <p:cNvSpPr>
            <a:spLocks noChangeArrowheads="1"/>
          </p:cNvSpPr>
          <p:nvPr/>
        </p:nvSpPr>
        <p:spPr bwMode="auto">
          <a:xfrm>
            <a:off x="2279650" y="4253734"/>
            <a:ext cx="7759700" cy="400050"/>
          </a:xfrm>
          <a:prstGeom prst="rect">
            <a:avLst/>
          </a:prstGeom>
          <a:solidFill>
            <a:schemeClr val="accent3">
              <a:lumMod val="40000"/>
              <a:lumOff val="60000"/>
            </a:schemeClr>
          </a:solidFill>
          <a:ln>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GB" sz="2000" dirty="0"/>
              <a:t>He </a:t>
            </a:r>
            <a:r>
              <a:rPr lang="en-GB" sz="2000" b="1" dirty="0">
                <a:solidFill>
                  <a:schemeClr val="accent1"/>
                </a:solidFill>
              </a:rPr>
              <a:t>followed</a:t>
            </a:r>
            <a:r>
              <a:rPr lang="en-GB" sz="2000" dirty="0"/>
              <a:t> the path as he </a:t>
            </a:r>
            <a:r>
              <a:rPr lang="en-GB" sz="2000" b="1" dirty="0">
                <a:solidFill>
                  <a:schemeClr val="accent1"/>
                </a:solidFill>
              </a:rPr>
              <a:t>strolled</a:t>
            </a:r>
            <a:r>
              <a:rPr lang="en-GB" sz="2000" dirty="0"/>
              <a:t> towards the straw cottage.</a:t>
            </a:r>
          </a:p>
        </p:txBody>
      </p:sp>
      <p:sp>
        <p:nvSpPr>
          <p:cNvPr id="14" name="Rectangle 1">
            <a:extLst>
              <a:ext uri="{FF2B5EF4-FFF2-40B4-BE49-F238E27FC236}">
                <a16:creationId xmlns:a16="http://schemas.microsoft.com/office/drawing/2014/main" id="{7F3CF77B-7C75-DC4A-926E-1FEA82A1B7F5}"/>
              </a:ext>
            </a:extLst>
          </p:cNvPr>
          <p:cNvSpPr>
            <a:spLocks noChangeArrowheads="1"/>
          </p:cNvSpPr>
          <p:nvPr/>
        </p:nvSpPr>
        <p:spPr bwMode="auto">
          <a:xfrm>
            <a:off x="2279650" y="4944297"/>
            <a:ext cx="7759700" cy="400050"/>
          </a:xfrm>
          <a:prstGeom prst="rect">
            <a:avLst/>
          </a:prstGeom>
          <a:solidFill>
            <a:schemeClr val="accent3">
              <a:lumMod val="40000"/>
              <a:lumOff val="60000"/>
            </a:schemeClr>
          </a:solidFill>
          <a:ln>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GB" sz="2000" dirty="0"/>
              <a:t>When he reached the old, rickety door, he </a:t>
            </a:r>
            <a:r>
              <a:rPr lang="en-GB" sz="2000" b="1" dirty="0">
                <a:solidFill>
                  <a:schemeClr val="accent1"/>
                </a:solidFill>
              </a:rPr>
              <a:t>tapped</a:t>
            </a:r>
            <a:r>
              <a:rPr lang="en-GB" sz="2000" dirty="0"/>
              <a:t> it and </a:t>
            </a:r>
            <a:r>
              <a:rPr lang="en-GB" sz="2000" b="1" dirty="0">
                <a:solidFill>
                  <a:schemeClr val="accent1"/>
                </a:solidFill>
              </a:rPr>
              <a:t>waited</a:t>
            </a:r>
            <a:r>
              <a:rPr lang="en-GB" sz="2000" dirty="0"/>
              <a:t>.</a:t>
            </a:r>
          </a:p>
        </p:txBody>
      </p:sp>
    </p:spTree>
    <p:extLst>
      <p:ext uri="{BB962C8B-B14F-4D97-AF65-F5344CB8AC3E}">
        <p14:creationId xmlns:p14="http://schemas.microsoft.com/office/powerpoint/2010/main" val="23594916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0">
            <a:extLst>
              <a:ext uri="{FF2B5EF4-FFF2-40B4-BE49-F238E27FC236}">
                <a16:creationId xmlns:a16="http://schemas.microsoft.com/office/drawing/2014/main" id="{70850893-D632-734F-B56B-CB2854FD109C}"/>
              </a:ext>
            </a:extLst>
          </p:cNvPr>
          <p:cNvSpPr>
            <a:spLocks noGrp="1"/>
          </p:cNvSpPr>
          <p:nvPr>
            <p:ph type="title"/>
          </p:nvPr>
        </p:nvSpPr>
        <p:spPr>
          <a:xfrm>
            <a:off x="1981201" y="479426"/>
            <a:ext cx="8220075" cy="993775"/>
          </a:xfrm>
        </p:spPr>
        <p:txBody>
          <a:bodyPr/>
          <a:lstStyle/>
          <a:p>
            <a:pPr eaLnBrk="1" hangingPunct="1"/>
            <a:r>
              <a:rPr lang="en-GB" altLang="en-US" sz="3600"/>
              <a:t>Boring Verbs</a:t>
            </a:r>
          </a:p>
        </p:txBody>
      </p:sp>
      <p:sp>
        <p:nvSpPr>
          <p:cNvPr id="12" name="Rectangle 1">
            <a:extLst>
              <a:ext uri="{FF2B5EF4-FFF2-40B4-BE49-F238E27FC236}">
                <a16:creationId xmlns:a16="http://schemas.microsoft.com/office/drawing/2014/main" id="{EC1DED92-63E3-794A-981B-3D0DA56139E0}"/>
              </a:ext>
            </a:extLst>
          </p:cNvPr>
          <p:cNvSpPr>
            <a:spLocks noChangeArrowheads="1"/>
          </p:cNvSpPr>
          <p:nvPr/>
        </p:nvSpPr>
        <p:spPr bwMode="auto">
          <a:xfrm>
            <a:off x="2300289" y="1371601"/>
            <a:ext cx="75914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spcBef>
                <a:spcPct val="0"/>
              </a:spcBef>
              <a:buFontTx/>
              <a:buNone/>
            </a:pPr>
            <a:r>
              <a:rPr lang="en-GB" altLang="en-US">
                <a:solidFill>
                  <a:schemeClr val="tx1"/>
                </a:solidFill>
              </a:rPr>
              <a:t>Some sentences contain verbs that are just a little boring!</a:t>
            </a:r>
          </a:p>
          <a:p>
            <a:pPr algn="ctr">
              <a:lnSpc>
                <a:spcPct val="100000"/>
              </a:lnSpc>
              <a:spcBef>
                <a:spcPct val="0"/>
              </a:spcBef>
              <a:buFontTx/>
              <a:buNone/>
            </a:pPr>
            <a:r>
              <a:rPr lang="en-GB" altLang="en-US">
                <a:solidFill>
                  <a:schemeClr val="tx1"/>
                </a:solidFill>
              </a:rPr>
              <a:t>They don’t give lots of information about the action or make the text very exciting.</a:t>
            </a:r>
          </a:p>
        </p:txBody>
      </p:sp>
      <p:sp>
        <p:nvSpPr>
          <p:cNvPr id="13" name="Rectangle 1">
            <a:extLst>
              <a:ext uri="{FF2B5EF4-FFF2-40B4-BE49-F238E27FC236}">
                <a16:creationId xmlns:a16="http://schemas.microsoft.com/office/drawing/2014/main" id="{8B8A0395-437D-6949-A3BC-9BB09F9EE2B8}"/>
              </a:ext>
            </a:extLst>
          </p:cNvPr>
          <p:cNvSpPr>
            <a:spLocks noChangeArrowheads="1"/>
          </p:cNvSpPr>
          <p:nvPr/>
        </p:nvSpPr>
        <p:spPr bwMode="auto">
          <a:xfrm>
            <a:off x="2365376" y="2559050"/>
            <a:ext cx="5554663" cy="400050"/>
          </a:xfrm>
          <a:prstGeom prst="rect">
            <a:avLst/>
          </a:prstGeom>
          <a:solidFill>
            <a:schemeClr val="accent3">
              <a:lumMod val="40000"/>
              <a:lumOff val="60000"/>
            </a:schemeClr>
          </a:solidFill>
          <a:ln>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GB" sz="2000" dirty="0"/>
              <a:t>One day, Goldilocks </a:t>
            </a:r>
            <a:r>
              <a:rPr lang="en-GB" sz="2000" b="1" dirty="0">
                <a:solidFill>
                  <a:schemeClr val="accent1"/>
                </a:solidFill>
              </a:rPr>
              <a:t>walked</a:t>
            </a:r>
            <a:r>
              <a:rPr lang="en-GB" sz="2000" dirty="0"/>
              <a:t> through the forest.</a:t>
            </a:r>
          </a:p>
        </p:txBody>
      </p:sp>
      <p:pic>
        <p:nvPicPr>
          <p:cNvPr id="14" name="Picture 4" descr="Remove">
            <a:extLst>
              <a:ext uri="{FF2B5EF4-FFF2-40B4-BE49-F238E27FC236}">
                <a16:creationId xmlns:a16="http://schemas.microsoft.com/office/drawing/2014/main" id="{F2882F99-3FE2-6A49-A3E7-B37712EF7E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6913" y="1895475"/>
            <a:ext cx="154305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
            <a:extLst>
              <a:ext uri="{FF2B5EF4-FFF2-40B4-BE49-F238E27FC236}">
                <a16:creationId xmlns:a16="http://schemas.microsoft.com/office/drawing/2014/main" id="{D8104FDA-B52E-984B-B855-7B111FAC5EBA}"/>
              </a:ext>
            </a:extLst>
          </p:cNvPr>
          <p:cNvSpPr>
            <a:spLocks noChangeArrowheads="1"/>
          </p:cNvSpPr>
          <p:nvPr/>
        </p:nvSpPr>
        <p:spPr bwMode="auto">
          <a:xfrm>
            <a:off x="2224089" y="3309939"/>
            <a:ext cx="77438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spcBef>
                <a:spcPct val="0"/>
              </a:spcBef>
              <a:buFontTx/>
              <a:buNone/>
            </a:pPr>
            <a:r>
              <a:rPr lang="en-GB" altLang="en-US">
                <a:solidFill>
                  <a:schemeClr val="tx1"/>
                </a:solidFill>
              </a:rPr>
              <a:t>Edit this sentence and replace ‘walked’ with a different, powerful verb which shows the action clearly and gives clues about how or why the action is taking place.</a:t>
            </a:r>
          </a:p>
        </p:txBody>
      </p:sp>
      <p:sp>
        <p:nvSpPr>
          <p:cNvPr id="19" name="Rectangle 1">
            <a:extLst>
              <a:ext uri="{FF2B5EF4-FFF2-40B4-BE49-F238E27FC236}">
                <a16:creationId xmlns:a16="http://schemas.microsoft.com/office/drawing/2014/main" id="{1ACC8841-BFF1-7A48-9F27-8FC56C7F48AC}"/>
              </a:ext>
            </a:extLst>
          </p:cNvPr>
          <p:cNvSpPr>
            <a:spLocks noChangeArrowheads="1"/>
          </p:cNvSpPr>
          <p:nvPr/>
        </p:nvSpPr>
        <p:spPr bwMode="auto">
          <a:xfrm>
            <a:off x="2798764" y="4379913"/>
            <a:ext cx="6594475" cy="400050"/>
          </a:xfrm>
          <a:prstGeom prst="rect">
            <a:avLst/>
          </a:prstGeom>
          <a:solidFill>
            <a:schemeClr val="accent3">
              <a:lumMod val="40000"/>
              <a:lumOff val="60000"/>
            </a:schemeClr>
          </a:solidFill>
          <a:ln>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GB" sz="2000" dirty="0"/>
              <a:t>One day, Goldilocks </a:t>
            </a:r>
            <a:r>
              <a:rPr lang="en-GB" sz="2000" b="1" dirty="0">
                <a:solidFill>
                  <a:srgbClr val="00B050"/>
                </a:solidFill>
              </a:rPr>
              <a:t>skipped</a:t>
            </a:r>
            <a:r>
              <a:rPr lang="en-GB" sz="2000" b="1" dirty="0">
                <a:solidFill>
                  <a:srgbClr val="FF0000"/>
                </a:solidFill>
              </a:rPr>
              <a:t> </a:t>
            </a:r>
            <a:r>
              <a:rPr lang="en-GB" sz="2000" dirty="0"/>
              <a:t>through the forest.</a:t>
            </a:r>
          </a:p>
        </p:txBody>
      </p:sp>
      <p:sp>
        <p:nvSpPr>
          <p:cNvPr id="20" name="Rectangle 1">
            <a:extLst>
              <a:ext uri="{FF2B5EF4-FFF2-40B4-BE49-F238E27FC236}">
                <a16:creationId xmlns:a16="http://schemas.microsoft.com/office/drawing/2014/main" id="{87B99A82-40B0-5C45-BC5D-0B0E2F4AD313}"/>
              </a:ext>
            </a:extLst>
          </p:cNvPr>
          <p:cNvSpPr>
            <a:spLocks noChangeArrowheads="1"/>
          </p:cNvSpPr>
          <p:nvPr/>
        </p:nvSpPr>
        <p:spPr bwMode="auto">
          <a:xfrm>
            <a:off x="2798764" y="4987925"/>
            <a:ext cx="6594475" cy="400050"/>
          </a:xfrm>
          <a:prstGeom prst="rect">
            <a:avLst/>
          </a:prstGeom>
          <a:solidFill>
            <a:schemeClr val="accent3">
              <a:lumMod val="40000"/>
              <a:lumOff val="60000"/>
            </a:schemeClr>
          </a:solidFill>
          <a:ln>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GB" sz="2000" dirty="0"/>
              <a:t>One day, Goldilocks </a:t>
            </a:r>
            <a:r>
              <a:rPr lang="en-GB" sz="2000" b="1" dirty="0">
                <a:solidFill>
                  <a:srgbClr val="00B050"/>
                </a:solidFill>
              </a:rPr>
              <a:t>sauntered</a:t>
            </a:r>
            <a:r>
              <a:rPr lang="en-GB" sz="2000" b="1" dirty="0">
                <a:solidFill>
                  <a:srgbClr val="FF0000"/>
                </a:solidFill>
              </a:rPr>
              <a:t> </a:t>
            </a:r>
            <a:r>
              <a:rPr lang="en-GB" sz="2000" dirty="0"/>
              <a:t>through the forest.</a:t>
            </a:r>
          </a:p>
        </p:txBody>
      </p:sp>
      <p:sp>
        <p:nvSpPr>
          <p:cNvPr id="21" name="Rectangle 1">
            <a:extLst>
              <a:ext uri="{FF2B5EF4-FFF2-40B4-BE49-F238E27FC236}">
                <a16:creationId xmlns:a16="http://schemas.microsoft.com/office/drawing/2014/main" id="{1660E7C4-1A74-BB48-A507-668F5140DE99}"/>
              </a:ext>
            </a:extLst>
          </p:cNvPr>
          <p:cNvSpPr>
            <a:spLocks noChangeArrowheads="1"/>
          </p:cNvSpPr>
          <p:nvPr/>
        </p:nvSpPr>
        <p:spPr bwMode="auto">
          <a:xfrm>
            <a:off x="2798764" y="5597525"/>
            <a:ext cx="6594475" cy="400050"/>
          </a:xfrm>
          <a:prstGeom prst="rect">
            <a:avLst/>
          </a:prstGeom>
          <a:solidFill>
            <a:schemeClr val="accent3">
              <a:lumMod val="40000"/>
              <a:lumOff val="60000"/>
            </a:schemeClr>
          </a:solidFill>
          <a:ln>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GB" sz="2000" dirty="0"/>
              <a:t>One day, Goldilocks </a:t>
            </a:r>
            <a:r>
              <a:rPr lang="en-GB" sz="2000" b="1" dirty="0">
                <a:solidFill>
                  <a:srgbClr val="00B050"/>
                </a:solidFill>
              </a:rPr>
              <a:t>meandered</a:t>
            </a:r>
            <a:r>
              <a:rPr lang="en-GB" sz="2000" b="1" dirty="0">
                <a:solidFill>
                  <a:srgbClr val="FF0000"/>
                </a:solidFill>
              </a:rPr>
              <a:t> </a:t>
            </a:r>
            <a:r>
              <a:rPr lang="en-GB" sz="2000" dirty="0"/>
              <a:t>through the forest.</a:t>
            </a:r>
          </a:p>
        </p:txBody>
      </p:sp>
    </p:spTree>
    <p:extLst>
      <p:ext uri="{BB962C8B-B14F-4D97-AF65-F5344CB8AC3E}">
        <p14:creationId xmlns:p14="http://schemas.microsoft.com/office/powerpoint/2010/main" val="3905030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5" grpId="0"/>
      <p:bldP spid="19" grpId="0" animBg="1"/>
      <p:bldP spid="20"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E44A7-5FE7-D241-90EF-168A17B866BD}"/>
              </a:ext>
            </a:extLst>
          </p:cNvPr>
          <p:cNvSpPr>
            <a:spLocks noGrp="1"/>
          </p:cNvSpPr>
          <p:nvPr>
            <p:ph type="ctrTitle"/>
          </p:nvPr>
        </p:nvSpPr>
        <p:spPr>
          <a:xfrm>
            <a:off x="783796" y="2088970"/>
            <a:ext cx="7325710" cy="748478"/>
          </a:xfrm>
        </p:spPr>
        <p:txBody>
          <a:bodyPr>
            <a:normAutofit fontScale="90000"/>
          </a:bodyPr>
          <a:lstStyle/>
          <a:p>
            <a:r>
              <a:rPr lang="en-US" b="1" dirty="0">
                <a:solidFill>
                  <a:srgbClr val="FF0000"/>
                </a:solidFill>
              </a:rPr>
              <a:t>Recall what you know.</a:t>
            </a:r>
          </a:p>
        </p:txBody>
      </p:sp>
      <p:sp>
        <p:nvSpPr>
          <p:cNvPr id="3" name="Subtitle 2">
            <a:extLst>
              <a:ext uri="{FF2B5EF4-FFF2-40B4-BE49-F238E27FC236}">
                <a16:creationId xmlns:a16="http://schemas.microsoft.com/office/drawing/2014/main" id="{6D2792BC-0069-A045-88FD-7BA6AF754C8C}"/>
              </a:ext>
            </a:extLst>
          </p:cNvPr>
          <p:cNvSpPr>
            <a:spLocks noGrp="1"/>
          </p:cNvSpPr>
          <p:nvPr>
            <p:ph type="subTitle" idx="1"/>
          </p:nvPr>
        </p:nvSpPr>
        <p:spPr>
          <a:xfrm>
            <a:off x="1334814" y="3015962"/>
            <a:ext cx="9522372" cy="3379841"/>
          </a:xfrm>
        </p:spPr>
        <p:txBody>
          <a:bodyPr>
            <a:normAutofit/>
          </a:bodyPr>
          <a:lstStyle/>
          <a:p>
            <a:pPr algn="l"/>
            <a:r>
              <a:rPr lang="en-US" dirty="0"/>
              <a:t>Whilst you have all been learning from home we have been aware that times have been tough. </a:t>
            </a:r>
          </a:p>
          <a:p>
            <a:pPr algn="l"/>
            <a:r>
              <a:rPr lang="en-US" dirty="0"/>
              <a:t>We all want you to be hugely successful in literacy this year, as well as all the other subjects, therefore we are going to go back to the very beginning of your understanding so that we are sure we all start in the right way.</a:t>
            </a:r>
          </a:p>
        </p:txBody>
      </p:sp>
    </p:spTree>
    <p:extLst>
      <p:ext uri="{BB962C8B-B14F-4D97-AF65-F5344CB8AC3E}">
        <p14:creationId xmlns:p14="http://schemas.microsoft.com/office/powerpoint/2010/main" val="14685498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0">
            <a:extLst>
              <a:ext uri="{FF2B5EF4-FFF2-40B4-BE49-F238E27FC236}">
                <a16:creationId xmlns:a16="http://schemas.microsoft.com/office/drawing/2014/main" id="{AFFE6D31-5446-A84F-BFDF-4AF76835D9C9}"/>
              </a:ext>
            </a:extLst>
          </p:cNvPr>
          <p:cNvSpPr>
            <a:spLocks noGrp="1"/>
          </p:cNvSpPr>
          <p:nvPr>
            <p:ph type="title"/>
          </p:nvPr>
        </p:nvSpPr>
        <p:spPr>
          <a:xfrm>
            <a:off x="1981201" y="479426"/>
            <a:ext cx="8220075" cy="993775"/>
          </a:xfrm>
        </p:spPr>
        <p:txBody>
          <a:bodyPr/>
          <a:lstStyle/>
          <a:p>
            <a:pPr eaLnBrk="1" hangingPunct="1"/>
            <a:r>
              <a:rPr lang="en-GB" altLang="en-US" sz="3600"/>
              <a:t>Improve the Verb</a:t>
            </a:r>
          </a:p>
        </p:txBody>
      </p:sp>
      <p:sp>
        <p:nvSpPr>
          <p:cNvPr id="16" name="Rectangle 1">
            <a:extLst>
              <a:ext uri="{FF2B5EF4-FFF2-40B4-BE49-F238E27FC236}">
                <a16:creationId xmlns:a16="http://schemas.microsoft.com/office/drawing/2014/main" id="{11B18796-AB13-9940-9106-52911CA945C6}"/>
              </a:ext>
            </a:extLst>
          </p:cNvPr>
          <p:cNvSpPr>
            <a:spLocks noChangeArrowheads="1"/>
          </p:cNvSpPr>
          <p:nvPr/>
        </p:nvSpPr>
        <p:spPr bwMode="auto">
          <a:xfrm>
            <a:off x="2209801" y="1360488"/>
            <a:ext cx="77454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spcBef>
                <a:spcPct val="0"/>
              </a:spcBef>
              <a:buFontTx/>
              <a:buNone/>
            </a:pPr>
            <a:r>
              <a:rPr lang="en-GB" altLang="en-US">
                <a:solidFill>
                  <a:schemeClr val="tx1"/>
                </a:solidFill>
              </a:rPr>
              <a:t>With your partner, use a whiteboard and replace the verb in this sentence with a strong and powerful verb to </a:t>
            </a:r>
            <a:r>
              <a:rPr lang="en-GB" altLang="en-US" i="1">
                <a:solidFill>
                  <a:schemeClr val="tx1"/>
                </a:solidFill>
              </a:rPr>
              <a:t>show</a:t>
            </a:r>
            <a:r>
              <a:rPr lang="en-GB" altLang="en-US">
                <a:solidFill>
                  <a:schemeClr val="tx1"/>
                </a:solidFill>
              </a:rPr>
              <a:t> the action.</a:t>
            </a:r>
          </a:p>
        </p:txBody>
      </p:sp>
      <p:sp>
        <p:nvSpPr>
          <p:cNvPr id="17" name="Rectangle 1">
            <a:extLst>
              <a:ext uri="{FF2B5EF4-FFF2-40B4-BE49-F238E27FC236}">
                <a16:creationId xmlns:a16="http://schemas.microsoft.com/office/drawing/2014/main" id="{35817C4F-D881-0E48-A967-60AFE8BCACC9}"/>
              </a:ext>
            </a:extLst>
          </p:cNvPr>
          <p:cNvSpPr>
            <a:spLocks noChangeArrowheads="1"/>
          </p:cNvSpPr>
          <p:nvPr/>
        </p:nvSpPr>
        <p:spPr bwMode="auto">
          <a:xfrm>
            <a:off x="2217738" y="2435225"/>
            <a:ext cx="5759450" cy="400050"/>
          </a:xfrm>
          <a:prstGeom prst="rect">
            <a:avLst/>
          </a:prstGeom>
          <a:solidFill>
            <a:schemeClr val="accent3">
              <a:lumMod val="40000"/>
              <a:lumOff val="60000"/>
            </a:schemeClr>
          </a:solidFill>
          <a:ln>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GB" sz="2000" dirty="0"/>
              <a:t>The haggard witch </a:t>
            </a:r>
            <a:r>
              <a:rPr lang="en-GB" sz="2000" b="1" dirty="0">
                <a:solidFill>
                  <a:schemeClr val="accent1"/>
                </a:solidFill>
              </a:rPr>
              <a:t>fell</a:t>
            </a:r>
            <a:r>
              <a:rPr lang="en-GB" sz="2000" dirty="0"/>
              <a:t> towards the ground.</a:t>
            </a:r>
          </a:p>
        </p:txBody>
      </p:sp>
      <p:sp>
        <p:nvSpPr>
          <p:cNvPr id="19" name="Rectangle 1">
            <a:extLst>
              <a:ext uri="{FF2B5EF4-FFF2-40B4-BE49-F238E27FC236}">
                <a16:creationId xmlns:a16="http://schemas.microsoft.com/office/drawing/2014/main" id="{227A9C17-3301-4646-9F82-2CDFADE20A43}"/>
              </a:ext>
            </a:extLst>
          </p:cNvPr>
          <p:cNvSpPr>
            <a:spLocks noChangeArrowheads="1"/>
          </p:cNvSpPr>
          <p:nvPr/>
        </p:nvSpPr>
        <p:spPr bwMode="auto">
          <a:xfrm>
            <a:off x="2217738" y="3238500"/>
            <a:ext cx="7745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spcBef>
                <a:spcPct val="0"/>
              </a:spcBef>
              <a:buFontTx/>
              <a:buNone/>
            </a:pPr>
            <a:r>
              <a:rPr lang="en-GB" altLang="en-US" sz="2000">
                <a:solidFill>
                  <a:schemeClr val="tx1"/>
                </a:solidFill>
              </a:rPr>
              <a:t>You could have replaced ‘</a:t>
            </a:r>
            <a:r>
              <a:rPr lang="en-GB" altLang="en-US" sz="2000" b="1">
                <a:solidFill>
                  <a:schemeClr val="accent1"/>
                </a:solidFill>
              </a:rPr>
              <a:t>fell</a:t>
            </a:r>
            <a:r>
              <a:rPr lang="en-GB" altLang="en-US" sz="2000">
                <a:solidFill>
                  <a:schemeClr val="tx1"/>
                </a:solidFill>
              </a:rPr>
              <a:t>’ with...</a:t>
            </a:r>
          </a:p>
        </p:txBody>
      </p:sp>
      <p:sp>
        <p:nvSpPr>
          <p:cNvPr id="20" name="Rectangle 1">
            <a:extLst>
              <a:ext uri="{FF2B5EF4-FFF2-40B4-BE49-F238E27FC236}">
                <a16:creationId xmlns:a16="http://schemas.microsoft.com/office/drawing/2014/main" id="{DEC00E9A-4D59-034D-AF33-153B889E5DD2}"/>
              </a:ext>
            </a:extLst>
          </p:cNvPr>
          <p:cNvSpPr>
            <a:spLocks noChangeArrowheads="1"/>
          </p:cNvSpPr>
          <p:nvPr/>
        </p:nvSpPr>
        <p:spPr bwMode="auto">
          <a:xfrm>
            <a:off x="2438400" y="4052888"/>
            <a:ext cx="1377950" cy="400050"/>
          </a:xfrm>
          <a:prstGeom prst="rect">
            <a:avLst/>
          </a:prstGeom>
          <a:solidFill>
            <a:schemeClr val="accent3">
              <a:lumMod val="40000"/>
              <a:lumOff val="60000"/>
            </a:schemeClr>
          </a:solidFill>
          <a:ln>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GB" sz="2000" b="1" dirty="0">
                <a:solidFill>
                  <a:srgbClr val="00B050"/>
                </a:solidFill>
              </a:rPr>
              <a:t>hurtled</a:t>
            </a:r>
          </a:p>
        </p:txBody>
      </p:sp>
      <p:sp>
        <p:nvSpPr>
          <p:cNvPr id="21" name="Rectangle 1">
            <a:extLst>
              <a:ext uri="{FF2B5EF4-FFF2-40B4-BE49-F238E27FC236}">
                <a16:creationId xmlns:a16="http://schemas.microsoft.com/office/drawing/2014/main" id="{27663452-48B4-E346-8DB4-81C6D7C4E842}"/>
              </a:ext>
            </a:extLst>
          </p:cNvPr>
          <p:cNvSpPr>
            <a:spLocks noChangeArrowheads="1"/>
          </p:cNvSpPr>
          <p:nvPr/>
        </p:nvSpPr>
        <p:spPr bwMode="auto">
          <a:xfrm>
            <a:off x="3584575" y="4841875"/>
            <a:ext cx="1377950" cy="400050"/>
          </a:xfrm>
          <a:prstGeom prst="rect">
            <a:avLst/>
          </a:prstGeom>
          <a:solidFill>
            <a:schemeClr val="accent3">
              <a:lumMod val="40000"/>
              <a:lumOff val="60000"/>
            </a:schemeClr>
          </a:solidFill>
          <a:ln>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GB" sz="2000" b="1" dirty="0">
                <a:solidFill>
                  <a:srgbClr val="00B050"/>
                </a:solidFill>
              </a:rPr>
              <a:t>tumbled</a:t>
            </a:r>
          </a:p>
        </p:txBody>
      </p:sp>
      <p:sp>
        <p:nvSpPr>
          <p:cNvPr id="22" name="Rectangle 1">
            <a:extLst>
              <a:ext uri="{FF2B5EF4-FFF2-40B4-BE49-F238E27FC236}">
                <a16:creationId xmlns:a16="http://schemas.microsoft.com/office/drawing/2014/main" id="{0CF4B8FE-E2CC-524B-B75F-5D5CCDF124F3}"/>
              </a:ext>
            </a:extLst>
          </p:cNvPr>
          <p:cNvSpPr>
            <a:spLocks noChangeArrowheads="1"/>
          </p:cNvSpPr>
          <p:nvPr/>
        </p:nvSpPr>
        <p:spPr bwMode="auto">
          <a:xfrm>
            <a:off x="2492375" y="5602288"/>
            <a:ext cx="1379538" cy="400050"/>
          </a:xfrm>
          <a:prstGeom prst="rect">
            <a:avLst/>
          </a:prstGeom>
          <a:solidFill>
            <a:schemeClr val="accent3">
              <a:lumMod val="40000"/>
              <a:lumOff val="60000"/>
            </a:schemeClr>
          </a:solidFill>
          <a:ln>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GB" sz="2000" b="1" dirty="0">
                <a:solidFill>
                  <a:srgbClr val="00B050"/>
                </a:solidFill>
              </a:rPr>
              <a:t>crashed</a:t>
            </a:r>
          </a:p>
        </p:txBody>
      </p:sp>
      <p:sp>
        <p:nvSpPr>
          <p:cNvPr id="23" name="Rectangle 1">
            <a:extLst>
              <a:ext uri="{FF2B5EF4-FFF2-40B4-BE49-F238E27FC236}">
                <a16:creationId xmlns:a16="http://schemas.microsoft.com/office/drawing/2014/main" id="{CC80AB27-53B4-D74A-8AFF-A1E577F76CB9}"/>
              </a:ext>
            </a:extLst>
          </p:cNvPr>
          <p:cNvSpPr>
            <a:spLocks noChangeArrowheads="1"/>
          </p:cNvSpPr>
          <p:nvPr/>
        </p:nvSpPr>
        <p:spPr bwMode="auto">
          <a:xfrm>
            <a:off x="4772025" y="4038600"/>
            <a:ext cx="1377950" cy="400050"/>
          </a:xfrm>
          <a:prstGeom prst="rect">
            <a:avLst/>
          </a:prstGeom>
          <a:solidFill>
            <a:schemeClr val="accent3">
              <a:lumMod val="40000"/>
              <a:lumOff val="60000"/>
            </a:schemeClr>
          </a:solidFill>
          <a:ln>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GB" sz="2000" b="1" dirty="0">
                <a:solidFill>
                  <a:srgbClr val="00B050"/>
                </a:solidFill>
              </a:rPr>
              <a:t>plunged</a:t>
            </a:r>
          </a:p>
        </p:txBody>
      </p:sp>
      <p:sp>
        <p:nvSpPr>
          <p:cNvPr id="24" name="Rectangle 1">
            <a:extLst>
              <a:ext uri="{FF2B5EF4-FFF2-40B4-BE49-F238E27FC236}">
                <a16:creationId xmlns:a16="http://schemas.microsoft.com/office/drawing/2014/main" id="{5AD8A271-7841-734B-95EB-E5993C9BAC10}"/>
              </a:ext>
            </a:extLst>
          </p:cNvPr>
          <p:cNvSpPr>
            <a:spLocks noChangeArrowheads="1"/>
          </p:cNvSpPr>
          <p:nvPr/>
        </p:nvSpPr>
        <p:spPr bwMode="auto">
          <a:xfrm>
            <a:off x="4662489" y="5616575"/>
            <a:ext cx="1379537" cy="400050"/>
          </a:xfrm>
          <a:prstGeom prst="rect">
            <a:avLst/>
          </a:prstGeom>
          <a:solidFill>
            <a:schemeClr val="accent3">
              <a:lumMod val="40000"/>
              <a:lumOff val="60000"/>
            </a:schemeClr>
          </a:solidFill>
          <a:ln>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GB" sz="2000" b="1" dirty="0">
                <a:solidFill>
                  <a:srgbClr val="00B050"/>
                </a:solidFill>
              </a:rPr>
              <a:t>dropped</a:t>
            </a:r>
          </a:p>
        </p:txBody>
      </p:sp>
      <p:sp>
        <p:nvSpPr>
          <p:cNvPr id="25" name="Rectangle 1">
            <a:extLst>
              <a:ext uri="{FF2B5EF4-FFF2-40B4-BE49-F238E27FC236}">
                <a16:creationId xmlns:a16="http://schemas.microsoft.com/office/drawing/2014/main" id="{A290CBF0-4F36-5441-982B-9080C2A5C331}"/>
              </a:ext>
            </a:extLst>
          </p:cNvPr>
          <p:cNvSpPr>
            <a:spLocks noChangeArrowheads="1"/>
          </p:cNvSpPr>
          <p:nvPr/>
        </p:nvSpPr>
        <p:spPr bwMode="auto">
          <a:xfrm>
            <a:off x="6000751" y="4827588"/>
            <a:ext cx="1528763" cy="400050"/>
          </a:xfrm>
          <a:prstGeom prst="rect">
            <a:avLst/>
          </a:prstGeom>
          <a:solidFill>
            <a:schemeClr val="accent3">
              <a:lumMod val="40000"/>
              <a:lumOff val="60000"/>
            </a:schemeClr>
          </a:solidFill>
          <a:ln>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GB" sz="2000" b="1" dirty="0">
                <a:solidFill>
                  <a:srgbClr val="00B050"/>
                </a:solidFill>
              </a:rPr>
              <a:t>plummeted</a:t>
            </a:r>
          </a:p>
        </p:txBody>
      </p:sp>
      <p:sp>
        <p:nvSpPr>
          <p:cNvPr id="26" name="Rectangle 1">
            <a:extLst>
              <a:ext uri="{FF2B5EF4-FFF2-40B4-BE49-F238E27FC236}">
                <a16:creationId xmlns:a16="http://schemas.microsoft.com/office/drawing/2014/main" id="{915C57D8-7ACB-8848-B522-EB98791C74DA}"/>
              </a:ext>
            </a:extLst>
          </p:cNvPr>
          <p:cNvSpPr>
            <a:spLocks noChangeArrowheads="1"/>
          </p:cNvSpPr>
          <p:nvPr/>
        </p:nvSpPr>
        <p:spPr bwMode="auto">
          <a:xfrm>
            <a:off x="7188200" y="4025900"/>
            <a:ext cx="1377950" cy="400050"/>
          </a:xfrm>
          <a:prstGeom prst="rect">
            <a:avLst/>
          </a:prstGeom>
          <a:solidFill>
            <a:schemeClr val="accent3">
              <a:lumMod val="40000"/>
              <a:lumOff val="60000"/>
            </a:schemeClr>
          </a:solidFill>
          <a:ln>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GB" sz="2000" b="1" dirty="0">
                <a:solidFill>
                  <a:srgbClr val="00B050"/>
                </a:solidFill>
              </a:rPr>
              <a:t>descended</a:t>
            </a:r>
          </a:p>
        </p:txBody>
      </p:sp>
      <p:sp>
        <p:nvSpPr>
          <p:cNvPr id="27" name="Rectangle 1">
            <a:extLst>
              <a:ext uri="{FF2B5EF4-FFF2-40B4-BE49-F238E27FC236}">
                <a16:creationId xmlns:a16="http://schemas.microsoft.com/office/drawing/2014/main" id="{13B093AD-5035-F94A-AB8B-C4291B9A7713}"/>
              </a:ext>
            </a:extLst>
          </p:cNvPr>
          <p:cNvSpPr>
            <a:spLocks noChangeArrowheads="1"/>
          </p:cNvSpPr>
          <p:nvPr/>
        </p:nvSpPr>
        <p:spPr bwMode="auto">
          <a:xfrm>
            <a:off x="7078663" y="5602288"/>
            <a:ext cx="1377950" cy="400050"/>
          </a:xfrm>
          <a:prstGeom prst="rect">
            <a:avLst/>
          </a:prstGeom>
          <a:solidFill>
            <a:schemeClr val="accent3">
              <a:lumMod val="40000"/>
              <a:lumOff val="60000"/>
            </a:schemeClr>
          </a:solidFill>
          <a:ln>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GB" sz="2000" b="1" dirty="0">
                <a:solidFill>
                  <a:srgbClr val="00B050"/>
                </a:solidFill>
              </a:rPr>
              <a:t>toppled</a:t>
            </a:r>
          </a:p>
        </p:txBody>
      </p:sp>
      <p:sp>
        <p:nvSpPr>
          <p:cNvPr id="28" name="Rectangle 1">
            <a:extLst>
              <a:ext uri="{FF2B5EF4-FFF2-40B4-BE49-F238E27FC236}">
                <a16:creationId xmlns:a16="http://schemas.microsoft.com/office/drawing/2014/main" id="{BB16372E-8AFE-314F-8E02-CC566A063585}"/>
              </a:ext>
            </a:extLst>
          </p:cNvPr>
          <p:cNvSpPr>
            <a:spLocks noChangeArrowheads="1"/>
          </p:cNvSpPr>
          <p:nvPr/>
        </p:nvSpPr>
        <p:spPr bwMode="auto">
          <a:xfrm>
            <a:off x="8361363" y="4814888"/>
            <a:ext cx="1377950" cy="400050"/>
          </a:xfrm>
          <a:prstGeom prst="rect">
            <a:avLst/>
          </a:prstGeom>
          <a:solidFill>
            <a:schemeClr val="accent3">
              <a:lumMod val="40000"/>
              <a:lumOff val="60000"/>
            </a:schemeClr>
          </a:solidFill>
          <a:ln>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GB" sz="2000" b="1" dirty="0">
                <a:solidFill>
                  <a:srgbClr val="00B050"/>
                </a:solidFill>
              </a:rPr>
              <a:t>sunk</a:t>
            </a:r>
          </a:p>
        </p:txBody>
      </p:sp>
      <p:pic>
        <p:nvPicPr>
          <p:cNvPr id="13327" name="Picture 2">
            <a:extLst>
              <a:ext uri="{FF2B5EF4-FFF2-40B4-BE49-F238E27FC236}">
                <a16:creationId xmlns:a16="http://schemas.microsoft.com/office/drawing/2014/main" id="{22C6F61D-BC69-4C4A-BBA1-407C58716FE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61363" y="2008188"/>
            <a:ext cx="1757362" cy="175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87569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9" grpId="0"/>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0">
            <a:extLst>
              <a:ext uri="{FF2B5EF4-FFF2-40B4-BE49-F238E27FC236}">
                <a16:creationId xmlns:a16="http://schemas.microsoft.com/office/drawing/2014/main" id="{764E9F43-310B-B842-8C5F-3272C4E14FC3}"/>
              </a:ext>
            </a:extLst>
          </p:cNvPr>
          <p:cNvSpPr>
            <a:spLocks noGrp="1"/>
          </p:cNvSpPr>
          <p:nvPr>
            <p:ph type="title"/>
          </p:nvPr>
        </p:nvSpPr>
        <p:spPr>
          <a:xfrm>
            <a:off x="1981201" y="479426"/>
            <a:ext cx="8220075" cy="993775"/>
          </a:xfrm>
        </p:spPr>
        <p:txBody>
          <a:bodyPr/>
          <a:lstStyle/>
          <a:p>
            <a:pPr eaLnBrk="1" hangingPunct="1"/>
            <a:r>
              <a:rPr lang="en-GB" altLang="en-US" sz="3600"/>
              <a:t>Improve the Passage</a:t>
            </a:r>
          </a:p>
        </p:txBody>
      </p:sp>
      <p:sp>
        <p:nvSpPr>
          <p:cNvPr id="16387" name="Rectangle 1">
            <a:extLst>
              <a:ext uri="{FF2B5EF4-FFF2-40B4-BE49-F238E27FC236}">
                <a16:creationId xmlns:a16="http://schemas.microsoft.com/office/drawing/2014/main" id="{32B96D0D-1E80-8743-ABFB-7A71D9AB99F7}"/>
              </a:ext>
            </a:extLst>
          </p:cNvPr>
          <p:cNvSpPr>
            <a:spLocks noChangeArrowheads="1"/>
          </p:cNvSpPr>
          <p:nvPr/>
        </p:nvSpPr>
        <p:spPr bwMode="auto">
          <a:xfrm>
            <a:off x="2209801" y="1509714"/>
            <a:ext cx="77454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just">
              <a:lnSpc>
                <a:spcPct val="100000"/>
              </a:lnSpc>
              <a:spcBef>
                <a:spcPct val="0"/>
              </a:spcBef>
              <a:buFontTx/>
              <a:buNone/>
            </a:pPr>
            <a:r>
              <a:rPr lang="en-GB" altLang="en-US">
                <a:solidFill>
                  <a:schemeClr val="tx1"/>
                </a:solidFill>
              </a:rPr>
              <a:t>Can you spot all of the verbs in this passage and improve them? Choose a verb that will create a clear picture for the reader. Use the word bank below to help you if you need it.</a:t>
            </a:r>
          </a:p>
        </p:txBody>
      </p:sp>
      <p:sp>
        <p:nvSpPr>
          <p:cNvPr id="18" name="Rectangle 1">
            <a:extLst>
              <a:ext uri="{FF2B5EF4-FFF2-40B4-BE49-F238E27FC236}">
                <a16:creationId xmlns:a16="http://schemas.microsoft.com/office/drawing/2014/main" id="{04A29906-A7A7-694E-8677-3AB7FE5DE247}"/>
              </a:ext>
            </a:extLst>
          </p:cNvPr>
          <p:cNvSpPr>
            <a:spLocks noChangeArrowheads="1"/>
          </p:cNvSpPr>
          <p:nvPr/>
        </p:nvSpPr>
        <p:spPr bwMode="auto">
          <a:xfrm>
            <a:off x="2209801" y="2613026"/>
            <a:ext cx="7751763" cy="1323439"/>
          </a:xfrm>
          <a:prstGeom prst="rect">
            <a:avLst/>
          </a:prstGeom>
          <a:solidFill>
            <a:schemeClr val="accent3">
              <a:lumMod val="40000"/>
              <a:lumOff val="60000"/>
            </a:schemeClr>
          </a:solidFill>
          <a:ln>
            <a:headEnd/>
            <a:tailEnd/>
          </a:ln>
        </p:spPr>
        <p:style>
          <a:lnRef idx="2">
            <a:schemeClr val="accent3"/>
          </a:lnRef>
          <a:fillRef idx="1">
            <a:schemeClr val="lt1"/>
          </a:fillRef>
          <a:effectRef idx="0">
            <a:schemeClr val="accent3"/>
          </a:effectRef>
          <a:fontRef idx="minor">
            <a:schemeClr val="dk1"/>
          </a:fontRef>
        </p:style>
        <p:txBody>
          <a:bodyPr>
            <a:spAutoFit/>
          </a:bodyPr>
          <a:lstStyle/>
          <a:p>
            <a:pPr algn="just">
              <a:defRPr/>
            </a:pPr>
            <a:r>
              <a:rPr lang="en-GB" sz="2000" dirty="0">
                <a:solidFill>
                  <a:schemeClr val="tx1"/>
                </a:solidFill>
              </a:rPr>
              <a:t>The morning had finally arrived. Jack woke before sunrise and went to the window. There was a beanstalk. He quickly washed his face, put on his clothes and put on his shoes before running outside. He stood at the bottom of a colossal beanstalk, looking up with wonder. </a:t>
            </a:r>
          </a:p>
        </p:txBody>
      </p:sp>
      <p:sp>
        <p:nvSpPr>
          <p:cNvPr id="29" name="Rectangle 1">
            <a:extLst>
              <a:ext uri="{FF2B5EF4-FFF2-40B4-BE49-F238E27FC236}">
                <a16:creationId xmlns:a16="http://schemas.microsoft.com/office/drawing/2014/main" id="{92CC8CED-D1EC-B845-9E59-9FFB1AFCDB96}"/>
              </a:ext>
            </a:extLst>
          </p:cNvPr>
          <p:cNvSpPr>
            <a:spLocks noChangeArrowheads="1"/>
          </p:cNvSpPr>
          <p:nvPr/>
        </p:nvSpPr>
        <p:spPr bwMode="auto">
          <a:xfrm>
            <a:off x="2209801" y="4894264"/>
            <a:ext cx="1268413" cy="369887"/>
          </a:xfrm>
          <a:prstGeom prst="rect">
            <a:avLst/>
          </a:prstGeom>
          <a:solidFill>
            <a:srgbClr val="ACDDFC"/>
          </a:solidFill>
          <a:ln>
            <a:solidFill>
              <a:srgbClr val="18A0DB"/>
            </a:solidFill>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GB" dirty="0">
                <a:solidFill>
                  <a:schemeClr val="tx1"/>
                </a:solidFill>
              </a:rPr>
              <a:t>roused</a:t>
            </a:r>
          </a:p>
        </p:txBody>
      </p:sp>
      <p:sp>
        <p:nvSpPr>
          <p:cNvPr id="30" name="Rectangle 1">
            <a:extLst>
              <a:ext uri="{FF2B5EF4-FFF2-40B4-BE49-F238E27FC236}">
                <a16:creationId xmlns:a16="http://schemas.microsoft.com/office/drawing/2014/main" id="{4B7DFBE6-9DA9-5945-BCCB-18EE08409C5E}"/>
              </a:ext>
            </a:extLst>
          </p:cNvPr>
          <p:cNvSpPr>
            <a:spLocks noChangeArrowheads="1"/>
          </p:cNvSpPr>
          <p:nvPr/>
        </p:nvSpPr>
        <p:spPr bwMode="auto">
          <a:xfrm>
            <a:off x="3505201" y="4894264"/>
            <a:ext cx="1268413" cy="369887"/>
          </a:xfrm>
          <a:prstGeom prst="rect">
            <a:avLst/>
          </a:prstGeom>
          <a:solidFill>
            <a:srgbClr val="ACDDFC"/>
          </a:solidFill>
          <a:ln>
            <a:solidFill>
              <a:srgbClr val="18A0DB"/>
            </a:solidFill>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GB" dirty="0">
                <a:solidFill>
                  <a:schemeClr val="tx1"/>
                </a:solidFill>
              </a:rPr>
              <a:t>rose</a:t>
            </a:r>
          </a:p>
        </p:txBody>
      </p:sp>
      <p:sp>
        <p:nvSpPr>
          <p:cNvPr id="31" name="Rectangle 1">
            <a:extLst>
              <a:ext uri="{FF2B5EF4-FFF2-40B4-BE49-F238E27FC236}">
                <a16:creationId xmlns:a16="http://schemas.microsoft.com/office/drawing/2014/main" id="{53EF7E4C-D7D3-5E44-B601-0E68F38526D2}"/>
              </a:ext>
            </a:extLst>
          </p:cNvPr>
          <p:cNvSpPr>
            <a:spLocks noChangeArrowheads="1"/>
          </p:cNvSpPr>
          <p:nvPr/>
        </p:nvSpPr>
        <p:spPr bwMode="auto">
          <a:xfrm>
            <a:off x="4800601" y="4894264"/>
            <a:ext cx="1268413" cy="369887"/>
          </a:xfrm>
          <a:prstGeom prst="rect">
            <a:avLst/>
          </a:prstGeom>
          <a:solidFill>
            <a:srgbClr val="ACDDFC"/>
          </a:solidFill>
          <a:ln>
            <a:solidFill>
              <a:srgbClr val="18A0DB"/>
            </a:solidFill>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GB" dirty="0">
                <a:solidFill>
                  <a:schemeClr val="tx1"/>
                </a:solidFill>
              </a:rPr>
              <a:t>scrubbed</a:t>
            </a:r>
          </a:p>
        </p:txBody>
      </p:sp>
      <p:sp>
        <p:nvSpPr>
          <p:cNvPr id="32" name="Rectangle 1">
            <a:extLst>
              <a:ext uri="{FF2B5EF4-FFF2-40B4-BE49-F238E27FC236}">
                <a16:creationId xmlns:a16="http://schemas.microsoft.com/office/drawing/2014/main" id="{5E85E984-AF21-C746-AD54-8D81F075B2F7}"/>
              </a:ext>
            </a:extLst>
          </p:cNvPr>
          <p:cNvSpPr>
            <a:spLocks noChangeArrowheads="1"/>
          </p:cNvSpPr>
          <p:nvPr/>
        </p:nvSpPr>
        <p:spPr bwMode="auto">
          <a:xfrm>
            <a:off x="6096001" y="4894264"/>
            <a:ext cx="1268413" cy="369887"/>
          </a:xfrm>
          <a:prstGeom prst="rect">
            <a:avLst/>
          </a:prstGeom>
          <a:solidFill>
            <a:srgbClr val="ACDDFC"/>
          </a:solidFill>
          <a:ln>
            <a:solidFill>
              <a:srgbClr val="18A0DB"/>
            </a:solidFill>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GB" dirty="0">
                <a:solidFill>
                  <a:schemeClr val="tx1"/>
                </a:solidFill>
              </a:rPr>
              <a:t>prodded</a:t>
            </a:r>
          </a:p>
        </p:txBody>
      </p:sp>
      <p:sp>
        <p:nvSpPr>
          <p:cNvPr id="33" name="Rectangle 1">
            <a:extLst>
              <a:ext uri="{FF2B5EF4-FFF2-40B4-BE49-F238E27FC236}">
                <a16:creationId xmlns:a16="http://schemas.microsoft.com/office/drawing/2014/main" id="{02A3B002-074D-324E-A717-5D1DCBE53781}"/>
              </a:ext>
            </a:extLst>
          </p:cNvPr>
          <p:cNvSpPr>
            <a:spLocks noChangeArrowheads="1"/>
          </p:cNvSpPr>
          <p:nvPr/>
        </p:nvSpPr>
        <p:spPr bwMode="auto">
          <a:xfrm>
            <a:off x="7391401" y="4894264"/>
            <a:ext cx="1268413" cy="369887"/>
          </a:xfrm>
          <a:prstGeom prst="rect">
            <a:avLst/>
          </a:prstGeom>
          <a:solidFill>
            <a:srgbClr val="ACDDFC"/>
          </a:solidFill>
          <a:ln>
            <a:solidFill>
              <a:srgbClr val="18A0DB"/>
            </a:solidFill>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GB" dirty="0">
                <a:solidFill>
                  <a:schemeClr val="tx1"/>
                </a:solidFill>
              </a:rPr>
              <a:t>stirred</a:t>
            </a:r>
          </a:p>
        </p:txBody>
      </p:sp>
      <p:sp>
        <p:nvSpPr>
          <p:cNvPr id="35" name="Rectangle 1">
            <a:extLst>
              <a:ext uri="{FF2B5EF4-FFF2-40B4-BE49-F238E27FC236}">
                <a16:creationId xmlns:a16="http://schemas.microsoft.com/office/drawing/2014/main" id="{F1F680D8-6AB0-2C4A-8052-33E71CEEBFBC}"/>
              </a:ext>
            </a:extLst>
          </p:cNvPr>
          <p:cNvSpPr>
            <a:spLocks noChangeArrowheads="1"/>
          </p:cNvSpPr>
          <p:nvPr/>
        </p:nvSpPr>
        <p:spPr bwMode="auto">
          <a:xfrm>
            <a:off x="8686801" y="4894264"/>
            <a:ext cx="1268413" cy="369887"/>
          </a:xfrm>
          <a:prstGeom prst="rect">
            <a:avLst/>
          </a:prstGeom>
          <a:solidFill>
            <a:srgbClr val="ACDDFC"/>
          </a:solidFill>
          <a:ln>
            <a:solidFill>
              <a:srgbClr val="18A0DB"/>
            </a:solidFill>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GB" dirty="0">
                <a:solidFill>
                  <a:schemeClr val="tx1"/>
                </a:solidFill>
              </a:rPr>
              <a:t>threw</a:t>
            </a:r>
          </a:p>
        </p:txBody>
      </p:sp>
      <p:sp>
        <p:nvSpPr>
          <p:cNvPr id="36" name="Rectangle 1">
            <a:extLst>
              <a:ext uri="{FF2B5EF4-FFF2-40B4-BE49-F238E27FC236}">
                <a16:creationId xmlns:a16="http://schemas.microsoft.com/office/drawing/2014/main" id="{E49A833C-F60F-6E41-BD50-8CED86275A70}"/>
              </a:ext>
            </a:extLst>
          </p:cNvPr>
          <p:cNvSpPr>
            <a:spLocks noChangeArrowheads="1"/>
          </p:cNvSpPr>
          <p:nvPr/>
        </p:nvSpPr>
        <p:spPr bwMode="auto">
          <a:xfrm>
            <a:off x="2209801" y="5300663"/>
            <a:ext cx="1268413" cy="368300"/>
          </a:xfrm>
          <a:prstGeom prst="rect">
            <a:avLst/>
          </a:prstGeom>
          <a:solidFill>
            <a:srgbClr val="ACDDFC"/>
          </a:solidFill>
          <a:ln>
            <a:solidFill>
              <a:srgbClr val="18A0DB"/>
            </a:solidFill>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GB" dirty="0">
                <a:solidFill>
                  <a:schemeClr val="tx1"/>
                </a:solidFill>
              </a:rPr>
              <a:t>donned</a:t>
            </a:r>
          </a:p>
        </p:txBody>
      </p:sp>
      <p:sp>
        <p:nvSpPr>
          <p:cNvPr id="37" name="Rectangle 1">
            <a:extLst>
              <a:ext uri="{FF2B5EF4-FFF2-40B4-BE49-F238E27FC236}">
                <a16:creationId xmlns:a16="http://schemas.microsoft.com/office/drawing/2014/main" id="{CED1B2C2-AA13-864D-97DE-9483B2813528}"/>
              </a:ext>
            </a:extLst>
          </p:cNvPr>
          <p:cNvSpPr>
            <a:spLocks noChangeArrowheads="1"/>
          </p:cNvSpPr>
          <p:nvPr/>
        </p:nvSpPr>
        <p:spPr bwMode="auto">
          <a:xfrm>
            <a:off x="3505201" y="5300663"/>
            <a:ext cx="1268413" cy="368300"/>
          </a:xfrm>
          <a:prstGeom prst="rect">
            <a:avLst/>
          </a:prstGeom>
          <a:solidFill>
            <a:srgbClr val="ACDDFC"/>
          </a:solidFill>
          <a:ln>
            <a:solidFill>
              <a:srgbClr val="18A0DB"/>
            </a:solidFill>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GB" dirty="0">
                <a:solidFill>
                  <a:schemeClr val="tx1"/>
                </a:solidFill>
              </a:rPr>
              <a:t>pulled</a:t>
            </a:r>
          </a:p>
        </p:txBody>
      </p:sp>
      <p:sp>
        <p:nvSpPr>
          <p:cNvPr id="38" name="Rectangle 1">
            <a:extLst>
              <a:ext uri="{FF2B5EF4-FFF2-40B4-BE49-F238E27FC236}">
                <a16:creationId xmlns:a16="http://schemas.microsoft.com/office/drawing/2014/main" id="{3F500E85-86BD-E047-970C-740745333DD8}"/>
              </a:ext>
            </a:extLst>
          </p:cNvPr>
          <p:cNvSpPr>
            <a:spLocks noChangeArrowheads="1"/>
          </p:cNvSpPr>
          <p:nvPr/>
        </p:nvSpPr>
        <p:spPr bwMode="auto">
          <a:xfrm>
            <a:off x="4800601" y="5300663"/>
            <a:ext cx="1268413" cy="368300"/>
          </a:xfrm>
          <a:prstGeom prst="rect">
            <a:avLst/>
          </a:prstGeom>
          <a:solidFill>
            <a:srgbClr val="ACDDFC"/>
          </a:solidFill>
          <a:ln>
            <a:solidFill>
              <a:srgbClr val="18A0DB"/>
            </a:solidFill>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GB" dirty="0">
                <a:solidFill>
                  <a:schemeClr val="tx1"/>
                </a:solidFill>
              </a:rPr>
              <a:t>forced</a:t>
            </a:r>
          </a:p>
        </p:txBody>
      </p:sp>
      <p:sp>
        <p:nvSpPr>
          <p:cNvPr id="40" name="Rectangle 1">
            <a:extLst>
              <a:ext uri="{FF2B5EF4-FFF2-40B4-BE49-F238E27FC236}">
                <a16:creationId xmlns:a16="http://schemas.microsoft.com/office/drawing/2014/main" id="{51203351-357F-464C-81BD-9B7442AA98AD}"/>
              </a:ext>
            </a:extLst>
          </p:cNvPr>
          <p:cNvSpPr>
            <a:spLocks noChangeArrowheads="1"/>
          </p:cNvSpPr>
          <p:nvPr/>
        </p:nvSpPr>
        <p:spPr bwMode="auto">
          <a:xfrm>
            <a:off x="6096001" y="5300663"/>
            <a:ext cx="1268413" cy="368300"/>
          </a:xfrm>
          <a:prstGeom prst="rect">
            <a:avLst/>
          </a:prstGeom>
          <a:solidFill>
            <a:srgbClr val="ACDDFC"/>
          </a:solidFill>
          <a:ln>
            <a:solidFill>
              <a:srgbClr val="18A0DB"/>
            </a:solidFill>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GB" dirty="0">
                <a:solidFill>
                  <a:schemeClr val="tx1"/>
                </a:solidFill>
              </a:rPr>
              <a:t>sprinted</a:t>
            </a:r>
          </a:p>
        </p:txBody>
      </p:sp>
      <p:sp>
        <p:nvSpPr>
          <p:cNvPr id="41" name="Rectangle 1">
            <a:extLst>
              <a:ext uri="{FF2B5EF4-FFF2-40B4-BE49-F238E27FC236}">
                <a16:creationId xmlns:a16="http://schemas.microsoft.com/office/drawing/2014/main" id="{DB7C926B-C44F-3542-BF7D-E1A5B9F04269}"/>
              </a:ext>
            </a:extLst>
          </p:cNvPr>
          <p:cNvSpPr>
            <a:spLocks noChangeArrowheads="1"/>
          </p:cNvSpPr>
          <p:nvPr/>
        </p:nvSpPr>
        <p:spPr bwMode="auto">
          <a:xfrm>
            <a:off x="7391401" y="5300663"/>
            <a:ext cx="1268413" cy="368300"/>
          </a:xfrm>
          <a:prstGeom prst="rect">
            <a:avLst/>
          </a:prstGeom>
          <a:solidFill>
            <a:srgbClr val="ACDDFC"/>
          </a:solidFill>
          <a:ln>
            <a:solidFill>
              <a:srgbClr val="18A0DB"/>
            </a:solidFill>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GB" dirty="0">
                <a:solidFill>
                  <a:schemeClr val="tx1"/>
                </a:solidFill>
              </a:rPr>
              <a:t>scampered</a:t>
            </a:r>
          </a:p>
        </p:txBody>
      </p:sp>
      <p:sp>
        <p:nvSpPr>
          <p:cNvPr id="42" name="Rectangle 1">
            <a:extLst>
              <a:ext uri="{FF2B5EF4-FFF2-40B4-BE49-F238E27FC236}">
                <a16:creationId xmlns:a16="http://schemas.microsoft.com/office/drawing/2014/main" id="{EB58137F-8104-4646-A166-09D4C159EE65}"/>
              </a:ext>
            </a:extLst>
          </p:cNvPr>
          <p:cNvSpPr>
            <a:spLocks noChangeArrowheads="1"/>
          </p:cNvSpPr>
          <p:nvPr/>
        </p:nvSpPr>
        <p:spPr bwMode="auto">
          <a:xfrm>
            <a:off x="8686801" y="5300663"/>
            <a:ext cx="1268413" cy="368300"/>
          </a:xfrm>
          <a:prstGeom prst="rect">
            <a:avLst/>
          </a:prstGeom>
          <a:solidFill>
            <a:srgbClr val="ACDDFC"/>
          </a:solidFill>
          <a:ln>
            <a:solidFill>
              <a:srgbClr val="18A0DB"/>
            </a:solidFill>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GB" dirty="0">
                <a:solidFill>
                  <a:schemeClr val="tx1"/>
                </a:solidFill>
              </a:rPr>
              <a:t>gazed</a:t>
            </a:r>
          </a:p>
        </p:txBody>
      </p:sp>
      <p:sp>
        <p:nvSpPr>
          <p:cNvPr id="43" name="Rectangle 1">
            <a:extLst>
              <a:ext uri="{FF2B5EF4-FFF2-40B4-BE49-F238E27FC236}">
                <a16:creationId xmlns:a16="http://schemas.microsoft.com/office/drawing/2014/main" id="{82739AC9-B963-6C44-9312-5D33F159F184}"/>
              </a:ext>
            </a:extLst>
          </p:cNvPr>
          <p:cNvSpPr>
            <a:spLocks noChangeArrowheads="1"/>
          </p:cNvSpPr>
          <p:nvPr/>
        </p:nvSpPr>
        <p:spPr bwMode="auto">
          <a:xfrm>
            <a:off x="2209801" y="5705475"/>
            <a:ext cx="1268413" cy="369888"/>
          </a:xfrm>
          <a:prstGeom prst="rect">
            <a:avLst/>
          </a:prstGeom>
          <a:solidFill>
            <a:srgbClr val="ACDDFC"/>
          </a:solidFill>
          <a:ln>
            <a:solidFill>
              <a:srgbClr val="18A0DB"/>
            </a:solidFill>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GB" dirty="0">
                <a:solidFill>
                  <a:schemeClr val="tx1"/>
                </a:solidFill>
              </a:rPr>
              <a:t>marvelled</a:t>
            </a:r>
          </a:p>
        </p:txBody>
      </p:sp>
      <p:sp>
        <p:nvSpPr>
          <p:cNvPr id="44" name="Rectangle 1">
            <a:extLst>
              <a:ext uri="{FF2B5EF4-FFF2-40B4-BE49-F238E27FC236}">
                <a16:creationId xmlns:a16="http://schemas.microsoft.com/office/drawing/2014/main" id="{98B28A24-66F8-2D45-ACAF-A0AF5EAC3E7A}"/>
              </a:ext>
            </a:extLst>
          </p:cNvPr>
          <p:cNvSpPr>
            <a:spLocks noChangeArrowheads="1"/>
          </p:cNvSpPr>
          <p:nvPr/>
        </p:nvSpPr>
        <p:spPr bwMode="auto">
          <a:xfrm>
            <a:off x="3505201" y="5705475"/>
            <a:ext cx="1268413" cy="369888"/>
          </a:xfrm>
          <a:prstGeom prst="rect">
            <a:avLst/>
          </a:prstGeom>
          <a:solidFill>
            <a:srgbClr val="ACDDFC"/>
          </a:solidFill>
          <a:ln>
            <a:solidFill>
              <a:srgbClr val="18A0DB"/>
            </a:solidFill>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GB" dirty="0">
                <a:solidFill>
                  <a:schemeClr val="tx1"/>
                </a:solidFill>
              </a:rPr>
              <a:t>observed</a:t>
            </a:r>
          </a:p>
        </p:txBody>
      </p:sp>
      <p:sp>
        <p:nvSpPr>
          <p:cNvPr id="45" name="Rectangle 1">
            <a:extLst>
              <a:ext uri="{FF2B5EF4-FFF2-40B4-BE49-F238E27FC236}">
                <a16:creationId xmlns:a16="http://schemas.microsoft.com/office/drawing/2014/main" id="{19DF58A1-DD70-9940-98A6-4A8042E2F9A9}"/>
              </a:ext>
            </a:extLst>
          </p:cNvPr>
          <p:cNvSpPr>
            <a:spLocks noChangeArrowheads="1"/>
          </p:cNvSpPr>
          <p:nvPr/>
        </p:nvSpPr>
        <p:spPr bwMode="auto">
          <a:xfrm>
            <a:off x="4800601" y="5705475"/>
            <a:ext cx="1268413" cy="369888"/>
          </a:xfrm>
          <a:prstGeom prst="rect">
            <a:avLst/>
          </a:prstGeom>
          <a:solidFill>
            <a:srgbClr val="ACDDFC"/>
          </a:solidFill>
          <a:ln>
            <a:solidFill>
              <a:srgbClr val="18A0DB"/>
            </a:solidFill>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GB" dirty="0">
                <a:solidFill>
                  <a:schemeClr val="tx1"/>
                </a:solidFill>
              </a:rPr>
              <a:t>splashed</a:t>
            </a:r>
          </a:p>
        </p:txBody>
      </p:sp>
      <p:sp>
        <p:nvSpPr>
          <p:cNvPr id="46" name="Rectangle 1">
            <a:extLst>
              <a:ext uri="{FF2B5EF4-FFF2-40B4-BE49-F238E27FC236}">
                <a16:creationId xmlns:a16="http://schemas.microsoft.com/office/drawing/2014/main" id="{8703CE2C-938D-474C-A38B-DEC249552D02}"/>
              </a:ext>
            </a:extLst>
          </p:cNvPr>
          <p:cNvSpPr>
            <a:spLocks noChangeArrowheads="1"/>
          </p:cNvSpPr>
          <p:nvPr/>
        </p:nvSpPr>
        <p:spPr bwMode="auto">
          <a:xfrm>
            <a:off x="6096001" y="5705475"/>
            <a:ext cx="1268413" cy="369888"/>
          </a:xfrm>
          <a:prstGeom prst="rect">
            <a:avLst/>
          </a:prstGeom>
          <a:solidFill>
            <a:srgbClr val="ACDDFC"/>
          </a:solidFill>
          <a:ln>
            <a:solidFill>
              <a:srgbClr val="18A0DB"/>
            </a:solidFill>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GB" dirty="0">
                <a:solidFill>
                  <a:schemeClr val="tx1"/>
                </a:solidFill>
              </a:rPr>
              <a:t>freshened</a:t>
            </a:r>
          </a:p>
        </p:txBody>
      </p:sp>
      <p:sp>
        <p:nvSpPr>
          <p:cNvPr id="47" name="Rectangle 1">
            <a:extLst>
              <a:ext uri="{FF2B5EF4-FFF2-40B4-BE49-F238E27FC236}">
                <a16:creationId xmlns:a16="http://schemas.microsoft.com/office/drawing/2014/main" id="{AEA5C594-6FB7-9144-A35D-59AFD300840F}"/>
              </a:ext>
            </a:extLst>
          </p:cNvPr>
          <p:cNvSpPr>
            <a:spLocks noChangeArrowheads="1"/>
          </p:cNvSpPr>
          <p:nvPr/>
        </p:nvSpPr>
        <p:spPr bwMode="auto">
          <a:xfrm>
            <a:off x="7391401" y="5705475"/>
            <a:ext cx="1268413" cy="369888"/>
          </a:xfrm>
          <a:prstGeom prst="rect">
            <a:avLst/>
          </a:prstGeom>
          <a:solidFill>
            <a:srgbClr val="ACDDFC"/>
          </a:solidFill>
          <a:ln>
            <a:solidFill>
              <a:srgbClr val="18A0DB"/>
            </a:solidFill>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GB" dirty="0">
                <a:solidFill>
                  <a:schemeClr val="tx1"/>
                </a:solidFill>
              </a:rPr>
              <a:t>dampened</a:t>
            </a:r>
          </a:p>
        </p:txBody>
      </p:sp>
      <p:sp>
        <p:nvSpPr>
          <p:cNvPr id="48" name="Rectangle 1">
            <a:extLst>
              <a:ext uri="{FF2B5EF4-FFF2-40B4-BE49-F238E27FC236}">
                <a16:creationId xmlns:a16="http://schemas.microsoft.com/office/drawing/2014/main" id="{EA125503-81C8-C54C-8019-79DE488DA15D}"/>
              </a:ext>
            </a:extLst>
          </p:cNvPr>
          <p:cNvSpPr>
            <a:spLocks noChangeArrowheads="1"/>
          </p:cNvSpPr>
          <p:nvPr/>
        </p:nvSpPr>
        <p:spPr bwMode="auto">
          <a:xfrm>
            <a:off x="8686801" y="5705475"/>
            <a:ext cx="1268413" cy="369888"/>
          </a:xfrm>
          <a:prstGeom prst="rect">
            <a:avLst/>
          </a:prstGeom>
          <a:solidFill>
            <a:srgbClr val="ACDDFC"/>
          </a:solidFill>
          <a:ln>
            <a:solidFill>
              <a:srgbClr val="18A0DB"/>
            </a:solidFill>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GB" dirty="0">
                <a:solidFill>
                  <a:schemeClr val="tx1"/>
                </a:solidFill>
              </a:rPr>
              <a:t>cleansed</a:t>
            </a:r>
          </a:p>
        </p:txBody>
      </p:sp>
      <p:sp>
        <p:nvSpPr>
          <p:cNvPr id="49" name="Rectangle 1">
            <a:extLst>
              <a:ext uri="{FF2B5EF4-FFF2-40B4-BE49-F238E27FC236}">
                <a16:creationId xmlns:a16="http://schemas.microsoft.com/office/drawing/2014/main" id="{0C2573C5-4A8E-B04A-B8C3-704A0110169B}"/>
              </a:ext>
            </a:extLst>
          </p:cNvPr>
          <p:cNvSpPr>
            <a:spLocks noChangeArrowheads="1"/>
          </p:cNvSpPr>
          <p:nvPr/>
        </p:nvSpPr>
        <p:spPr bwMode="auto">
          <a:xfrm>
            <a:off x="2214563" y="2613026"/>
            <a:ext cx="7751762" cy="1323439"/>
          </a:xfrm>
          <a:prstGeom prst="rect">
            <a:avLst/>
          </a:prstGeom>
          <a:solidFill>
            <a:schemeClr val="accent3">
              <a:lumMod val="40000"/>
              <a:lumOff val="60000"/>
            </a:schemeClr>
          </a:solidFill>
          <a:ln>
            <a:headEnd/>
            <a:tailEnd/>
          </a:ln>
        </p:spPr>
        <p:style>
          <a:lnRef idx="2">
            <a:schemeClr val="accent3"/>
          </a:lnRef>
          <a:fillRef idx="1">
            <a:schemeClr val="lt1"/>
          </a:fillRef>
          <a:effectRef idx="0">
            <a:schemeClr val="accent3"/>
          </a:effectRef>
          <a:fontRef idx="minor">
            <a:schemeClr val="dk1"/>
          </a:fontRef>
        </p:style>
        <p:txBody>
          <a:bodyPr>
            <a:spAutoFit/>
          </a:bodyPr>
          <a:lstStyle/>
          <a:p>
            <a:pPr algn="just">
              <a:defRPr/>
            </a:pPr>
            <a:r>
              <a:rPr lang="en-GB" sz="2000" dirty="0"/>
              <a:t>The morning had finally </a:t>
            </a:r>
            <a:r>
              <a:rPr lang="en-GB" sz="2000" b="1" dirty="0">
                <a:solidFill>
                  <a:schemeClr val="accent1">
                    <a:lumMod val="75000"/>
                  </a:schemeClr>
                </a:solidFill>
              </a:rPr>
              <a:t>arrived</a:t>
            </a:r>
            <a:r>
              <a:rPr lang="en-GB" sz="2000" dirty="0"/>
              <a:t>. Jack </a:t>
            </a:r>
            <a:r>
              <a:rPr lang="en-GB" sz="2000" b="1" dirty="0">
                <a:solidFill>
                  <a:schemeClr val="accent1">
                    <a:lumMod val="75000"/>
                  </a:schemeClr>
                </a:solidFill>
              </a:rPr>
              <a:t>woke</a:t>
            </a:r>
            <a:r>
              <a:rPr lang="en-GB" sz="2000" dirty="0"/>
              <a:t> before sunrise and </a:t>
            </a:r>
            <a:r>
              <a:rPr lang="en-GB" sz="2000" b="1" dirty="0">
                <a:solidFill>
                  <a:schemeClr val="accent1">
                    <a:lumMod val="75000"/>
                  </a:schemeClr>
                </a:solidFill>
              </a:rPr>
              <a:t>went</a:t>
            </a:r>
            <a:r>
              <a:rPr lang="en-GB" sz="2000" dirty="0"/>
              <a:t> to the window. There </a:t>
            </a:r>
            <a:r>
              <a:rPr lang="en-GB" sz="2000" b="1" dirty="0">
                <a:solidFill>
                  <a:schemeClr val="accent1">
                    <a:lumMod val="75000"/>
                  </a:schemeClr>
                </a:solidFill>
              </a:rPr>
              <a:t>was</a:t>
            </a:r>
            <a:r>
              <a:rPr lang="en-GB" sz="2000" dirty="0"/>
              <a:t> a beanstalk. He quickly </a:t>
            </a:r>
            <a:r>
              <a:rPr lang="en-GB" sz="2000" b="1" dirty="0">
                <a:solidFill>
                  <a:schemeClr val="accent1">
                    <a:lumMod val="75000"/>
                  </a:schemeClr>
                </a:solidFill>
              </a:rPr>
              <a:t>washed</a:t>
            </a:r>
            <a:r>
              <a:rPr lang="en-GB" sz="2000" dirty="0"/>
              <a:t> his face, </a:t>
            </a:r>
            <a:r>
              <a:rPr lang="en-GB" sz="2000" b="1" dirty="0">
                <a:solidFill>
                  <a:schemeClr val="accent1">
                    <a:lumMod val="75000"/>
                  </a:schemeClr>
                </a:solidFill>
              </a:rPr>
              <a:t>put</a:t>
            </a:r>
            <a:r>
              <a:rPr lang="en-GB" sz="2000" dirty="0"/>
              <a:t> on his clothes and </a:t>
            </a:r>
            <a:r>
              <a:rPr lang="en-GB" sz="2000" b="1" dirty="0">
                <a:solidFill>
                  <a:schemeClr val="accent1">
                    <a:lumMod val="75000"/>
                  </a:schemeClr>
                </a:solidFill>
              </a:rPr>
              <a:t>put</a:t>
            </a:r>
            <a:r>
              <a:rPr lang="en-GB" sz="2000" dirty="0"/>
              <a:t> on his shoes before </a:t>
            </a:r>
            <a:r>
              <a:rPr lang="en-GB" sz="2000" b="1" dirty="0">
                <a:solidFill>
                  <a:schemeClr val="accent1">
                    <a:lumMod val="75000"/>
                  </a:schemeClr>
                </a:solidFill>
              </a:rPr>
              <a:t>running</a:t>
            </a:r>
            <a:r>
              <a:rPr lang="en-GB" sz="2000" dirty="0"/>
              <a:t> outside. He </a:t>
            </a:r>
            <a:r>
              <a:rPr lang="en-GB" sz="2000" b="1" dirty="0">
                <a:solidFill>
                  <a:schemeClr val="accent1">
                    <a:lumMod val="75000"/>
                  </a:schemeClr>
                </a:solidFill>
              </a:rPr>
              <a:t>stood</a:t>
            </a:r>
            <a:r>
              <a:rPr lang="en-GB" sz="2000" dirty="0"/>
              <a:t> at the bottom of a colossal beanstalk, </a:t>
            </a:r>
            <a:r>
              <a:rPr lang="en-GB" sz="2000" b="1" dirty="0">
                <a:solidFill>
                  <a:schemeClr val="accent1">
                    <a:lumMod val="75000"/>
                  </a:schemeClr>
                </a:solidFill>
              </a:rPr>
              <a:t>looking</a:t>
            </a:r>
            <a:r>
              <a:rPr lang="en-GB" sz="2000" dirty="0"/>
              <a:t> up with wonder. </a:t>
            </a:r>
          </a:p>
        </p:txBody>
      </p:sp>
      <p:sp>
        <p:nvSpPr>
          <p:cNvPr id="16408" name="Rectangle 1">
            <a:extLst>
              <a:ext uri="{FF2B5EF4-FFF2-40B4-BE49-F238E27FC236}">
                <a16:creationId xmlns:a16="http://schemas.microsoft.com/office/drawing/2014/main" id="{262B1FF7-0F61-FC42-80E1-9D568E29D5A9}"/>
              </a:ext>
            </a:extLst>
          </p:cNvPr>
          <p:cNvSpPr>
            <a:spLocks noChangeArrowheads="1"/>
          </p:cNvSpPr>
          <p:nvPr/>
        </p:nvSpPr>
        <p:spPr bwMode="auto">
          <a:xfrm>
            <a:off x="2217738" y="4441825"/>
            <a:ext cx="7745412" cy="369888"/>
          </a:xfrm>
          <a:prstGeom prst="rect">
            <a:avLst/>
          </a:prstGeom>
          <a:solidFill>
            <a:srgbClr val="18A0D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just">
              <a:lnSpc>
                <a:spcPct val="100000"/>
              </a:lnSpc>
              <a:spcBef>
                <a:spcPct val="0"/>
              </a:spcBef>
              <a:buFontTx/>
              <a:buNone/>
            </a:pPr>
            <a:r>
              <a:rPr lang="en-GB" altLang="en-US">
                <a:solidFill>
                  <a:schemeClr val="bg1"/>
                </a:solidFill>
                <a:latin typeface="Twinkl SemiBold" pitchFamily="2" charset="0"/>
              </a:rPr>
              <a:t>Word Bank</a:t>
            </a:r>
          </a:p>
        </p:txBody>
      </p:sp>
    </p:spTree>
    <p:extLst>
      <p:ext uri="{BB962C8B-B14F-4D97-AF65-F5344CB8AC3E}">
        <p14:creationId xmlns:p14="http://schemas.microsoft.com/office/powerpoint/2010/main" val="25148645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0">
            <a:extLst>
              <a:ext uri="{FF2B5EF4-FFF2-40B4-BE49-F238E27FC236}">
                <a16:creationId xmlns:a16="http://schemas.microsoft.com/office/drawing/2014/main" id="{9F43C43E-85DE-7946-9C9F-055B286D4B5B}"/>
              </a:ext>
            </a:extLst>
          </p:cNvPr>
          <p:cNvSpPr txBox="1">
            <a:spLocks/>
          </p:cNvSpPr>
          <p:nvPr/>
        </p:nvSpPr>
        <p:spPr>
          <a:xfrm>
            <a:off x="1120589" y="1053167"/>
            <a:ext cx="8220075" cy="993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600" b="1" dirty="0"/>
              <a:t>What Is an Adverb?</a:t>
            </a:r>
          </a:p>
        </p:txBody>
      </p:sp>
      <p:sp>
        <p:nvSpPr>
          <p:cNvPr id="5" name="TextBox 4">
            <a:extLst>
              <a:ext uri="{FF2B5EF4-FFF2-40B4-BE49-F238E27FC236}">
                <a16:creationId xmlns:a16="http://schemas.microsoft.com/office/drawing/2014/main" id="{28FD3372-D53A-8F47-9EFB-84AD695029D4}"/>
              </a:ext>
            </a:extLst>
          </p:cNvPr>
          <p:cNvSpPr txBox="1"/>
          <p:nvPr/>
        </p:nvSpPr>
        <p:spPr>
          <a:xfrm>
            <a:off x="1120589" y="1938085"/>
            <a:ext cx="10341429" cy="923330"/>
          </a:xfrm>
          <a:prstGeom prst="rect">
            <a:avLst/>
          </a:prstGeom>
          <a:noFill/>
        </p:spPr>
        <p:txBody>
          <a:bodyPr wrap="square" rtlCol="0">
            <a:spAutoFit/>
          </a:bodyPr>
          <a:lstStyle/>
          <a:p>
            <a:r>
              <a:rPr lang="en-GB" dirty="0"/>
              <a:t>a word or phrase that modifies or qualifies an adjective, verb, or other adverb or a word group, expressing a relation of place, time, circumstance, manner, cause, degree, etc. (e.g., </a:t>
            </a:r>
            <a:r>
              <a:rPr lang="en-GB" i="1" dirty="0"/>
              <a:t>gently</a:t>
            </a:r>
            <a:r>
              <a:rPr lang="en-GB" dirty="0"/>
              <a:t>, </a:t>
            </a:r>
            <a:r>
              <a:rPr lang="en-GB" i="1" dirty="0"/>
              <a:t>quite</a:t>
            </a:r>
            <a:r>
              <a:rPr lang="en-GB" dirty="0"/>
              <a:t>, </a:t>
            </a:r>
            <a:r>
              <a:rPr lang="en-GB" i="1" dirty="0"/>
              <a:t>then</a:t>
            </a:r>
            <a:r>
              <a:rPr lang="en-GB" dirty="0"/>
              <a:t>, </a:t>
            </a:r>
            <a:r>
              <a:rPr lang="en-GB" i="1" dirty="0"/>
              <a:t>there</a:t>
            </a:r>
            <a:r>
              <a:rPr lang="en-GB" dirty="0"/>
              <a:t> ).</a:t>
            </a:r>
          </a:p>
          <a:p>
            <a:endParaRPr lang="en-US" dirty="0"/>
          </a:p>
        </p:txBody>
      </p:sp>
      <p:sp>
        <p:nvSpPr>
          <p:cNvPr id="6" name="TextBox 5">
            <a:extLst>
              <a:ext uri="{FF2B5EF4-FFF2-40B4-BE49-F238E27FC236}">
                <a16:creationId xmlns:a16="http://schemas.microsoft.com/office/drawing/2014/main" id="{C4BAA800-DD13-0D45-AE5A-B9A1D93C5EC8}"/>
              </a:ext>
            </a:extLst>
          </p:cNvPr>
          <p:cNvSpPr txBox="1"/>
          <p:nvPr/>
        </p:nvSpPr>
        <p:spPr>
          <a:xfrm>
            <a:off x="1120589" y="3013501"/>
            <a:ext cx="9633857" cy="1200329"/>
          </a:xfrm>
          <a:prstGeom prst="rect">
            <a:avLst/>
          </a:prstGeom>
          <a:noFill/>
        </p:spPr>
        <p:txBody>
          <a:bodyPr wrap="square" rtlCol="0">
            <a:spAutoFit/>
          </a:bodyPr>
          <a:lstStyle/>
          <a:p>
            <a:r>
              <a:rPr lang="en-US" sz="2400" dirty="0">
                <a:solidFill>
                  <a:srgbClr val="00B050"/>
                </a:solidFill>
              </a:rPr>
              <a:t>The most important thing to remember here is that an adverb </a:t>
            </a:r>
            <a:r>
              <a:rPr lang="en-US" sz="2400" b="1" dirty="0">
                <a:solidFill>
                  <a:srgbClr val="00B050"/>
                </a:solidFill>
              </a:rPr>
              <a:t>modifies. </a:t>
            </a:r>
            <a:r>
              <a:rPr lang="en-US" sz="2400" dirty="0">
                <a:solidFill>
                  <a:srgbClr val="00B050"/>
                </a:solidFill>
              </a:rPr>
              <a:t>It gives a clearer understanding to the reader about what you are attempting to illustrate in your writing.</a:t>
            </a:r>
            <a:endParaRPr lang="en-US" sz="2400" b="1" dirty="0">
              <a:solidFill>
                <a:srgbClr val="00B050"/>
              </a:solidFill>
            </a:endParaRPr>
          </a:p>
        </p:txBody>
      </p:sp>
    </p:spTree>
    <p:extLst>
      <p:ext uri="{BB962C8B-B14F-4D97-AF65-F5344CB8AC3E}">
        <p14:creationId xmlns:p14="http://schemas.microsoft.com/office/powerpoint/2010/main" val="42487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0">
            <a:extLst>
              <a:ext uri="{FF2B5EF4-FFF2-40B4-BE49-F238E27FC236}">
                <a16:creationId xmlns:a16="http://schemas.microsoft.com/office/drawing/2014/main" id="{AEF23EA2-6EE8-FC4B-A43F-2622E68AF02C}"/>
              </a:ext>
            </a:extLst>
          </p:cNvPr>
          <p:cNvSpPr>
            <a:spLocks noGrp="1"/>
          </p:cNvSpPr>
          <p:nvPr>
            <p:ph type="title"/>
          </p:nvPr>
        </p:nvSpPr>
        <p:spPr>
          <a:xfrm>
            <a:off x="1981201" y="479426"/>
            <a:ext cx="8220075" cy="993775"/>
          </a:xfrm>
        </p:spPr>
        <p:txBody>
          <a:bodyPr/>
          <a:lstStyle/>
          <a:p>
            <a:pPr eaLnBrk="1" hangingPunct="1"/>
            <a:r>
              <a:rPr lang="en-GB" altLang="en-US" sz="3600" dirty="0"/>
              <a:t>What Is an Adverb?</a:t>
            </a:r>
          </a:p>
        </p:txBody>
      </p:sp>
      <p:sp>
        <p:nvSpPr>
          <p:cNvPr id="7" name="Rectangle 6">
            <a:extLst>
              <a:ext uri="{FF2B5EF4-FFF2-40B4-BE49-F238E27FC236}">
                <a16:creationId xmlns:a16="http://schemas.microsoft.com/office/drawing/2014/main" id="{B5D29062-9D6C-A24E-8D02-EF403F55D8DD}"/>
              </a:ext>
            </a:extLst>
          </p:cNvPr>
          <p:cNvSpPr/>
          <p:nvPr/>
        </p:nvSpPr>
        <p:spPr>
          <a:xfrm>
            <a:off x="2279650" y="1352551"/>
            <a:ext cx="7632700" cy="492125"/>
          </a:xfrm>
          <a:prstGeom prst="rect">
            <a:avLst/>
          </a:prstGeom>
          <a:solidFill>
            <a:srgbClr val="8BC74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220" name="Rectangle 4">
            <a:extLst>
              <a:ext uri="{FF2B5EF4-FFF2-40B4-BE49-F238E27FC236}">
                <a16:creationId xmlns:a16="http://schemas.microsoft.com/office/drawing/2014/main" id="{93CE2833-A76F-DC49-BE7C-BA1A80C6F76B}"/>
              </a:ext>
            </a:extLst>
          </p:cNvPr>
          <p:cNvSpPr>
            <a:spLocks noChangeArrowheads="1"/>
          </p:cNvSpPr>
          <p:nvPr/>
        </p:nvSpPr>
        <p:spPr bwMode="auto">
          <a:xfrm>
            <a:off x="2603500" y="1377950"/>
            <a:ext cx="730885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a:solidFill>
                  <a:schemeClr val="tx1"/>
                </a:solidFill>
              </a:rPr>
              <a:t>Can you remember what an adverb does? Which of these are adverbs? </a:t>
            </a:r>
          </a:p>
          <a:p>
            <a:pPr eaLnBrk="1" hangingPunct="1">
              <a:lnSpc>
                <a:spcPct val="100000"/>
              </a:lnSpc>
              <a:spcBef>
                <a:spcPct val="0"/>
              </a:spcBef>
              <a:buFontTx/>
              <a:buNone/>
            </a:pPr>
            <a:endParaRPr lang="en-GB" altLang="en-US">
              <a:solidFill>
                <a:schemeClr val="tx1"/>
              </a:solidFill>
            </a:endParaRPr>
          </a:p>
          <a:p>
            <a:pPr eaLnBrk="1" hangingPunct="1">
              <a:lnSpc>
                <a:spcPct val="100000"/>
              </a:lnSpc>
              <a:spcBef>
                <a:spcPct val="0"/>
              </a:spcBef>
              <a:buFontTx/>
              <a:buNone/>
            </a:pPr>
            <a:r>
              <a:rPr lang="en-GB" altLang="en-US">
                <a:solidFill>
                  <a:schemeClr val="tx1"/>
                </a:solidFill>
              </a:rPr>
              <a:t>Sort them into the correct places in the table. </a:t>
            </a:r>
          </a:p>
          <a:p>
            <a:pPr eaLnBrk="1" hangingPunct="1">
              <a:lnSpc>
                <a:spcPct val="100000"/>
              </a:lnSpc>
              <a:spcBef>
                <a:spcPct val="0"/>
              </a:spcBef>
              <a:buFontTx/>
              <a:buNone/>
            </a:pPr>
            <a:endParaRPr lang="en-GB" altLang="en-US">
              <a:solidFill>
                <a:schemeClr val="tx1"/>
              </a:solidFill>
            </a:endParaRPr>
          </a:p>
        </p:txBody>
      </p:sp>
      <p:graphicFrame>
        <p:nvGraphicFramePr>
          <p:cNvPr id="9" name="Table 8">
            <a:extLst>
              <a:ext uri="{FF2B5EF4-FFF2-40B4-BE49-F238E27FC236}">
                <a16:creationId xmlns:a16="http://schemas.microsoft.com/office/drawing/2014/main" id="{E2B76A7B-C443-BE42-BFF2-1428B52E37D2}"/>
              </a:ext>
            </a:extLst>
          </p:cNvPr>
          <p:cNvGraphicFramePr>
            <a:graphicFrameLocks noGrp="1"/>
          </p:cNvGraphicFramePr>
          <p:nvPr/>
        </p:nvGraphicFramePr>
        <p:xfrm>
          <a:off x="2279650" y="2708276"/>
          <a:ext cx="7632700" cy="2182813"/>
        </p:xfrm>
        <a:graphic>
          <a:graphicData uri="http://schemas.openxmlformats.org/drawingml/2006/table">
            <a:tbl>
              <a:tblPr firstRow="1" bandRow="1">
                <a:tableStyleId>{7DF18680-E054-41AD-8BC1-D1AEF772440D}</a:tableStyleId>
              </a:tblPr>
              <a:tblGrid>
                <a:gridCol w="3816350">
                  <a:extLst>
                    <a:ext uri="{9D8B030D-6E8A-4147-A177-3AD203B41FA5}">
                      <a16:colId xmlns:a16="http://schemas.microsoft.com/office/drawing/2014/main" val="1708220173"/>
                    </a:ext>
                  </a:extLst>
                </a:gridCol>
                <a:gridCol w="3816350">
                  <a:extLst>
                    <a:ext uri="{9D8B030D-6E8A-4147-A177-3AD203B41FA5}">
                      <a16:colId xmlns:a16="http://schemas.microsoft.com/office/drawing/2014/main" val="770053793"/>
                    </a:ext>
                  </a:extLst>
                </a:gridCol>
              </a:tblGrid>
              <a:tr h="365796">
                <a:tc>
                  <a:txBody>
                    <a:bodyPr/>
                    <a:lstStyle/>
                    <a:p>
                      <a:pPr algn="ctr"/>
                      <a:r>
                        <a:rPr lang="en-GB" sz="1800" dirty="0"/>
                        <a:t>Adverbs</a:t>
                      </a:r>
                    </a:p>
                  </a:txBody>
                  <a:tcPr marT="45724" marB="45724">
                    <a:solidFill>
                      <a:srgbClr val="5C9335"/>
                    </a:solidFill>
                  </a:tcPr>
                </a:tc>
                <a:tc>
                  <a:txBody>
                    <a:bodyPr/>
                    <a:lstStyle/>
                    <a:p>
                      <a:pPr algn="ctr"/>
                      <a:r>
                        <a:rPr lang="en-GB" sz="1800" dirty="0"/>
                        <a:t>Not Adverbs</a:t>
                      </a:r>
                    </a:p>
                  </a:txBody>
                  <a:tcPr marT="45724" marB="45724">
                    <a:solidFill>
                      <a:srgbClr val="5C9335"/>
                    </a:solidFill>
                  </a:tcPr>
                </a:tc>
                <a:extLst>
                  <a:ext uri="{0D108BD9-81ED-4DB2-BD59-A6C34878D82A}">
                    <a16:rowId xmlns:a16="http://schemas.microsoft.com/office/drawing/2014/main" val="2439768449"/>
                  </a:ext>
                </a:extLst>
              </a:tr>
              <a:tr h="1817017">
                <a:tc>
                  <a:txBody>
                    <a:bodyPr/>
                    <a:lstStyle/>
                    <a:p>
                      <a:pPr algn="ctr"/>
                      <a:endParaRPr lang="en-GB" sz="1800" dirty="0"/>
                    </a:p>
                  </a:txBody>
                  <a:tcPr marT="45724" marB="45724">
                    <a:solidFill>
                      <a:srgbClr val="BADD93"/>
                    </a:solidFill>
                  </a:tcPr>
                </a:tc>
                <a:tc>
                  <a:txBody>
                    <a:bodyPr/>
                    <a:lstStyle/>
                    <a:p>
                      <a:pPr algn="ctr"/>
                      <a:endParaRPr lang="en-GB" sz="1800" dirty="0"/>
                    </a:p>
                    <a:p>
                      <a:pPr algn="ctr"/>
                      <a:endParaRPr lang="en-GB" sz="1800" dirty="0"/>
                    </a:p>
                  </a:txBody>
                  <a:tcPr marT="45724" marB="45724">
                    <a:solidFill>
                      <a:srgbClr val="BADD93"/>
                    </a:solidFill>
                  </a:tcPr>
                </a:tc>
                <a:extLst>
                  <a:ext uri="{0D108BD9-81ED-4DB2-BD59-A6C34878D82A}">
                    <a16:rowId xmlns:a16="http://schemas.microsoft.com/office/drawing/2014/main" val="769608575"/>
                  </a:ext>
                </a:extLst>
              </a:tr>
            </a:tbl>
          </a:graphicData>
        </a:graphic>
      </p:graphicFrame>
      <p:sp>
        <p:nvSpPr>
          <p:cNvPr id="10" name="Rectangle 9">
            <a:extLst>
              <a:ext uri="{FF2B5EF4-FFF2-40B4-BE49-F238E27FC236}">
                <a16:creationId xmlns:a16="http://schemas.microsoft.com/office/drawing/2014/main" id="{DBC0B30B-00D4-6A4D-996F-3FBD5B883FB7}"/>
              </a:ext>
            </a:extLst>
          </p:cNvPr>
          <p:cNvSpPr>
            <a:spLocks noChangeArrowheads="1"/>
          </p:cNvSpPr>
          <p:nvPr/>
        </p:nvSpPr>
        <p:spPr bwMode="auto">
          <a:xfrm>
            <a:off x="6599540" y="5262563"/>
            <a:ext cx="613758" cy="369332"/>
          </a:xfrm>
          <a:prstGeom prst="rect">
            <a:avLst/>
          </a:prstGeom>
          <a:solidFill>
            <a:srgbClr val="BADD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a:solidFill>
                  <a:schemeClr val="tx1"/>
                </a:solidFill>
              </a:rPr>
              <a:t>busy</a:t>
            </a:r>
          </a:p>
        </p:txBody>
      </p:sp>
      <p:sp>
        <p:nvSpPr>
          <p:cNvPr id="11" name="Rectangle 10">
            <a:extLst>
              <a:ext uri="{FF2B5EF4-FFF2-40B4-BE49-F238E27FC236}">
                <a16:creationId xmlns:a16="http://schemas.microsoft.com/office/drawing/2014/main" id="{17385728-C8E1-5D4C-AE55-B68E4B7B8562}"/>
              </a:ext>
            </a:extLst>
          </p:cNvPr>
          <p:cNvSpPr>
            <a:spLocks noChangeArrowheads="1"/>
          </p:cNvSpPr>
          <p:nvPr/>
        </p:nvSpPr>
        <p:spPr bwMode="auto">
          <a:xfrm>
            <a:off x="2340439" y="5727700"/>
            <a:ext cx="770596" cy="369332"/>
          </a:xfrm>
          <a:prstGeom prst="rect">
            <a:avLst/>
          </a:prstGeom>
          <a:solidFill>
            <a:srgbClr val="BADD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a:solidFill>
                  <a:schemeClr val="tx1"/>
                </a:solidFill>
              </a:rPr>
              <a:t>totally</a:t>
            </a:r>
          </a:p>
        </p:txBody>
      </p:sp>
      <p:sp>
        <p:nvSpPr>
          <p:cNvPr id="12" name="Rectangle 11">
            <a:extLst>
              <a:ext uri="{FF2B5EF4-FFF2-40B4-BE49-F238E27FC236}">
                <a16:creationId xmlns:a16="http://schemas.microsoft.com/office/drawing/2014/main" id="{7F485FC9-8584-6F48-8BD6-A631D98A9BC8}"/>
              </a:ext>
            </a:extLst>
          </p:cNvPr>
          <p:cNvSpPr>
            <a:spLocks noChangeArrowheads="1"/>
          </p:cNvSpPr>
          <p:nvPr/>
        </p:nvSpPr>
        <p:spPr bwMode="auto">
          <a:xfrm>
            <a:off x="9057840" y="5256213"/>
            <a:ext cx="799385" cy="369332"/>
          </a:xfrm>
          <a:prstGeom prst="rect">
            <a:avLst/>
          </a:prstGeom>
          <a:solidFill>
            <a:srgbClr val="BADD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a:solidFill>
                  <a:schemeClr val="tx1"/>
                </a:solidFill>
              </a:rPr>
              <a:t>always</a:t>
            </a:r>
          </a:p>
        </p:txBody>
      </p:sp>
      <p:sp>
        <p:nvSpPr>
          <p:cNvPr id="13" name="Rectangle 12">
            <a:extLst>
              <a:ext uri="{FF2B5EF4-FFF2-40B4-BE49-F238E27FC236}">
                <a16:creationId xmlns:a16="http://schemas.microsoft.com/office/drawing/2014/main" id="{947F40CB-69E8-1340-ACBA-61EE6E2DCEDB}"/>
              </a:ext>
            </a:extLst>
          </p:cNvPr>
          <p:cNvSpPr>
            <a:spLocks noChangeArrowheads="1"/>
          </p:cNvSpPr>
          <p:nvPr/>
        </p:nvSpPr>
        <p:spPr bwMode="auto">
          <a:xfrm>
            <a:off x="3491725" y="5726113"/>
            <a:ext cx="784189" cy="369332"/>
          </a:xfrm>
          <a:prstGeom prst="rect">
            <a:avLst/>
          </a:prstGeom>
          <a:solidFill>
            <a:srgbClr val="BADD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dirty="0">
                <a:solidFill>
                  <a:schemeClr val="tx1"/>
                </a:solidFill>
              </a:rPr>
              <a:t>smelly</a:t>
            </a:r>
          </a:p>
        </p:txBody>
      </p:sp>
      <p:sp>
        <p:nvSpPr>
          <p:cNvPr id="14" name="Rectangle 13">
            <a:extLst>
              <a:ext uri="{FF2B5EF4-FFF2-40B4-BE49-F238E27FC236}">
                <a16:creationId xmlns:a16="http://schemas.microsoft.com/office/drawing/2014/main" id="{A4371A7A-FCE5-124C-A935-83138F21C5B4}"/>
              </a:ext>
            </a:extLst>
          </p:cNvPr>
          <p:cNvSpPr>
            <a:spLocks noChangeArrowheads="1"/>
          </p:cNvSpPr>
          <p:nvPr/>
        </p:nvSpPr>
        <p:spPr bwMode="auto">
          <a:xfrm>
            <a:off x="7584972" y="5259388"/>
            <a:ext cx="1071768" cy="369332"/>
          </a:xfrm>
          <a:prstGeom prst="rect">
            <a:avLst/>
          </a:prstGeom>
          <a:solidFill>
            <a:srgbClr val="BADD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a:solidFill>
                  <a:schemeClr val="tx1"/>
                </a:solidFill>
              </a:rPr>
              <a:t>yesterday</a:t>
            </a:r>
          </a:p>
        </p:txBody>
      </p:sp>
      <p:sp>
        <p:nvSpPr>
          <p:cNvPr id="15" name="Rectangle 14">
            <a:extLst>
              <a:ext uri="{FF2B5EF4-FFF2-40B4-BE49-F238E27FC236}">
                <a16:creationId xmlns:a16="http://schemas.microsoft.com/office/drawing/2014/main" id="{3AE1AD47-9FFD-5E4A-86F3-188F946C4A0B}"/>
              </a:ext>
            </a:extLst>
          </p:cNvPr>
          <p:cNvSpPr>
            <a:spLocks noChangeArrowheads="1"/>
          </p:cNvSpPr>
          <p:nvPr/>
        </p:nvSpPr>
        <p:spPr bwMode="auto">
          <a:xfrm>
            <a:off x="4645556" y="5262563"/>
            <a:ext cx="586314" cy="369332"/>
          </a:xfrm>
          <a:prstGeom prst="rect">
            <a:avLst/>
          </a:prstGeom>
          <a:solidFill>
            <a:srgbClr val="BADD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a:solidFill>
                  <a:schemeClr val="tx1"/>
                </a:solidFill>
              </a:rPr>
              <a:t>very</a:t>
            </a:r>
          </a:p>
        </p:txBody>
      </p:sp>
      <p:sp>
        <p:nvSpPr>
          <p:cNvPr id="16" name="Rectangle 15">
            <a:extLst>
              <a:ext uri="{FF2B5EF4-FFF2-40B4-BE49-F238E27FC236}">
                <a16:creationId xmlns:a16="http://schemas.microsoft.com/office/drawing/2014/main" id="{24051E9F-C363-4C47-9542-E16C0450019D}"/>
              </a:ext>
            </a:extLst>
          </p:cNvPr>
          <p:cNvSpPr>
            <a:spLocks noChangeArrowheads="1"/>
          </p:cNvSpPr>
          <p:nvPr/>
        </p:nvSpPr>
        <p:spPr bwMode="auto">
          <a:xfrm>
            <a:off x="3553786" y="5262563"/>
            <a:ext cx="753731" cy="369332"/>
          </a:xfrm>
          <a:prstGeom prst="rect">
            <a:avLst/>
          </a:prstGeom>
          <a:solidFill>
            <a:srgbClr val="BADD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a:solidFill>
                  <a:schemeClr val="tx1"/>
                </a:solidFill>
              </a:rPr>
              <a:t>lonely</a:t>
            </a:r>
          </a:p>
        </p:txBody>
      </p:sp>
      <p:sp>
        <p:nvSpPr>
          <p:cNvPr id="17" name="Rectangle 16">
            <a:extLst>
              <a:ext uri="{FF2B5EF4-FFF2-40B4-BE49-F238E27FC236}">
                <a16:creationId xmlns:a16="http://schemas.microsoft.com/office/drawing/2014/main" id="{2DB958D3-6583-9C4C-9702-E7355FB8A838}"/>
              </a:ext>
            </a:extLst>
          </p:cNvPr>
          <p:cNvSpPr>
            <a:spLocks noChangeArrowheads="1"/>
          </p:cNvSpPr>
          <p:nvPr/>
        </p:nvSpPr>
        <p:spPr bwMode="auto">
          <a:xfrm>
            <a:off x="2295526" y="5256213"/>
            <a:ext cx="870751" cy="369332"/>
          </a:xfrm>
          <a:prstGeom prst="rect">
            <a:avLst/>
          </a:prstGeom>
          <a:solidFill>
            <a:srgbClr val="BADD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dirty="0">
                <a:solidFill>
                  <a:schemeClr val="tx1"/>
                </a:solidFill>
              </a:rPr>
              <a:t>happily</a:t>
            </a:r>
          </a:p>
        </p:txBody>
      </p:sp>
      <p:sp>
        <p:nvSpPr>
          <p:cNvPr id="18" name="Rectangle 17">
            <a:extLst>
              <a:ext uri="{FF2B5EF4-FFF2-40B4-BE49-F238E27FC236}">
                <a16:creationId xmlns:a16="http://schemas.microsoft.com/office/drawing/2014/main" id="{BA3AA7E7-8C66-1846-A991-23013722E0D8}"/>
              </a:ext>
            </a:extLst>
          </p:cNvPr>
          <p:cNvSpPr>
            <a:spLocks noChangeArrowheads="1"/>
          </p:cNvSpPr>
          <p:nvPr/>
        </p:nvSpPr>
        <p:spPr bwMode="auto">
          <a:xfrm>
            <a:off x="5594704" y="5262563"/>
            <a:ext cx="635880" cy="369332"/>
          </a:xfrm>
          <a:prstGeom prst="rect">
            <a:avLst/>
          </a:prstGeom>
          <a:solidFill>
            <a:srgbClr val="BADD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a:solidFill>
                  <a:schemeClr val="tx1"/>
                </a:solidFill>
              </a:rPr>
              <a:t>rainy</a:t>
            </a:r>
          </a:p>
        </p:txBody>
      </p:sp>
      <p:sp>
        <p:nvSpPr>
          <p:cNvPr id="19" name="Rectangle 18">
            <a:extLst>
              <a:ext uri="{FF2B5EF4-FFF2-40B4-BE49-F238E27FC236}">
                <a16:creationId xmlns:a16="http://schemas.microsoft.com/office/drawing/2014/main" id="{1A08A68F-3DE0-8B45-982A-A868CD09C04C}"/>
              </a:ext>
            </a:extLst>
          </p:cNvPr>
          <p:cNvSpPr>
            <a:spLocks noChangeArrowheads="1"/>
          </p:cNvSpPr>
          <p:nvPr/>
        </p:nvSpPr>
        <p:spPr bwMode="auto">
          <a:xfrm>
            <a:off x="4611688" y="5726113"/>
            <a:ext cx="944426" cy="369332"/>
          </a:xfrm>
          <a:prstGeom prst="rect">
            <a:avLst/>
          </a:prstGeom>
          <a:solidFill>
            <a:srgbClr val="BADD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dirty="0">
                <a:solidFill>
                  <a:schemeClr val="tx1"/>
                </a:solidFill>
              </a:rPr>
              <a:t>daytime</a:t>
            </a:r>
          </a:p>
        </p:txBody>
      </p:sp>
      <p:sp>
        <p:nvSpPr>
          <p:cNvPr id="20" name="Rectangle 19">
            <a:extLst>
              <a:ext uri="{FF2B5EF4-FFF2-40B4-BE49-F238E27FC236}">
                <a16:creationId xmlns:a16="http://schemas.microsoft.com/office/drawing/2014/main" id="{30C0AD31-1A6C-504C-9A4E-D3E1614A1064}"/>
              </a:ext>
            </a:extLst>
          </p:cNvPr>
          <p:cNvSpPr>
            <a:spLocks noChangeArrowheads="1"/>
          </p:cNvSpPr>
          <p:nvPr/>
        </p:nvSpPr>
        <p:spPr bwMode="auto">
          <a:xfrm>
            <a:off x="5935664" y="5726113"/>
            <a:ext cx="816249" cy="369332"/>
          </a:xfrm>
          <a:prstGeom prst="rect">
            <a:avLst/>
          </a:prstGeom>
          <a:solidFill>
            <a:srgbClr val="BADD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a:solidFill>
                  <a:schemeClr val="tx1"/>
                </a:solidFill>
              </a:rPr>
              <a:t>angrily</a:t>
            </a:r>
          </a:p>
        </p:txBody>
      </p:sp>
      <p:sp>
        <p:nvSpPr>
          <p:cNvPr id="22" name="Rectangle 21">
            <a:extLst>
              <a:ext uri="{FF2B5EF4-FFF2-40B4-BE49-F238E27FC236}">
                <a16:creationId xmlns:a16="http://schemas.microsoft.com/office/drawing/2014/main" id="{8BD3991C-BE5F-9743-AAA8-9F9C32A4E264}"/>
              </a:ext>
            </a:extLst>
          </p:cNvPr>
          <p:cNvSpPr>
            <a:spLocks noChangeArrowheads="1"/>
          </p:cNvSpPr>
          <p:nvPr/>
        </p:nvSpPr>
        <p:spPr bwMode="auto">
          <a:xfrm>
            <a:off x="7165976" y="5726113"/>
            <a:ext cx="843501" cy="369332"/>
          </a:xfrm>
          <a:prstGeom prst="rect">
            <a:avLst/>
          </a:prstGeom>
          <a:solidFill>
            <a:srgbClr val="BADD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a:solidFill>
                  <a:schemeClr val="tx1"/>
                </a:solidFill>
              </a:rPr>
              <a:t>furious</a:t>
            </a:r>
          </a:p>
        </p:txBody>
      </p:sp>
      <p:sp>
        <p:nvSpPr>
          <p:cNvPr id="23" name="Rectangle 22">
            <a:extLst>
              <a:ext uri="{FF2B5EF4-FFF2-40B4-BE49-F238E27FC236}">
                <a16:creationId xmlns:a16="http://schemas.microsoft.com/office/drawing/2014/main" id="{47B7972E-9905-7647-B814-94AE2173240E}"/>
              </a:ext>
            </a:extLst>
          </p:cNvPr>
          <p:cNvSpPr>
            <a:spLocks noChangeArrowheads="1"/>
          </p:cNvSpPr>
          <p:nvPr/>
        </p:nvSpPr>
        <p:spPr bwMode="auto">
          <a:xfrm>
            <a:off x="8372475" y="5719763"/>
            <a:ext cx="506870" cy="369332"/>
          </a:xfrm>
          <a:prstGeom prst="rect">
            <a:avLst/>
          </a:prstGeom>
          <a:solidFill>
            <a:srgbClr val="BADD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a:solidFill>
                  <a:schemeClr val="tx1"/>
                </a:solidFill>
              </a:rPr>
              <a:t>sad</a:t>
            </a:r>
          </a:p>
        </p:txBody>
      </p:sp>
      <p:sp>
        <p:nvSpPr>
          <p:cNvPr id="24" name="Rectangle 23">
            <a:extLst>
              <a:ext uri="{FF2B5EF4-FFF2-40B4-BE49-F238E27FC236}">
                <a16:creationId xmlns:a16="http://schemas.microsoft.com/office/drawing/2014/main" id="{5551FB5D-5C57-894A-AD6A-8AD5FE7252D7}"/>
              </a:ext>
            </a:extLst>
          </p:cNvPr>
          <p:cNvSpPr>
            <a:spLocks noChangeArrowheads="1"/>
          </p:cNvSpPr>
          <p:nvPr/>
        </p:nvSpPr>
        <p:spPr bwMode="auto">
          <a:xfrm>
            <a:off x="9212264" y="5726113"/>
            <a:ext cx="627095" cy="369332"/>
          </a:xfrm>
          <a:prstGeom prst="rect">
            <a:avLst/>
          </a:prstGeom>
          <a:solidFill>
            <a:srgbClr val="BADD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a:solidFill>
                  <a:schemeClr val="tx1"/>
                </a:solidFill>
              </a:rPr>
              <a:t>daily</a:t>
            </a:r>
          </a:p>
        </p:txBody>
      </p:sp>
    </p:spTree>
    <p:extLst>
      <p:ext uri="{BB962C8B-B14F-4D97-AF65-F5344CB8AC3E}">
        <p14:creationId xmlns:p14="http://schemas.microsoft.com/office/powerpoint/2010/main" val="28254809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nodeType="clickPar">
                      <p:stCondLst>
                        <p:cond delay="0"/>
                      </p:stCondLst>
                      <p:childTnLst>
                        <p:par>
                          <p:cTn id="4" fill="hold" nodeType="withGroup">
                            <p:stCondLst>
                              <p:cond delay="0"/>
                            </p:stCondLst>
                            <p:childTnLst>
                              <p:par>
                                <p:cTn id="5" presetID="42" presetClass="path" presetSubtype="0" accel="50000" decel="50000" fill="hold" grpId="0" nodeType="clickEffect">
                                  <p:stCondLst>
                                    <p:cond delay="0"/>
                                  </p:stCondLst>
                                  <p:childTnLst>
                                    <p:animMotion origin="layout" path="M 1.66667E-6 -2.22222E-6 L 0.00937 -0.30116 " pathEditMode="relative" rAng="0" ptsTypes="AA">
                                      <p:cBhvr>
                                        <p:cTn id="6" dur="2000" fill="hold"/>
                                        <p:tgtEl>
                                          <p:spTgt spid="17"/>
                                        </p:tgtEl>
                                        <p:attrNameLst>
                                          <p:attrName>ppt_x</p:attrName>
                                          <p:attrName>ppt_y</p:attrName>
                                        </p:attrNameLst>
                                      </p:cBhvr>
                                      <p:rCtr x="469" y="-14954"/>
                                    </p:animMotion>
                                  </p:childTnLst>
                                </p:cTn>
                              </p:par>
                            </p:childTnLst>
                          </p:cTn>
                        </p:par>
                      </p:childTnLst>
                    </p:cTn>
                  </p:par>
                </p:childTnLst>
              </p:cTn>
              <p:nextCondLst>
                <p:cond evt="onClick" delay="0">
                  <p:tgtEl>
                    <p:spTgt spid="17"/>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nodeType="clickPar">
                      <p:stCondLst>
                        <p:cond delay="0"/>
                      </p:stCondLst>
                      <p:childTnLst>
                        <p:par>
                          <p:cTn id="9" fill="hold" nodeType="withGroup">
                            <p:stCondLst>
                              <p:cond delay="0"/>
                            </p:stCondLst>
                            <p:childTnLst>
                              <p:par>
                                <p:cTn id="10" presetID="42" presetClass="path" presetSubtype="0" accel="50000" decel="50000" fill="hold" grpId="0" nodeType="clickEffect">
                                  <p:stCondLst>
                                    <p:cond delay="0"/>
                                  </p:stCondLst>
                                  <p:childTnLst>
                                    <p:animMotion origin="layout" path="M 4.16667E-6 -2.96296E-6 L 0.23138 -0.29421 " pathEditMode="relative" rAng="0" ptsTypes="AA">
                                      <p:cBhvr>
                                        <p:cTn id="11" dur="2000" fill="hold"/>
                                        <p:tgtEl>
                                          <p:spTgt spid="16"/>
                                        </p:tgtEl>
                                        <p:attrNameLst>
                                          <p:attrName>ppt_x</p:attrName>
                                          <p:attrName>ppt_y</p:attrName>
                                        </p:attrNameLst>
                                      </p:cBhvr>
                                      <p:rCtr x="11563" y="-14722"/>
                                    </p:animMotion>
                                  </p:childTnLst>
                                </p:cTn>
                              </p:par>
                            </p:childTnLst>
                          </p:cTn>
                        </p:par>
                      </p:childTnLst>
                    </p:cTn>
                  </p:par>
                </p:childTnLst>
              </p:cTn>
              <p:nextCondLst>
                <p:cond evt="onClick" delay="0">
                  <p:tgtEl>
                    <p:spTgt spid="16"/>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42" presetClass="path" presetSubtype="0" accel="50000" decel="50000" fill="hold" grpId="0" nodeType="clickEffect">
                                  <p:stCondLst>
                                    <p:cond delay="0"/>
                                  </p:stCondLst>
                                  <p:childTnLst>
                                    <p:animMotion origin="layout" path="M 1.875E-6 -2.96296E-6 L -0.07748 -0.27824 " pathEditMode="relative" rAng="0" ptsTypes="AA">
                                      <p:cBhvr>
                                        <p:cTn id="16" dur="2000" fill="hold"/>
                                        <p:tgtEl>
                                          <p:spTgt spid="15"/>
                                        </p:tgtEl>
                                        <p:attrNameLst>
                                          <p:attrName>ppt_x</p:attrName>
                                          <p:attrName>ppt_y</p:attrName>
                                        </p:attrNameLst>
                                      </p:cBhvr>
                                      <p:rCtr x="-3880" y="-13912"/>
                                    </p:animMotion>
                                  </p:childTnLst>
                                </p:cTn>
                              </p:par>
                            </p:childTnLst>
                          </p:cTn>
                        </p:par>
                      </p:childTnLst>
                    </p:cTn>
                  </p:par>
                </p:childTnLst>
              </p:cTn>
              <p:nextCondLst>
                <p:cond evt="onClick" delay="0">
                  <p:tgtEl>
                    <p:spTgt spid="15"/>
                  </p:tgtEl>
                </p:cond>
              </p:nextCondLst>
            </p:seq>
            <p:seq concurrent="1" nextAc="seek">
              <p:cTn id="17" restart="whenNotActive" fill="hold" evtFilter="cancelBubble" nodeType="interactiveSeq">
                <p:stCondLst>
                  <p:cond evt="onClick" delay="0">
                    <p:tgtEl>
                      <p:spTgt spid="18"/>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42" presetClass="path" presetSubtype="0" accel="50000" decel="50000" fill="hold" grpId="0" nodeType="clickEffect">
                                  <p:stCondLst>
                                    <p:cond delay="0"/>
                                  </p:stCondLst>
                                  <p:childTnLst>
                                    <p:animMotion origin="layout" path="M 4.16667E-6 -2.96296E-6 L 0.10677 -0.12801 " pathEditMode="relative" rAng="0" ptsTypes="AA">
                                      <p:cBhvr>
                                        <p:cTn id="21" dur="2000" fill="hold"/>
                                        <p:tgtEl>
                                          <p:spTgt spid="18"/>
                                        </p:tgtEl>
                                        <p:attrNameLst>
                                          <p:attrName>ppt_x</p:attrName>
                                          <p:attrName>ppt_y</p:attrName>
                                        </p:attrNameLst>
                                      </p:cBhvr>
                                      <p:rCtr x="5339" y="-6412"/>
                                    </p:animMotion>
                                  </p:childTnLst>
                                </p:cTn>
                              </p:par>
                            </p:childTnLst>
                          </p:cTn>
                        </p:par>
                      </p:childTnLst>
                    </p:cTn>
                  </p:par>
                </p:childTnLst>
              </p:cTn>
              <p:nextCondLst>
                <p:cond evt="onClick" delay="0">
                  <p:tgtEl>
                    <p:spTgt spid="18"/>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42" presetClass="path" presetSubtype="0" accel="50000" decel="50000" fill="hold" grpId="0" nodeType="clickEffect">
                                  <p:stCondLst>
                                    <p:cond delay="0"/>
                                  </p:stCondLst>
                                  <p:childTnLst>
                                    <p:animMotion origin="layout" path="M 0.00208 -0.00416 L 0.05013 -0.22129 " pathEditMode="relative" rAng="0" ptsTypes="AA">
                                      <p:cBhvr>
                                        <p:cTn id="26" dur="2000" fill="hold"/>
                                        <p:tgtEl>
                                          <p:spTgt spid="10"/>
                                        </p:tgtEl>
                                        <p:attrNameLst>
                                          <p:attrName>ppt_x</p:attrName>
                                          <p:attrName>ppt_y</p:attrName>
                                        </p:attrNameLst>
                                      </p:cBhvr>
                                      <p:rCtr x="2396" y="-10856"/>
                                    </p:animMotion>
                                  </p:childTnLst>
                                </p:cTn>
                              </p:par>
                            </p:childTnLst>
                          </p:cTn>
                        </p:par>
                      </p:childTnLst>
                    </p:cTn>
                  </p:par>
                </p:childTnLst>
              </p:cTn>
              <p:nextCondLst>
                <p:cond evt="onClick" delay="0">
                  <p:tgtEl>
                    <p:spTgt spid="10"/>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42" presetClass="path" presetSubtype="0" accel="50000" decel="50000" fill="hold" grpId="0" nodeType="clickEffect">
                                  <p:stCondLst>
                                    <p:cond delay="0"/>
                                  </p:stCondLst>
                                  <p:childTnLst>
                                    <p:animMotion origin="layout" path="M 4.375E-6 0 L -0.24375 -0.28426 " pathEditMode="relative" rAng="0" ptsTypes="AA">
                                      <p:cBhvr>
                                        <p:cTn id="31" dur="2000" fill="hold"/>
                                        <p:tgtEl>
                                          <p:spTgt spid="14"/>
                                        </p:tgtEl>
                                        <p:attrNameLst>
                                          <p:attrName>ppt_x</p:attrName>
                                          <p:attrName>ppt_y</p:attrName>
                                        </p:attrNameLst>
                                      </p:cBhvr>
                                      <p:rCtr x="-12188" y="-14213"/>
                                    </p:animMotion>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42" presetClass="path" presetSubtype="0" accel="50000" decel="50000" fill="hold" grpId="0" nodeType="clickEffect">
                                  <p:stCondLst>
                                    <p:cond delay="0"/>
                                  </p:stCondLst>
                                  <p:childTnLst>
                                    <p:animMotion origin="layout" path="M -1.04167E-6 2.96296E-6 L -0.36471 -0.1632 " pathEditMode="relative" rAng="0" ptsTypes="AA">
                                      <p:cBhvr>
                                        <p:cTn id="36" dur="2000" fill="hold"/>
                                        <p:tgtEl>
                                          <p:spTgt spid="12"/>
                                        </p:tgtEl>
                                        <p:attrNameLst>
                                          <p:attrName>ppt_x</p:attrName>
                                          <p:attrName>ppt_y</p:attrName>
                                        </p:attrNameLst>
                                      </p:cBhvr>
                                      <p:rCtr x="-18242" y="-8171"/>
                                    </p:animMotion>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42" presetClass="path" presetSubtype="0" accel="50000" decel="50000" fill="hold" grpId="0" nodeType="clickEffect">
                                  <p:stCondLst>
                                    <p:cond delay="0"/>
                                  </p:stCondLst>
                                  <p:childTnLst>
                                    <p:animMotion origin="layout" path="M 2.29167E-6 2.96296E-6 L 0.3207 -0.26829 " pathEditMode="relative" rAng="0" ptsTypes="AA">
                                      <p:cBhvr>
                                        <p:cTn id="41" dur="2000" fill="hold"/>
                                        <p:tgtEl>
                                          <p:spTgt spid="11"/>
                                        </p:tgtEl>
                                        <p:attrNameLst>
                                          <p:attrName>ppt_x</p:attrName>
                                          <p:attrName>ppt_y</p:attrName>
                                        </p:attrNameLst>
                                      </p:cBhvr>
                                      <p:rCtr x="16029" y="-13426"/>
                                    </p:animMotion>
                                  </p:child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42" presetClass="path" presetSubtype="0" accel="50000" decel="50000" fill="hold" grpId="0" nodeType="clickEffect">
                                  <p:stCondLst>
                                    <p:cond delay="0"/>
                                  </p:stCondLst>
                                  <p:childTnLst>
                                    <p:animMotion origin="layout" path="M 4.16667E-7 4.44444E-6 L 0.36823 -0.21412 " pathEditMode="relative" rAng="0" ptsTypes="AA">
                                      <p:cBhvr>
                                        <p:cTn id="46" dur="2000" fill="hold"/>
                                        <p:tgtEl>
                                          <p:spTgt spid="13"/>
                                        </p:tgtEl>
                                        <p:attrNameLst>
                                          <p:attrName>ppt_x</p:attrName>
                                          <p:attrName>ppt_y</p:attrName>
                                        </p:attrNameLst>
                                      </p:cBhvr>
                                      <p:rCtr x="18411" y="-10718"/>
                                    </p:animMotion>
                                  </p:childTnLst>
                                </p:cTn>
                              </p:par>
                            </p:childTnLst>
                          </p:cTn>
                        </p:par>
                      </p:childTnLst>
                    </p:cTn>
                  </p:par>
                </p:childTnLst>
              </p:cTn>
              <p:nextCondLst>
                <p:cond evt="onClick" delay="0">
                  <p:tgtEl>
                    <p:spTgt spid="13"/>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42" presetClass="path" presetSubtype="0" accel="50000" decel="50000" fill="hold" grpId="0" nodeType="clickEffect">
                                  <p:stCondLst>
                                    <p:cond delay="0"/>
                                  </p:stCondLst>
                                  <p:childTnLst>
                                    <p:animMotion origin="layout" path="M 4.16667E-7 4.07407E-6 L 0.35182 -0.2169 " pathEditMode="relative" rAng="0" ptsTypes="AA">
                                      <p:cBhvr>
                                        <p:cTn id="51" dur="2000" fill="hold"/>
                                        <p:tgtEl>
                                          <p:spTgt spid="19"/>
                                        </p:tgtEl>
                                        <p:attrNameLst>
                                          <p:attrName>ppt_x</p:attrName>
                                          <p:attrName>ppt_y</p:attrName>
                                        </p:attrNameLst>
                                      </p:cBhvr>
                                      <p:rCtr x="17826" y="-10625"/>
                                    </p:animMotion>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42" presetClass="path" presetSubtype="0" accel="50000" decel="50000" fill="hold" grpId="0" nodeType="clickEffect">
                                  <p:stCondLst>
                                    <p:cond delay="0"/>
                                  </p:stCondLst>
                                  <p:childTnLst>
                                    <p:animMotion origin="layout" path="M -2.5E-6 4.44444E-6 L -0.16966 -0.18264 " pathEditMode="relative" rAng="0" ptsTypes="AA">
                                      <p:cBhvr>
                                        <p:cTn id="56" dur="2000" fill="hold"/>
                                        <p:tgtEl>
                                          <p:spTgt spid="20"/>
                                        </p:tgtEl>
                                        <p:attrNameLst>
                                          <p:attrName>ppt_x</p:attrName>
                                          <p:attrName>ppt_y</p:attrName>
                                        </p:attrNameLst>
                                      </p:cBhvr>
                                      <p:rCtr x="-8490" y="-9144"/>
                                    </p:animMotion>
                                  </p:childTnLst>
                                </p:cTn>
                              </p:par>
                            </p:childTnLst>
                          </p:cTn>
                        </p:par>
                      </p:childTnLst>
                    </p:cTn>
                  </p:par>
                </p:childTnLst>
              </p:cTn>
              <p:nextCondLst>
                <p:cond evt="onClick" delay="0">
                  <p:tgtEl>
                    <p:spTgt spid="20"/>
                  </p:tgtEl>
                </p:cond>
              </p:nextCondLst>
            </p:seq>
            <p:seq concurrent="1" nextAc="seek">
              <p:cTn id="57" restart="whenNotActive" fill="hold" evtFilter="cancelBubble" nodeType="interactiveSeq">
                <p:stCondLst>
                  <p:cond evt="onClick" delay="0">
                    <p:tgtEl>
                      <p:spTgt spid="22"/>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42" presetClass="path" presetSubtype="0" accel="50000" decel="50000" fill="hold" grpId="0" nodeType="clickEffect">
                                  <p:stCondLst>
                                    <p:cond delay="0"/>
                                  </p:stCondLst>
                                  <p:childTnLst>
                                    <p:animMotion origin="layout" path="M 4.375E-6 4.44444E-6 L 0.06315 -0.36181 " pathEditMode="relative" rAng="0" ptsTypes="AA">
                                      <p:cBhvr>
                                        <p:cTn id="61" dur="2000" fill="hold"/>
                                        <p:tgtEl>
                                          <p:spTgt spid="22"/>
                                        </p:tgtEl>
                                        <p:attrNameLst>
                                          <p:attrName>ppt_x</p:attrName>
                                          <p:attrName>ppt_y</p:attrName>
                                        </p:attrNameLst>
                                      </p:cBhvr>
                                      <p:rCtr x="3151" y="-18102"/>
                                    </p:animMotion>
                                  </p:childTnLst>
                                </p:cTn>
                              </p:par>
                            </p:childTnLst>
                          </p:cTn>
                        </p:par>
                      </p:childTnLst>
                    </p:cTn>
                  </p:par>
                </p:childTnLst>
              </p:cTn>
              <p:nextCondLst>
                <p:cond evt="onClick" delay="0">
                  <p:tgtEl>
                    <p:spTgt spid="22"/>
                  </p:tgtEl>
                </p:cond>
              </p:nextCondLst>
            </p:seq>
            <p:seq concurrent="1" nextAc="seek">
              <p:cTn id="62" restart="whenNotActive" fill="hold" evtFilter="cancelBubble" nodeType="interactiveSeq">
                <p:stCondLst>
                  <p:cond evt="onClick" delay="0">
                    <p:tgtEl>
                      <p:spTgt spid="23"/>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42" presetClass="path" presetSubtype="0" accel="50000" decel="50000" fill="hold" grpId="0" nodeType="clickEffect">
                                  <p:stCondLst>
                                    <p:cond delay="0"/>
                                  </p:stCondLst>
                                  <p:childTnLst>
                                    <p:animMotion origin="layout" path="M -1.875E-6 3.7037E-7 L 0.06563 -0.36088 " pathEditMode="relative" rAng="0" ptsTypes="AA">
                                      <p:cBhvr>
                                        <p:cTn id="66" dur="2000" fill="hold"/>
                                        <p:tgtEl>
                                          <p:spTgt spid="23"/>
                                        </p:tgtEl>
                                        <p:attrNameLst>
                                          <p:attrName>ppt_x</p:attrName>
                                          <p:attrName>ppt_y</p:attrName>
                                        </p:attrNameLst>
                                      </p:cBhvr>
                                      <p:rCtr x="3281" y="-18056"/>
                                    </p:animMotion>
                                  </p:childTnLst>
                                </p:cTn>
                              </p:par>
                            </p:childTnLst>
                          </p:cTn>
                        </p:par>
                      </p:childTnLst>
                    </p:cTn>
                  </p:par>
                </p:childTnLst>
              </p:cTn>
              <p:nextCondLst>
                <p:cond evt="onClick" delay="0">
                  <p:tgtEl>
                    <p:spTgt spid="23"/>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42" presetClass="path" presetSubtype="0" accel="50000" decel="50000" fill="hold" grpId="0" nodeType="clickEffect">
                                  <p:stCondLst>
                                    <p:cond delay="0"/>
                                  </p:stCondLst>
                                  <p:childTnLst>
                                    <p:animMotion origin="layout" path="M 0 4.44444E-6 L -0.49883 -0.24537 " pathEditMode="relative" rAng="0" ptsTypes="AA">
                                      <p:cBhvr>
                                        <p:cTn id="71" dur="2000" fill="hold"/>
                                        <p:tgtEl>
                                          <p:spTgt spid="24"/>
                                        </p:tgtEl>
                                        <p:attrNameLst>
                                          <p:attrName>ppt_x</p:attrName>
                                          <p:attrName>ppt_y</p:attrName>
                                        </p:attrNameLst>
                                      </p:cBhvr>
                                      <p:rCtr x="-24948" y="-12269"/>
                                    </p:animMotion>
                                  </p:childTnLst>
                                </p:cTn>
                              </p:par>
                            </p:childTnLst>
                          </p:cTn>
                        </p:par>
                      </p:childTnLst>
                    </p:cTn>
                  </p:par>
                </p:childTnLst>
              </p:cTn>
              <p:nextCondLst>
                <p:cond evt="onClick" delay="0">
                  <p:tgtEl>
                    <p:spTgt spid="24"/>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2" grpId="0" animBg="1"/>
      <p:bldP spid="23"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0">
            <a:extLst>
              <a:ext uri="{FF2B5EF4-FFF2-40B4-BE49-F238E27FC236}">
                <a16:creationId xmlns:a16="http://schemas.microsoft.com/office/drawing/2014/main" id="{A3DEB40D-9B81-E145-B20C-09C635513817}"/>
              </a:ext>
            </a:extLst>
          </p:cNvPr>
          <p:cNvSpPr>
            <a:spLocks noGrp="1"/>
          </p:cNvSpPr>
          <p:nvPr>
            <p:ph type="title"/>
          </p:nvPr>
        </p:nvSpPr>
        <p:spPr>
          <a:xfrm>
            <a:off x="327025" y="377829"/>
            <a:ext cx="4841421" cy="795732"/>
          </a:xfrm>
        </p:spPr>
        <p:txBody>
          <a:bodyPr/>
          <a:lstStyle/>
          <a:p>
            <a:pPr eaLnBrk="1" hangingPunct="1"/>
            <a:r>
              <a:rPr lang="en-GB" altLang="en-US" sz="2800" dirty="0">
                <a:latin typeface="Twinkl" pitchFamily="2" charset="77"/>
              </a:rPr>
              <a:t>Which Word Is Being Modified?</a:t>
            </a:r>
          </a:p>
        </p:txBody>
      </p:sp>
      <p:sp>
        <p:nvSpPr>
          <p:cNvPr id="7" name="Rectangle 6">
            <a:extLst>
              <a:ext uri="{FF2B5EF4-FFF2-40B4-BE49-F238E27FC236}">
                <a16:creationId xmlns:a16="http://schemas.microsoft.com/office/drawing/2014/main" id="{251DCAF6-E137-7045-900F-99E9B50E3CBF}"/>
              </a:ext>
            </a:extLst>
          </p:cNvPr>
          <p:cNvSpPr/>
          <p:nvPr/>
        </p:nvSpPr>
        <p:spPr>
          <a:xfrm>
            <a:off x="2279650" y="1352550"/>
            <a:ext cx="7632700" cy="723900"/>
          </a:xfrm>
          <a:prstGeom prst="rect">
            <a:avLst/>
          </a:prstGeom>
          <a:solidFill>
            <a:srgbClr val="8BC74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244" name="Rectangle 4">
            <a:extLst>
              <a:ext uri="{FF2B5EF4-FFF2-40B4-BE49-F238E27FC236}">
                <a16:creationId xmlns:a16="http://schemas.microsoft.com/office/drawing/2014/main" id="{3C09B4E9-FEDE-D84B-81F5-A422E70A89F4}"/>
              </a:ext>
            </a:extLst>
          </p:cNvPr>
          <p:cNvSpPr>
            <a:spLocks noChangeArrowheads="1"/>
          </p:cNvSpPr>
          <p:nvPr/>
        </p:nvSpPr>
        <p:spPr bwMode="auto">
          <a:xfrm>
            <a:off x="2462213" y="1368425"/>
            <a:ext cx="730885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a:solidFill>
                  <a:schemeClr val="tx1"/>
                </a:solidFill>
              </a:rPr>
              <a:t>In the following sentences an adverb has been circled, but which word is it modifying?</a:t>
            </a:r>
          </a:p>
        </p:txBody>
      </p:sp>
      <p:sp>
        <p:nvSpPr>
          <p:cNvPr id="10245" name="Rectangle 4">
            <a:extLst>
              <a:ext uri="{FF2B5EF4-FFF2-40B4-BE49-F238E27FC236}">
                <a16:creationId xmlns:a16="http://schemas.microsoft.com/office/drawing/2014/main" id="{3A58B410-C9FF-404A-8B53-085DC930492A}"/>
              </a:ext>
            </a:extLst>
          </p:cNvPr>
          <p:cNvSpPr>
            <a:spLocks noChangeArrowheads="1"/>
          </p:cNvSpPr>
          <p:nvPr/>
        </p:nvSpPr>
        <p:spPr bwMode="auto">
          <a:xfrm>
            <a:off x="2436813" y="2251076"/>
            <a:ext cx="7308850"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marL="342900" indent="-342900">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AutoNum type="arabicPeriod"/>
            </a:pPr>
            <a:r>
              <a:rPr lang="en-GB" altLang="en-US" dirty="0">
                <a:solidFill>
                  <a:schemeClr val="tx1"/>
                </a:solidFill>
              </a:rPr>
              <a:t>Sam eats his crisps noisily.</a:t>
            </a:r>
          </a:p>
          <a:p>
            <a:pPr eaLnBrk="1" hangingPunct="1">
              <a:lnSpc>
                <a:spcPct val="100000"/>
              </a:lnSpc>
              <a:spcBef>
                <a:spcPct val="0"/>
              </a:spcBef>
              <a:buFontTx/>
              <a:buAutoNum type="arabicPeriod"/>
            </a:pPr>
            <a:endParaRPr lang="en-GB" altLang="en-US" dirty="0">
              <a:solidFill>
                <a:schemeClr val="tx1"/>
              </a:solidFill>
            </a:endParaRPr>
          </a:p>
          <a:p>
            <a:pPr eaLnBrk="1" hangingPunct="1">
              <a:lnSpc>
                <a:spcPct val="100000"/>
              </a:lnSpc>
              <a:spcBef>
                <a:spcPct val="0"/>
              </a:spcBef>
              <a:buFontTx/>
              <a:buAutoNum type="arabicPeriod"/>
            </a:pPr>
            <a:r>
              <a:rPr lang="en-GB" altLang="en-US" dirty="0">
                <a:solidFill>
                  <a:schemeClr val="tx1"/>
                </a:solidFill>
              </a:rPr>
              <a:t>I am so excited about our school trip to the zoo.</a:t>
            </a:r>
          </a:p>
          <a:p>
            <a:pPr eaLnBrk="1" hangingPunct="1">
              <a:lnSpc>
                <a:spcPct val="100000"/>
              </a:lnSpc>
              <a:spcBef>
                <a:spcPct val="0"/>
              </a:spcBef>
              <a:buFontTx/>
              <a:buAutoNum type="arabicPeriod"/>
            </a:pPr>
            <a:endParaRPr lang="en-GB" altLang="en-US" dirty="0">
              <a:solidFill>
                <a:schemeClr val="tx1"/>
              </a:solidFill>
            </a:endParaRPr>
          </a:p>
          <a:p>
            <a:pPr eaLnBrk="1" hangingPunct="1">
              <a:lnSpc>
                <a:spcPct val="100000"/>
              </a:lnSpc>
              <a:spcBef>
                <a:spcPct val="0"/>
              </a:spcBef>
              <a:buFontTx/>
              <a:buAutoNum type="arabicPeriod"/>
            </a:pPr>
            <a:r>
              <a:rPr lang="en-GB" altLang="en-US" dirty="0">
                <a:solidFill>
                  <a:schemeClr val="tx1"/>
                </a:solidFill>
              </a:rPr>
              <a:t>She could possibly be the worst driver in the world.</a:t>
            </a:r>
          </a:p>
          <a:p>
            <a:pPr eaLnBrk="1" hangingPunct="1">
              <a:lnSpc>
                <a:spcPct val="100000"/>
              </a:lnSpc>
              <a:spcBef>
                <a:spcPct val="0"/>
              </a:spcBef>
              <a:buFontTx/>
              <a:buAutoNum type="arabicPeriod"/>
            </a:pPr>
            <a:endParaRPr lang="en-GB" altLang="en-US" dirty="0">
              <a:solidFill>
                <a:schemeClr val="tx1"/>
              </a:solidFill>
            </a:endParaRPr>
          </a:p>
          <a:p>
            <a:pPr eaLnBrk="1" hangingPunct="1">
              <a:lnSpc>
                <a:spcPct val="100000"/>
              </a:lnSpc>
              <a:spcBef>
                <a:spcPct val="0"/>
              </a:spcBef>
              <a:buFontTx/>
              <a:buAutoNum type="arabicPeriod"/>
            </a:pPr>
            <a:r>
              <a:rPr lang="en-GB" altLang="en-US" dirty="0">
                <a:solidFill>
                  <a:schemeClr val="tx1"/>
                </a:solidFill>
              </a:rPr>
              <a:t>Jacob walked incredibly slowly to the head’s office.</a:t>
            </a:r>
          </a:p>
          <a:p>
            <a:pPr eaLnBrk="1" hangingPunct="1">
              <a:lnSpc>
                <a:spcPct val="100000"/>
              </a:lnSpc>
              <a:spcBef>
                <a:spcPct val="0"/>
              </a:spcBef>
              <a:buFontTx/>
              <a:buAutoNum type="arabicPeriod"/>
            </a:pPr>
            <a:endParaRPr lang="en-GB" altLang="en-US" dirty="0">
              <a:solidFill>
                <a:schemeClr val="tx1"/>
              </a:solidFill>
            </a:endParaRPr>
          </a:p>
          <a:p>
            <a:pPr eaLnBrk="1" hangingPunct="1">
              <a:lnSpc>
                <a:spcPct val="100000"/>
              </a:lnSpc>
              <a:spcBef>
                <a:spcPct val="0"/>
              </a:spcBef>
              <a:buFontTx/>
              <a:buAutoNum type="arabicPeriod"/>
            </a:pPr>
            <a:r>
              <a:rPr lang="en-GB" altLang="en-US" dirty="0">
                <a:solidFill>
                  <a:schemeClr val="tx1"/>
                </a:solidFill>
              </a:rPr>
              <a:t>Kara has amazingly bright pink hair at the moment.</a:t>
            </a:r>
          </a:p>
        </p:txBody>
      </p:sp>
      <p:sp>
        <p:nvSpPr>
          <p:cNvPr id="26" name="Rectangle 25">
            <a:extLst>
              <a:ext uri="{FF2B5EF4-FFF2-40B4-BE49-F238E27FC236}">
                <a16:creationId xmlns:a16="http://schemas.microsoft.com/office/drawing/2014/main" id="{07D46B0D-1B3A-A543-BD66-C2CEE8AE0157}"/>
              </a:ext>
            </a:extLst>
          </p:cNvPr>
          <p:cNvSpPr/>
          <p:nvPr/>
        </p:nvSpPr>
        <p:spPr>
          <a:xfrm>
            <a:off x="2279650" y="5267325"/>
            <a:ext cx="7632700" cy="725488"/>
          </a:xfrm>
          <a:prstGeom prst="rect">
            <a:avLst/>
          </a:prstGeom>
          <a:solidFill>
            <a:srgbClr val="8BC74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solidFill>
                  <a:schemeClr val="tx1"/>
                </a:solidFill>
              </a:rPr>
              <a:t>Extension:</a:t>
            </a:r>
          </a:p>
          <a:p>
            <a:pPr>
              <a:defRPr/>
            </a:pPr>
            <a:r>
              <a:rPr lang="en-GB" dirty="0">
                <a:solidFill>
                  <a:schemeClr val="tx1"/>
                </a:solidFill>
              </a:rPr>
              <a:t>Can you identify which part of speech the modified words were?</a:t>
            </a:r>
          </a:p>
        </p:txBody>
      </p:sp>
      <p:sp>
        <p:nvSpPr>
          <p:cNvPr id="2" name="Oval 1">
            <a:extLst>
              <a:ext uri="{FF2B5EF4-FFF2-40B4-BE49-F238E27FC236}">
                <a16:creationId xmlns:a16="http://schemas.microsoft.com/office/drawing/2014/main" id="{01897B0C-E08D-2946-AEC3-C2CC3223ED81}"/>
              </a:ext>
            </a:extLst>
          </p:cNvPr>
          <p:cNvSpPr/>
          <p:nvPr/>
        </p:nvSpPr>
        <p:spPr>
          <a:xfrm>
            <a:off x="3195186" y="2906029"/>
            <a:ext cx="275886" cy="255589"/>
          </a:xfrm>
          <a:prstGeom prst="ellipse">
            <a:avLst/>
          </a:prstGeom>
          <a:noFill/>
          <a:ln w="28575">
            <a:solidFill>
              <a:srgbClr val="5C933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 name="Oval 27">
            <a:extLst>
              <a:ext uri="{FF2B5EF4-FFF2-40B4-BE49-F238E27FC236}">
                <a16:creationId xmlns:a16="http://schemas.microsoft.com/office/drawing/2014/main" id="{F51C70E9-C604-1745-BDFB-B195D54DCAB3}"/>
              </a:ext>
            </a:extLst>
          </p:cNvPr>
          <p:cNvSpPr/>
          <p:nvPr/>
        </p:nvSpPr>
        <p:spPr>
          <a:xfrm>
            <a:off x="4437062" y="2311399"/>
            <a:ext cx="823913" cy="330200"/>
          </a:xfrm>
          <a:prstGeom prst="ellipse">
            <a:avLst/>
          </a:prstGeom>
          <a:noFill/>
          <a:ln w="28575">
            <a:solidFill>
              <a:srgbClr val="5C933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 name="Oval 28">
            <a:extLst>
              <a:ext uri="{FF2B5EF4-FFF2-40B4-BE49-F238E27FC236}">
                <a16:creationId xmlns:a16="http://schemas.microsoft.com/office/drawing/2014/main" id="{5CB89646-3D32-0544-BC2E-C016503986AF}"/>
              </a:ext>
            </a:extLst>
          </p:cNvPr>
          <p:cNvSpPr/>
          <p:nvPr/>
        </p:nvSpPr>
        <p:spPr>
          <a:xfrm>
            <a:off x="3675627" y="3392090"/>
            <a:ext cx="823913" cy="365523"/>
          </a:xfrm>
          <a:prstGeom prst="ellipse">
            <a:avLst/>
          </a:prstGeom>
          <a:noFill/>
          <a:ln w="28575">
            <a:solidFill>
              <a:srgbClr val="5C933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 name="Oval 29">
            <a:extLst>
              <a:ext uri="{FF2B5EF4-FFF2-40B4-BE49-F238E27FC236}">
                <a16:creationId xmlns:a16="http://schemas.microsoft.com/office/drawing/2014/main" id="{E20E1A70-3D0B-6341-8F26-A66B115A2199}"/>
              </a:ext>
            </a:extLst>
          </p:cNvPr>
          <p:cNvSpPr/>
          <p:nvPr/>
        </p:nvSpPr>
        <p:spPr>
          <a:xfrm>
            <a:off x="3995626" y="3929855"/>
            <a:ext cx="955675" cy="387467"/>
          </a:xfrm>
          <a:prstGeom prst="ellipse">
            <a:avLst/>
          </a:prstGeom>
          <a:noFill/>
          <a:ln w="28575">
            <a:solidFill>
              <a:srgbClr val="5C933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 name="Oval 30">
            <a:extLst>
              <a:ext uri="{FF2B5EF4-FFF2-40B4-BE49-F238E27FC236}">
                <a16:creationId xmlns:a16="http://schemas.microsoft.com/office/drawing/2014/main" id="{7AEA5FD5-19AF-D449-B20C-5E09B3DDE8A7}"/>
              </a:ext>
            </a:extLst>
          </p:cNvPr>
          <p:cNvSpPr/>
          <p:nvPr/>
        </p:nvSpPr>
        <p:spPr>
          <a:xfrm>
            <a:off x="3558268" y="4472325"/>
            <a:ext cx="1015774" cy="387467"/>
          </a:xfrm>
          <a:prstGeom prst="ellipse">
            <a:avLst/>
          </a:prstGeom>
          <a:noFill/>
          <a:ln w="28575">
            <a:solidFill>
              <a:srgbClr val="5C933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 name="Oval 31">
            <a:extLst>
              <a:ext uri="{FF2B5EF4-FFF2-40B4-BE49-F238E27FC236}">
                <a16:creationId xmlns:a16="http://schemas.microsoft.com/office/drawing/2014/main" id="{E0139346-59C7-8E47-AF14-58EF6935089A}"/>
              </a:ext>
            </a:extLst>
          </p:cNvPr>
          <p:cNvSpPr/>
          <p:nvPr/>
        </p:nvSpPr>
        <p:spPr>
          <a:xfrm>
            <a:off x="3181464" y="2328181"/>
            <a:ext cx="460375" cy="330200"/>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7030A0"/>
              </a:solidFill>
            </a:endParaRPr>
          </a:p>
        </p:txBody>
      </p:sp>
      <p:sp>
        <p:nvSpPr>
          <p:cNvPr id="33" name="Oval 32">
            <a:extLst>
              <a:ext uri="{FF2B5EF4-FFF2-40B4-BE49-F238E27FC236}">
                <a16:creationId xmlns:a16="http://schemas.microsoft.com/office/drawing/2014/main" id="{D33C19C3-A704-8044-B863-A168916E5294}"/>
              </a:ext>
            </a:extLst>
          </p:cNvPr>
          <p:cNvSpPr/>
          <p:nvPr/>
        </p:nvSpPr>
        <p:spPr>
          <a:xfrm>
            <a:off x="3449300" y="2868614"/>
            <a:ext cx="709044" cy="328612"/>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7030A0"/>
              </a:solidFill>
            </a:endParaRPr>
          </a:p>
        </p:txBody>
      </p:sp>
      <p:sp>
        <p:nvSpPr>
          <p:cNvPr id="34" name="Oval 33">
            <a:extLst>
              <a:ext uri="{FF2B5EF4-FFF2-40B4-BE49-F238E27FC236}">
                <a16:creationId xmlns:a16="http://schemas.microsoft.com/office/drawing/2014/main" id="{22511A63-20C5-BE4C-BF36-78D5EFAEE75D}"/>
              </a:ext>
            </a:extLst>
          </p:cNvPr>
          <p:cNvSpPr/>
          <p:nvPr/>
        </p:nvSpPr>
        <p:spPr>
          <a:xfrm>
            <a:off x="4490297" y="3404791"/>
            <a:ext cx="310303" cy="330200"/>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7030A0"/>
              </a:solidFill>
            </a:endParaRPr>
          </a:p>
        </p:txBody>
      </p:sp>
      <p:sp>
        <p:nvSpPr>
          <p:cNvPr id="35" name="Oval 34">
            <a:extLst>
              <a:ext uri="{FF2B5EF4-FFF2-40B4-BE49-F238E27FC236}">
                <a16:creationId xmlns:a16="http://schemas.microsoft.com/office/drawing/2014/main" id="{2740C02D-0C14-6A49-9CCB-2419CCB174C5}"/>
              </a:ext>
            </a:extLst>
          </p:cNvPr>
          <p:cNvSpPr/>
          <p:nvPr/>
        </p:nvSpPr>
        <p:spPr>
          <a:xfrm>
            <a:off x="4926920" y="3981451"/>
            <a:ext cx="733425" cy="293687"/>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6" name="Oval 35">
            <a:extLst>
              <a:ext uri="{FF2B5EF4-FFF2-40B4-BE49-F238E27FC236}">
                <a16:creationId xmlns:a16="http://schemas.microsoft.com/office/drawing/2014/main" id="{A61F15BF-310B-BD43-B948-AA1EDF02C377}"/>
              </a:ext>
            </a:extLst>
          </p:cNvPr>
          <p:cNvSpPr/>
          <p:nvPr/>
        </p:nvSpPr>
        <p:spPr>
          <a:xfrm>
            <a:off x="4543083" y="4489734"/>
            <a:ext cx="625363" cy="336151"/>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8" name="Rectangle 4">
            <a:extLst>
              <a:ext uri="{FF2B5EF4-FFF2-40B4-BE49-F238E27FC236}">
                <a16:creationId xmlns:a16="http://schemas.microsoft.com/office/drawing/2014/main" id="{BB443BF6-0DC8-A644-8C96-767DE5E0D131}"/>
              </a:ext>
            </a:extLst>
          </p:cNvPr>
          <p:cNvSpPr>
            <a:spLocks noChangeArrowheads="1"/>
          </p:cNvSpPr>
          <p:nvPr/>
        </p:nvSpPr>
        <p:spPr bwMode="auto">
          <a:xfrm>
            <a:off x="8604250" y="2251076"/>
            <a:ext cx="1284288"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defRPr/>
            </a:pPr>
            <a:r>
              <a:rPr lang="en-GB" dirty="0">
                <a:solidFill>
                  <a:srgbClr val="7030A0"/>
                </a:solidFill>
              </a:rPr>
              <a:t>verb</a:t>
            </a:r>
          </a:p>
        </p:txBody>
      </p:sp>
      <p:sp>
        <p:nvSpPr>
          <p:cNvPr id="39" name="Rectangle 4">
            <a:extLst>
              <a:ext uri="{FF2B5EF4-FFF2-40B4-BE49-F238E27FC236}">
                <a16:creationId xmlns:a16="http://schemas.microsoft.com/office/drawing/2014/main" id="{C04FA91F-FE95-3741-9F00-1E2248C9EACF}"/>
              </a:ext>
            </a:extLst>
          </p:cNvPr>
          <p:cNvSpPr>
            <a:spLocks noChangeArrowheads="1"/>
          </p:cNvSpPr>
          <p:nvPr/>
        </p:nvSpPr>
        <p:spPr bwMode="auto">
          <a:xfrm>
            <a:off x="8601075" y="2774951"/>
            <a:ext cx="1284288"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defRPr/>
            </a:pPr>
            <a:r>
              <a:rPr lang="en-GB" dirty="0">
                <a:solidFill>
                  <a:srgbClr val="7030A0"/>
                </a:solidFill>
              </a:rPr>
              <a:t>adjective</a:t>
            </a:r>
          </a:p>
        </p:txBody>
      </p:sp>
      <p:sp>
        <p:nvSpPr>
          <p:cNvPr id="40" name="Rectangle 4">
            <a:extLst>
              <a:ext uri="{FF2B5EF4-FFF2-40B4-BE49-F238E27FC236}">
                <a16:creationId xmlns:a16="http://schemas.microsoft.com/office/drawing/2014/main" id="{C713912F-6428-5E4B-8BCF-569977CC05B6}"/>
              </a:ext>
            </a:extLst>
          </p:cNvPr>
          <p:cNvSpPr>
            <a:spLocks noChangeArrowheads="1"/>
          </p:cNvSpPr>
          <p:nvPr/>
        </p:nvSpPr>
        <p:spPr bwMode="auto">
          <a:xfrm>
            <a:off x="8601075" y="3344864"/>
            <a:ext cx="1284288"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defRPr/>
            </a:pPr>
            <a:r>
              <a:rPr lang="en-GB" dirty="0">
                <a:solidFill>
                  <a:srgbClr val="7030A0"/>
                </a:solidFill>
              </a:rPr>
              <a:t>verb</a:t>
            </a:r>
          </a:p>
        </p:txBody>
      </p:sp>
      <p:sp>
        <p:nvSpPr>
          <p:cNvPr id="41" name="Rectangle 4">
            <a:extLst>
              <a:ext uri="{FF2B5EF4-FFF2-40B4-BE49-F238E27FC236}">
                <a16:creationId xmlns:a16="http://schemas.microsoft.com/office/drawing/2014/main" id="{C9F0889F-84CE-6C49-BCBF-97553C679028}"/>
              </a:ext>
            </a:extLst>
          </p:cNvPr>
          <p:cNvSpPr>
            <a:spLocks noChangeArrowheads="1"/>
          </p:cNvSpPr>
          <p:nvPr/>
        </p:nvSpPr>
        <p:spPr bwMode="auto">
          <a:xfrm>
            <a:off x="8601075" y="3903664"/>
            <a:ext cx="1284288"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defRPr/>
            </a:pPr>
            <a:r>
              <a:rPr lang="en-GB" dirty="0">
                <a:solidFill>
                  <a:srgbClr val="7030A0"/>
                </a:solidFill>
              </a:rPr>
              <a:t>adverb</a:t>
            </a:r>
          </a:p>
        </p:txBody>
      </p:sp>
      <p:sp>
        <p:nvSpPr>
          <p:cNvPr id="42" name="Rectangle 4">
            <a:extLst>
              <a:ext uri="{FF2B5EF4-FFF2-40B4-BE49-F238E27FC236}">
                <a16:creationId xmlns:a16="http://schemas.microsoft.com/office/drawing/2014/main" id="{3DD708F9-1B20-BF4E-B171-9CFD09E01354}"/>
              </a:ext>
            </a:extLst>
          </p:cNvPr>
          <p:cNvSpPr>
            <a:spLocks noChangeArrowheads="1"/>
          </p:cNvSpPr>
          <p:nvPr/>
        </p:nvSpPr>
        <p:spPr bwMode="auto">
          <a:xfrm>
            <a:off x="8601075" y="4445001"/>
            <a:ext cx="1284288"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defRPr/>
            </a:pPr>
            <a:r>
              <a:rPr lang="en-GB" dirty="0">
                <a:solidFill>
                  <a:srgbClr val="7030A0"/>
                </a:solidFill>
              </a:rPr>
              <a:t>adjective</a:t>
            </a:r>
          </a:p>
        </p:txBody>
      </p:sp>
      <p:sp>
        <p:nvSpPr>
          <p:cNvPr id="3" name="TextBox 2">
            <a:extLst>
              <a:ext uri="{FF2B5EF4-FFF2-40B4-BE49-F238E27FC236}">
                <a16:creationId xmlns:a16="http://schemas.microsoft.com/office/drawing/2014/main" id="{DECB3642-8CE1-7940-84B7-70908398BE0D}"/>
              </a:ext>
            </a:extLst>
          </p:cNvPr>
          <p:cNvSpPr txBox="1"/>
          <p:nvPr/>
        </p:nvSpPr>
        <p:spPr>
          <a:xfrm>
            <a:off x="5444137" y="308570"/>
            <a:ext cx="5431972" cy="923330"/>
          </a:xfrm>
          <a:prstGeom prst="rect">
            <a:avLst/>
          </a:prstGeom>
          <a:noFill/>
        </p:spPr>
        <p:txBody>
          <a:bodyPr wrap="square" rtlCol="0">
            <a:spAutoFit/>
          </a:bodyPr>
          <a:lstStyle/>
          <a:p>
            <a:r>
              <a:rPr lang="en-US" dirty="0">
                <a:solidFill>
                  <a:srgbClr val="0070C0"/>
                </a:solidFill>
              </a:rPr>
              <a:t>When using adverbs it is important to know which word you are modifying. This means you have full control over what you are writing.</a:t>
            </a:r>
          </a:p>
        </p:txBody>
      </p:sp>
    </p:spTree>
    <p:extLst>
      <p:ext uri="{BB962C8B-B14F-4D97-AF65-F5344CB8AC3E}">
        <p14:creationId xmlns:p14="http://schemas.microsoft.com/office/powerpoint/2010/main" val="6391015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500"/>
                                        <p:tgtEl>
                                          <p:spTgt spid="4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nodeType="clickEffect">
                                  <p:stCondLst>
                                    <p:cond delay="0"/>
                                  </p:stCondLst>
                                  <p:childTnLst>
                                    <p:set>
                                      <p:cBhvr>
                                        <p:cTn id="50" dur="1" fill="hold">
                                          <p:stCondLst>
                                            <p:cond delay="0"/>
                                          </p:stCondLst>
                                        </p:cTn>
                                        <p:tgtEl>
                                          <p:spTgt spid="41">
                                            <p:txEl>
                                              <p:pRg st="0" end="0"/>
                                            </p:txEl>
                                          </p:spTgt>
                                        </p:tgtEl>
                                        <p:attrNameLst>
                                          <p:attrName>style.visibility</p:attrName>
                                        </p:attrNameLst>
                                      </p:cBhvr>
                                      <p:to>
                                        <p:strVal val="visible"/>
                                      </p:to>
                                    </p:set>
                                    <p:animEffect transition="in" filter="fade">
                                      <p:cBhvr>
                                        <p:cTn id="51" dur="500"/>
                                        <p:tgtEl>
                                          <p:spTgt spid="41">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2" grpId="0" animBg="1"/>
      <p:bldP spid="33" grpId="0" animBg="1"/>
      <p:bldP spid="34" grpId="0" animBg="1"/>
      <p:bldP spid="35" grpId="0" animBg="1"/>
      <p:bldP spid="36" grpId="0" animBg="1"/>
      <p:bldP spid="38" grpId="0"/>
      <p:bldP spid="39" grpId="0"/>
      <p:bldP spid="40" grpId="0"/>
      <p:bldP spid="4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ECCB2-B403-BB46-B294-62ED64DA4FC6}"/>
              </a:ext>
            </a:extLst>
          </p:cNvPr>
          <p:cNvSpPr>
            <a:spLocks noGrp="1"/>
          </p:cNvSpPr>
          <p:nvPr>
            <p:ph type="title"/>
          </p:nvPr>
        </p:nvSpPr>
        <p:spPr>
          <a:xfrm>
            <a:off x="609598" y="478894"/>
            <a:ext cx="10960100" cy="4812634"/>
          </a:xfrm>
        </p:spPr>
        <p:txBody>
          <a:bodyPr/>
          <a:lstStyle/>
          <a:p>
            <a:r>
              <a:rPr lang="en-US" sz="4000" dirty="0">
                <a:solidFill>
                  <a:srgbClr val="7030A0"/>
                </a:solidFill>
              </a:rPr>
              <a:t>Using the photo we used yesterday, we are going to try and find suitable verbs and then find an adverb to match it.</a:t>
            </a:r>
            <a:br>
              <a:rPr lang="en-US" sz="4000" dirty="0">
                <a:solidFill>
                  <a:srgbClr val="7030A0"/>
                </a:solidFill>
              </a:rPr>
            </a:br>
            <a:br>
              <a:rPr lang="en-US" sz="4000" dirty="0">
                <a:solidFill>
                  <a:srgbClr val="7030A0"/>
                </a:solidFill>
              </a:rPr>
            </a:br>
            <a:r>
              <a:rPr lang="en-US" sz="3200" dirty="0">
                <a:solidFill>
                  <a:srgbClr val="00B050"/>
                </a:solidFill>
              </a:rPr>
              <a:t>Pens and pencils ready…</a:t>
            </a:r>
            <a:endParaRPr lang="en-US" sz="4000" dirty="0">
              <a:solidFill>
                <a:srgbClr val="00B050"/>
              </a:solidFill>
            </a:endParaRPr>
          </a:p>
        </p:txBody>
      </p:sp>
    </p:spTree>
    <p:extLst>
      <p:ext uri="{BB962C8B-B14F-4D97-AF65-F5344CB8AC3E}">
        <p14:creationId xmlns:p14="http://schemas.microsoft.com/office/powerpoint/2010/main" val="18440696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DF1B9A-965B-184C-9176-AAD33FB91A9A}"/>
              </a:ext>
            </a:extLst>
          </p:cNvPr>
          <p:cNvPicPr>
            <a:picLocks noChangeAspect="1"/>
          </p:cNvPicPr>
          <p:nvPr/>
        </p:nvPicPr>
        <p:blipFill>
          <a:blip r:embed="rId2"/>
          <a:stretch>
            <a:fillRect/>
          </a:stretch>
        </p:blipFill>
        <p:spPr>
          <a:xfrm>
            <a:off x="877218" y="-59961"/>
            <a:ext cx="10437563" cy="6977921"/>
          </a:xfrm>
          <a:prstGeom prst="rect">
            <a:avLst/>
          </a:prstGeom>
        </p:spPr>
      </p:pic>
    </p:spTree>
    <p:extLst>
      <p:ext uri="{BB962C8B-B14F-4D97-AF65-F5344CB8AC3E}">
        <p14:creationId xmlns:p14="http://schemas.microsoft.com/office/powerpoint/2010/main" val="176425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E818C3-B892-FC41-BD51-6D23D501364E}"/>
              </a:ext>
            </a:extLst>
          </p:cNvPr>
          <p:cNvSpPr txBox="1"/>
          <p:nvPr/>
        </p:nvSpPr>
        <p:spPr>
          <a:xfrm>
            <a:off x="734518" y="449705"/>
            <a:ext cx="6565692" cy="707886"/>
          </a:xfrm>
          <a:prstGeom prst="rect">
            <a:avLst/>
          </a:prstGeom>
          <a:noFill/>
        </p:spPr>
        <p:txBody>
          <a:bodyPr wrap="square" rtlCol="0">
            <a:spAutoFit/>
          </a:bodyPr>
          <a:lstStyle/>
          <a:p>
            <a:r>
              <a:rPr lang="en-US" sz="4000" b="1" dirty="0">
                <a:solidFill>
                  <a:srgbClr val="002060"/>
                </a:solidFill>
              </a:rPr>
              <a:t>What did we come up with? </a:t>
            </a:r>
          </a:p>
        </p:txBody>
      </p:sp>
      <p:sp>
        <p:nvSpPr>
          <p:cNvPr id="3" name="TextBox 2">
            <a:extLst>
              <a:ext uri="{FF2B5EF4-FFF2-40B4-BE49-F238E27FC236}">
                <a16:creationId xmlns:a16="http://schemas.microsoft.com/office/drawing/2014/main" id="{E37AA2F8-3F42-E24D-96B2-A7C11A13B592}"/>
              </a:ext>
            </a:extLst>
          </p:cNvPr>
          <p:cNvSpPr txBox="1"/>
          <p:nvPr/>
        </p:nvSpPr>
        <p:spPr>
          <a:xfrm>
            <a:off x="2600793" y="1603948"/>
            <a:ext cx="6990413" cy="461665"/>
          </a:xfrm>
          <a:prstGeom prst="rect">
            <a:avLst/>
          </a:prstGeom>
          <a:noFill/>
        </p:spPr>
        <p:txBody>
          <a:bodyPr wrap="square" rtlCol="0">
            <a:spAutoFit/>
          </a:bodyPr>
          <a:lstStyle/>
          <a:p>
            <a:r>
              <a:rPr lang="en-US" sz="2400" dirty="0"/>
              <a:t>Verbs               					    Adverbs</a:t>
            </a:r>
          </a:p>
        </p:txBody>
      </p:sp>
      <p:sp>
        <p:nvSpPr>
          <p:cNvPr id="4" name="TextBox 3">
            <a:extLst>
              <a:ext uri="{FF2B5EF4-FFF2-40B4-BE49-F238E27FC236}">
                <a16:creationId xmlns:a16="http://schemas.microsoft.com/office/drawing/2014/main" id="{280A9AE6-4EFF-F54C-9986-83FF92EFA25A}"/>
              </a:ext>
            </a:extLst>
          </p:cNvPr>
          <p:cNvSpPr txBox="1"/>
          <p:nvPr/>
        </p:nvSpPr>
        <p:spPr>
          <a:xfrm>
            <a:off x="3124200" y="5671458"/>
            <a:ext cx="7968343" cy="646331"/>
          </a:xfrm>
          <a:prstGeom prst="rect">
            <a:avLst/>
          </a:prstGeom>
          <a:noFill/>
        </p:spPr>
        <p:txBody>
          <a:bodyPr wrap="square" rtlCol="0">
            <a:spAutoFit/>
          </a:bodyPr>
          <a:lstStyle/>
          <a:p>
            <a:r>
              <a:rPr lang="en-US" dirty="0">
                <a:solidFill>
                  <a:srgbClr val="FF0000"/>
                </a:solidFill>
              </a:rPr>
              <a:t>** Try swapping your verbs and adverbs around and see if it still makes sense. You         	can use this technique to help make your writing a little more interesting.</a:t>
            </a:r>
          </a:p>
        </p:txBody>
      </p:sp>
    </p:spTree>
    <p:extLst>
      <p:ext uri="{BB962C8B-B14F-4D97-AF65-F5344CB8AC3E}">
        <p14:creationId xmlns:p14="http://schemas.microsoft.com/office/powerpoint/2010/main" val="2446071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C58D283-DD7F-4373-844C-2BBAC5312DC8}"/>
              </a:ext>
            </a:extLst>
          </p:cNvPr>
          <p:cNvSpPr/>
          <p:nvPr/>
        </p:nvSpPr>
        <p:spPr>
          <a:xfrm>
            <a:off x="2063751" y="2157414"/>
            <a:ext cx="8069263" cy="1316037"/>
          </a:xfrm>
          <a:prstGeom prst="rect">
            <a:avLst/>
          </a:prstGeom>
          <a:solidFill>
            <a:srgbClr val="90C7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 name="Rectangle 21">
            <a:extLst>
              <a:ext uri="{FF2B5EF4-FFF2-40B4-BE49-F238E27FC236}">
                <a16:creationId xmlns:a16="http://schemas.microsoft.com/office/drawing/2014/main" id="{1584F8E6-9D28-46CA-BFF2-031A0E643BF6}"/>
              </a:ext>
            </a:extLst>
          </p:cNvPr>
          <p:cNvSpPr/>
          <p:nvPr/>
        </p:nvSpPr>
        <p:spPr>
          <a:xfrm>
            <a:off x="2063750" y="1511301"/>
            <a:ext cx="8064500" cy="531813"/>
          </a:xfrm>
          <a:prstGeom prst="rect">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268" name="Title 20">
            <a:extLst>
              <a:ext uri="{FF2B5EF4-FFF2-40B4-BE49-F238E27FC236}">
                <a16:creationId xmlns:a16="http://schemas.microsoft.com/office/drawing/2014/main" id="{2F9C590B-8A60-9042-9199-97713CFFE415}"/>
              </a:ext>
            </a:extLst>
          </p:cNvPr>
          <p:cNvSpPr>
            <a:spLocks noGrp="1"/>
          </p:cNvSpPr>
          <p:nvPr>
            <p:ph type="title"/>
          </p:nvPr>
        </p:nvSpPr>
        <p:spPr>
          <a:xfrm>
            <a:off x="1981201" y="479426"/>
            <a:ext cx="8220075" cy="993775"/>
          </a:xfrm>
        </p:spPr>
        <p:txBody>
          <a:bodyPr/>
          <a:lstStyle/>
          <a:p>
            <a:pPr eaLnBrk="1" hangingPunct="1"/>
            <a:r>
              <a:rPr lang="en-GB" altLang="en-US" sz="3600" dirty="0"/>
              <a:t>Fronted Adverbials</a:t>
            </a:r>
          </a:p>
        </p:txBody>
      </p:sp>
      <p:sp>
        <p:nvSpPr>
          <p:cNvPr id="11269" name="Rectangle 4">
            <a:extLst>
              <a:ext uri="{FF2B5EF4-FFF2-40B4-BE49-F238E27FC236}">
                <a16:creationId xmlns:a16="http://schemas.microsoft.com/office/drawing/2014/main" id="{7FEB31E2-97E6-984D-B91A-77E7249C0275}"/>
              </a:ext>
            </a:extLst>
          </p:cNvPr>
          <p:cNvSpPr>
            <a:spLocks noChangeArrowheads="1"/>
          </p:cNvSpPr>
          <p:nvPr/>
        </p:nvSpPr>
        <p:spPr bwMode="auto">
          <a:xfrm>
            <a:off x="2279650" y="1520825"/>
            <a:ext cx="76327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sz="2400">
                <a:solidFill>
                  <a:schemeClr val="tx1"/>
                </a:solidFill>
                <a:latin typeface="Twinkl SemiBold" pitchFamily="2" charset="0"/>
              </a:rPr>
              <a:t>What is an adverbial?</a:t>
            </a:r>
          </a:p>
        </p:txBody>
      </p:sp>
      <p:sp>
        <p:nvSpPr>
          <p:cNvPr id="18" name="Rectangle 17">
            <a:extLst>
              <a:ext uri="{FF2B5EF4-FFF2-40B4-BE49-F238E27FC236}">
                <a16:creationId xmlns:a16="http://schemas.microsoft.com/office/drawing/2014/main" id="{9FC6C082-79A5-DC49-A3F7-E91A0CCC11FB}"/>
              </a:ext>
            </a:extLst>
          </p:cNvPr>
          <p:cNvSpPr>
            <a:spLocks noChangeArrowheads="1"/>
          </p:cNvSpPr>
          <p:nvPr/>
        </p:nvSpPr>
        <p:spPr bwMode="auto">
          <a:xfrm>
            <a:off x="2274888" y="2157414"/>
            <a:ext cx="76327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a:solidFill>
                  <a:schemeClr val="tx1"/>
                </a:solidFill>
              </a:rPr>
              <a:t>An adverbial is a word, phrase or clause that is used, like an adverb, to modify a verb or a clause. Adverbs can be used as adverbials, but many other types of words, phrases and clauses can be used in this way, including prepositional phrases and subordinate clauses. </a:t>
            </a:r>
          </a:p>
        </p:txBody>
      </p:sp>
      <p:sp>
        <p:nvSpPr>
          <p:cNvPr id="28" name="Rectangle 27">
            <a:extLst>
              <a:ext uri="{FF2B5EF4-FFF2-40B4-BE49-F238E27FC236}">
                <a16:creationId xmlns:a16="http://schemas.microsoft.com/office/drawing/2014/main" id="{82EFEB6F-1660-48C1-9D8C-63222C2CE986}"/>
              </a:ext>
            </a:extLst>
          </p:cNvPr>
          <p:cNvSpPr/>
          <p:nvPr/>
        </p:nvSpPr>
        <p:spPr>
          <a:xfrm>
            <a:off x="2058988" y="4491039"/>
            <a:ext cx="8069262" cy="720725"/>
          </a:xfrm>
          <a:prstGeom prst="rect">
            <a:avLst/>
          </a:prstGeom>
          <a:solidFill>
            <a:srgbClr val="90C7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 name="Rectangle 28">
            <a:extLst>
              <a:ext uri="{FF2B5EF4-FFF2-40B4-BE49-F238E27FC236}">
                <a16:creationId xmlns:a16="http://schemas.microsoft.com/office/drawing/2014/main" id="{DB4828C5-7143-4DA2-9EE6-929C27C5C79C}"/>
              </a:ext>
            </a:extLst>
          </p:cNvPr>
          <p:cNvSpPr/>
          <p:nvPr/>
        </p:nvSpPr>
        <p:spPr>
          <a:xfrm>
            <a:off x="2058988" y="3844926"/>
            <a:ext cx="8064500" cy="531813"/>
          </a:xfrm>
          <a:prstGeom prst="rect">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 name="Rectangle 29">
            <a:extLst>
              <a:ext uri="{FF2B5EF4-FFF2-40B4-BE49-F238E27FC236}">
                <a16:creationId xmlns:a16="http://schemas.microsoft.com/office/drawing/2014/main" id="{350C9675-58AE-644E-9855-8C64378E0B28}"/>
              </a:ext>
            </a:extLst>
          </p:cNvPr>
          <p:cNvSpPr>
            <a:spLocks noChangeArrowheads="1"/>
          </p:cNvSpPr>
          <p:nvPr/>
        </p:nvSpPr>
        <p:spPr bwMode="auto">
          <a:xfrm>
            <a:off x="2274888" y="3852863"/>
            <a:ext cx="76327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sz="2400">
                <a:solidFill>
                  <a:schemeClr val="tx1"/>
                </a:solidFill>
                <a:latin typeface="Twinkl SemiBold" pitchFamily="2" charset="0"/>
              </a:rPr>
              <a:t>What is a fronted adverbial?</a:t>
            </a:r>
          </a:p>
        </p:txBody>
      </p:sp>
      <p:sp>
        <p:nvSpPr>
          <p:cNvPr id="31" name="Rectangle 30">
            <a:extLst>
              <a:ext uri="{FF2B5EF4-FFF2-40B4-BE49-F238E27FC236}">
                <a16:creationId xmlns:a16="http://schemas.microsoft.com/office/drawing/2014/main" id="{3E91D3D7-11BE-CE4D-B753-37999095F1F4}"/>
              </a:ext>
            </a:extLst>
          </p:cNvPr>
          <p:cNvSpPr>
            <a:spLocks noChangeArrowheads="1"/>
          </p:cNvSpPr>
          <p:nvPr/>
        </p:nvSpPr>
        <p:spPr bwMode="auto">
          <a:xfrm>
            <a:off x="2270126" y="4491038"/>
            <a:ext cx="526097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a:solidFill>
                  <a:schemeClr val="tx1"/>
                </a:solidFill>
              </a:rPr>
              <a:t>When an adverbial is used at the beginning of a sentence, they are often called ‘fronted adverbials’.</a:t>
            </a:r>
          </a:p>
        </p:txBody>
      </p:sp>
    </p:spTree>
    <p:extLst>
      <p:ext uri="{BB962C8B-B14F-4D97-AF65-F5344CB8AC3E}">
        <p14:creationId xmlns:p14="http://schemas.microsoft.com/office/powerpoint/2010/main" val="39731820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8" grpId="0"/>
      <p:bldP spid="28" grpId="0" animBg="1"/>
      <p:bldP spid="29" grpId="0" animBg="1"/>
      <p:bldP spid="30" grpId="0"/>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0D51A68-0853-41BC-AB1F-E52089E120CB}"/>
              </a:ext>
            </a:extLst>
          </p:cNvPr>
          <p:cNvSpPr/>
          <p:nvPr/>
        </p:nvSpPr>
        <p:spPr>
          <a:xfrm>
            <a:off x="2058988" y="2174876"/>
            <a:ext cx="8069262" cy="3592513"/>
          </a:xfrm>
          <a:prstGeom prst="rect">
            <a:avLst/>
          </a:prstGeom>
          <a:solidFill>
            <a:srgbClr val="90C7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 name="Rectangle 21">
            <a:extLst>
              <a:ext uri="{FF2B5EF4-FFF2-40B4-BE49-F238E27FC236}">
                <a16:creationId xmlns:a16="http://schemas.microsoft.com/office/drawing/2014/main" id="{EA002D70-89E3-4534-933E-4EB7DAA01C35}"/>
              </a:ext>
            </a:extLst>
          </p:cNvPr>
          <p:cNvSpPr/>
          <p:nvPr/>
        </p:nvSpPr>
        <p:spPr>
          <a:xfrm>
            <a:off x="2063750" y="1503363"/>
            <a:ext cx="8064500" cy="531812"/>
          </a:xfrm>
          <a:prstGeom prst="rect">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292" name="Title 20">
            <a:extLst>
              <a:ext uri="{FF2B5EF4-FFF2-40B4-BE49-F238E27FC236}">
                <a16:creationId xmlns:a16="http://schemas.microsoft.com/office/drawing/2014/main" id="{58CA971A-4AE2-734E-97BA-5AE7A3DCFC5B}"/>
              </a:ext>
            </a:extLst>
          </p:cNvPr>
          <p:cNvSpPr>
            <a:spLocks noGrp="1"/>
          </p:cNvSpPr>
          <p:nvPr>
            <p:ph type="title"/>
          </p:nvPr>
        </p:nvSpPr>
        <p:spPr>
          <a:xfrm>
            <a:off x="1981201" y="479426"/>
            <a:ext cx="8220075" cy="993775"/>
          </a:xfrm>
        </p:spPr>
        <p:txBody>
          <a:bodyPr/>
          <a:lstStyle/>
          <a:p>
            <a:pPr eaLnBrk="1" hangingPunct="1"/>
            <a:r>
              <a:rPr lang="en-GB" altLang="en-US" sz="3400" dirty="0"/>
              <a:t>Types of Fronted Adverbial</a:t>
            </a:r>
          </a:p>
        </p:txBody>
      </p:sp>
      <p:sp>
        <p:nvSpPr>
          <p:cNvPr id="12293" name="Rectangle 4">
            <a:extLst>
              <a:ext uri="{FF2B5EF4-FFF2-40B4-BE49-F238E27FC236}">
                <a16:creationId xmlns:a16="http://schemas.microsoft.com/office/drawing/2014/main" id="{81568037-CCD0-6744-A7DC-58D4623CECB5}"/>
              </a:ext>
            </a:extLst>
          </p:cNvPr>
          <p:cNvSpPr>
            <a:spLocks noChangeArrowheads="1"/>
          </p:cNvSpPr>
          <p:nvPr/>
        </p:nvSpPr>
        <p:spPr bwMode="auto">
          <a:xfrm>
            <a:off x="2279650" y="1520825"/>
            <a:ext cx="76327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Fronted adverbials are used to describe…</a:t>
            </a:r>
          </a:p>
        </p:txBody>
      </p:sp>
      <p:sp>
        <p:nvSpPr>
          <p:cNvPr id="18" name="Rectangle 17">
            <a:extLst>
              <a:ext uri="{FF2B5EF4-FFF2-40B4-BE49-F238E27FC236}">
                <a16:creationId xmlns:a16="http://schemas.microsoft.com/office/drawing/2014/main" id="{2A0BDACF-CAFF-E140-B917-22FC0030BED0}"/>
              </a:ext>
            </a:extLst>
          </p:cNvPr>
          <p:cNvSpPr>
            <a:spLocks noChangeArrowheads="1"/>
          </p:cNvSpPr>
          <p:nvPr/>
        </p:nvSpPr>
        <p:spPr bwMode="auto">
          <a:xfrm>
            <a:off x="2274888" y="2174876"/>
            <a:ext cx="7632700"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a:solidFill>
                  <a:schemeClr val="tx1"/>
                </a:solidFill>
              </a:rPr>
              <a:t>the </a:t>
            </a:r>
            <a:r>
              <a:rPr lang="en-GB" altLang="en-US">
                <a:solidFill>
                  <a:srgbClr val="FFFF00"/>
                </a:solidFill>
                <a:latin typeface="Twinkl SemiBold" pitchFamily="2" charset="0"/>
              </a:rPr>
              <a:t>time</a:t>
            </a:r>
            <a:r>
              <a:rPr lang="en-GB" altLang="en-US">
                <a:solidFill>
                  <a:schemeClr val="tx1"/>
                </a:solidFill>
              </a:rPr>
              <a:t> something happens, </a:t>
            </a:r>
          </a:p>
          <a:p>
            <a:pPr eaLnBrk="1" hangingPunct="1">
              <a:lnSpc>
                <a:spcPct val="100000"/>
              </a:lnSpc>
              <a:spcBef>
                <a:spcPct val="0"/>
              </a:spcBef>
              <a:buFontTx/>
              <a:buNone/>
            </a:pPr>
            <a:r>
              <a:rPr lang="en-GB" altLang="en-US">
                <a:solidFill>
                  <a:schemeClr val="tx1"/>
                </a:solidFill>
              </a:rPr>
              <a:t>e.g. </a:t>
            </a:r>
            <a:r>
              <a:rPr lang="en-GB" altLang="en-US" b="1">
                <a:solidFill>
                  <a:srgbClr val="013F7C"/>
                </a:solidFill>
              </a:rPr>
              <a:t>Before sunrise, </a:t>
            </a:r>
            <a:r>
              <a:rPr lang="en-GB" altLang="en-US">
                <a:solidFill>
                  <a:schemeClr val="tx1"/>
                </a:solidFill>
              </a:rPr>
              <a:t>Darius crept into the beast’s cave.</a:t>
            </a:r>
          </a:p>
          <a:p>
            <a:pPr eaLnBrk="1" hangingPunct="1">
              <a:lnSpc>
                <a:spcPct val="100000"/>
              </a:lnSpc>
              <a:spcBef>
                <a:spcPct val="0"/>
              </a:spcBef>
              <a:buFontTx/>
              <a:buNone/>
            </a:pPr>
            <a:endParaRPr lang="en-GB" altLang="en-US" sz="1100">
              <a:solidFill>
                <a:schemeClr val="tx1"/>
              </a:solidFill>
            </a:endParaRPr>
          </a:p>
          <a:p>
            <a:pPr eaLnBrk="1" hangingPunct="1">
              <a:lnSpc>
                <a:spcPct val="100000"/>
              </a:lnSpc>
              <a:spcBef>
                <a:spcPct val="0"/>
              </a:spcBef>
              <a:buFontTx/>
              <a:buNone/>
            </a:pPr>
            <a:r>
              <a:rPr lang="en-GB" altLang="en-US">
                <a:solidFill>
                  <a:schemeClr val="tx1"/>
                </a:solidFill>
              </a:rPr>
              <a:t>the </a:t>
            </a:r>
            <a:r>
              <a:rPr lang="en-GB" altLang="en-US">
                <a:solidFill>
                  <a:schemeClr val="accent2"/>
                </a:solidFill>
                <a:latin typeface="Twinkl SemiBold" pitchFamily="2" charset="0"/>
              </a:rPr>
              <a:t>frequency</a:t>
            </a:r>
            <a:r>
              <a:rPr lang="en-GB" altLang="en-US">
                <a:solidFill>
                  <a:schemeClr val="tx1"/>
                </a:solidFill>
              </a:rPr>
              <a:t> (how often) something happens, </a:t>
            </a:r>
          </a:p>
          <a:p>
            <a:pPr eaLnBrk="1" hangingPunct="1">
              <a:lnSpc>
                <a:spcPct val="100000"/>
              </a:lnSpc>
              <a:spcBef>
                <a:spcPct val="0"/>
              </a:spcBef>
              <a:buFontTx/>
              <a:buNone/>
            </a:pPr>
            <a:r>
              <a:rPr lang="en-GB" altLang="en-US">
                <a:solidFill>
                  <a:schemeClr val="tx1"/>
                </a:solidFill>
              </a:rPr>
              <a:t>e.g. </a:t>
            </a:r>
            <a:r>
              <a:rPr lang="en-GB" altLang="en-US" b="1">
                <a:solidFill>
                  <a:srgbClr val="013F7C"/>
                </a:solidFill>
              </a:rPr>
              <a:t>Every so often,</a:t>
            </a:r>
            <a:r>
              <a:rPr lang="en-GB" altLang="en-US">
                <a:solidFill>
                  <a:srgbClr val="013F7C"/>
                </a:solidFill>
              </a:rPr>
              <a:t> </a:t>
            </a:r>
            <a:r>
              <a:rPr lang="en-GB" altLang="en-US">
                <a:solidFill>
                  <a:schemeClr val="tx1"/>
                </a:solidFill>
              </a:rPr>
              <a:t>Darius could hear the beast’s ferocious snore.</a:t>
            </a:r>
          </a:p>
          <a:p>
            <a:pPr eaLnBrk="1" hangingPunct="1">
              <a:lnSpc>
                <a:spcPct val="100000"/>
              </a:lnSpc>
              <a:spcBef>
                <a:spcPct val="0"/>
              </a:spcBef>
              <a:buFontTx/>
              <a:buNone/>
            </a:pPr>
            <a:endParaRPr lang="en-GB" altLang="en-US" sz="1100">
              <a:solidFill>
                <a:schemeClr val="tx1"/>
              </a:solidFill>
            </a:endParaRPr>
          </a:p>
          <a:p>
            <a:pPr eaLnBrk="1" hangingPunct="1">
              <a:lnSpc>
                <a:spcPct val="100000"/>
              </a:lnSpc>
              <a:spcBef>
                <a:spcPct val="0"/>
              </a:spcBef>
              <a:buFontTx/>
              <a:buNone/>
            </a:pPr>
            <a:r>
              <a:rPr lang="en-GB" altLang="en-US">
                <a:solidFill>
                  <a:schemeClr val="tx1"/>
                </a:solidFill>
              </a:rPr>
              <a:t>the </a:t>
            </a:r>
            <a:r>
              <a:rPr lang="en-GB" altLang="en-US">
                <a:solidFill>
                  <a:srgbClr val="C00000"/>
                </a:solidFill>
                <a:latin typeface="Twinkl SemiBold" pitchFamily="2" charset="0"/>
              </a:rPr>
              <a:t>place</a:t>
            </a:r>
            <a:r>
              <a:rPr lang="en-GB" altLang="en-US">
                <a:solidFill>
                  <a:schemeClr val="tx1"/>
                </a:solidFill>
              </a:rPr>
              <a:t> something happens, </a:t>
            </a:r>
          </a:p>
          <a:p>
            <a:pPr eaLnBrk="1" hangingPunct="1">
              <a:lnSpc>
                <a:spcPct val="100000"/>
              </a:lnSpc>
              <a:spcBef>
                <a:spcPct val="0"/>
              </a:spcBef>
              <a:buFontTx/>
              <a:buNone/>
            </a:pPr>
            <a:r>
              <a:rPr lang="en-GB" altLang="en-US">
                <a:solidFill>
                  <a:schemeClr val="tx1"/>
                </a:solidFill>
              </a:rPr>
              <a:t>e.g. </a:t>
            </a:r>
            <a:r>
              <a:rPr lang="en-GB" altLang="en-US" b="1">
                <a:solidFill>
                  <a:srgbClr val="013F7C"/>
                </a:solidFill>
              </a:rPr>
              <a:t>At the back of the cave, </a:t>
            </a:r>
            <a:r>
              <a:rPr lang="en-GB" altLang="en-US">
                <a:solidFill>
                  <a:schemeClr val="tx1"/>
                </a:solidFill>
              </a:rPr>
              <a:t>the terrifying creature began to stir.</a:t>
            </a:r>
          </a:p>
          <a:p>
            <a:pPr eaLnBrk="1" hangingPunct="1">
              <a:lnSpc>
                <a:spcPct val="100000"/>
              </a:lnSpc>
              <a:spcBef>
                <a:spcPct val="0"/>
              </a:spcBef>
              <a:buFontTx/>
              <a:buNone/>
            </a:pPr>
            <a:endParaRPr lang="en-GB" altLang="en-US" sz="1100">
              <a:solidFill>
                <a:schemeClr val="tx1"/>
              </a:solidFill>
            </a:endParaRPr>
          </a:p>
          <a:p>
            <a:pPr eaLnBrk="1" hangingPunct="1">
              <a:lnSpc>
                <a:spcPct val="100000"/>
              </a:lnSpc>
              <a:spcBef>
                <a:spcPct val="0"/>
              </a:spcBef>
              <a:buFontTx/>
              <a:buNone/>
            </a:pPr>
            <a:r>
              <a:rPr lang="en-GB" altLang="en-US">
                <a:solidFill>
                  <a:schemeClr val="tx1"/>
                </a:solidFill>
              </a:rPr>
              <a:t>the </a:t>
            </a:r>
            <a:r>
              <a:rPr lang="en-GB" altLang="en-US">
                <a:solidFill>
                  <a:srgbClr val="7030A0"/>
                </a:solidFill>
                <a:latin typeface="Twinkl SemiBold" pitchFamily="2" charset="0"/>
              </a:rPr>
              <a:t>manner</a:t>
            </a:r>
            <a:r>
              <a:rPr lang="en-GB" altLang="en-US">
                <a:solidFill>
                  <a:schemeClr val="tx1"/>
                </a:solidFill>
              </a:rPr>
              <a:t> something happens, </a:t>
            </a:r>
          </a:p>
          <a:p>
            <a:pPr eaLnBrk="1" hangingPunct="1">
              <a:lnSpc>
                <a:spcPct val="100000"/>
              </a:lnSpc>
              <a:spcBef>
                <a:spcPct val="0"/>
              </a:spcBef>
              <a:buFontTx/>
              <a:buNone/>
            </a:pPr>
            <a:r>
              <a:rPr lang="en-GB" altLang="en-US">
                <a:solidFill>
                  <a:schemeClr val="tx1"/>
                </a:solidFill>
              </a:rPr>
              <a:t>e.g. </a:t>
            </a:r>
            <a:r>
              <a:rPr lang="en-GB" altLang="en-US" b="1">
                <a:solidFill>
                  <a:srgbClr val="013F7C"/>
                </a:solidFill>
              </a:rPr>
              <a:t>As quick as a flash, </a:t>
            </a:r>
            <a:r>
              <a:rPr lang="en-GB" altLang="en-US">
                <a:solidFill>
                  <a:schemeClr val="tx1"/>
                </a:solidFill>
              </a:rPr>
              <a:t>Darius bounded behind a nearby rock.</a:t>
            </a:r>
          </a:p>
          <a:p>
            <a:pPr eaLnBrk="1" hangingPunct="1">
              <a:lnSpc>
                <a:spcPct val="100000"/>
              </a:lnSpc>
              <a:spcBef>
                <a:spcPct val="0"/>
              </a:spcBef>
              <a:buFontTx/>
              <a:buNone/>
            </a:pPr>
            <a:endParaRPr lang="en-GB" altLang="en-US" sz="1100">
              <a:solidFill>
                <a:schemeClr val="tx1"/>
              </a:solidFill>
            </a:endParaRPr>
          </a:p>
          <a:p>
            <a:pPr eaLnBrk="1" hangingPunct="1">
              <a:lnSpc>
                <a:spcPct val="100000"/>
              </a:lnSpc>
              <a:spcBef>
                <a:spcPct val="0"/>
              </a:spcBef>
              <a:buFontTx/>
              <a:buNone/>
            </a:pPr>
            <a:r>
              <a:rPr lang="en-GB" altLang="en-US">
                <a:solidFill>
                  <a:schemeClr val="tx1"/>
                </a:solidFill>
              </a:rPr>
              <a:t>the </a:t>
            </a:r>
            <a:r>
              <a:rPr lang="en-GB" altLang="en-US">
                <a:solidFill>
                  <a:srgbClr val="00B050"/>
                </a:solidFill>
                <a:latin typeface="Twinkl SemiBold" pitchFamily="2" charset="0"/>
              </a:rPr>
              <a:t>possibility</a:t>
            </a:r>
            <a:r>
              <a:rPr lang="en-GB" altLang="en-US">
                <a:solidFill>
                  <a:schemeClr val="tx1"/>
                </a:solidFill>
              </a:rPr>
              <a:t> (how likely) something will/has happen(ed), </a:t>
            </a:r>
          </a:p>
          <a:p>
            <a:pPr eaLnBrk="1" hangingPunct="1">
              <a:lnSpc>
                <a:spcPct val="100000"/>
              </a:lnSpc>
              <a:spcBef>
                <a:spcPct val="0"/>
              </a:spcBef>
              <a:buFontTx/>
              <a:buNone/>
            </a:pPr>
            <a:r>
              <a:rPr lang="en-GB" altLang="en-US">
                <a:solidFill>
                  <a:schemeClr val="tx1"/>
                </a:solidFill>
              </a:rPr>
              <a:t>e.g. </a:t>
            </a:r>
            <a:r>
              <a:rPr lang="en-GB" altLang="en-US" b="1">
                <a:solidFill>
                  <a:srgbClr val="013F7C"/>
                </a:solidFill>
              </a:rPr>
              <a:t>Almost certainly, </a:t>
            </a:r>
            <a:r>
              <a:rPr lang="en-GB" altLang="en-US">
                <a:solidFill>
                  <a:schemeClr val="tx1"/>
                </a:solidFill>
              </a:rPr>
              <a:t>the deadly beast would find Darius.</a:t>
            </a:r>
          </a:p>
        </p:txBody>
      </p:sp>
      <p:sp>
        <p:nvSpPr>
          <p:cNvPr id="29" name="Oval 28">
            <a:extLst>
              <a:ext uri="{FF2B5EF4-FFF2-40B4-BE49-F238E27FC236}">
                <a16:creationId xmlns:a16="http://schemas.microsoft.com/office/drawing/2014/main" id="{5DCE556A-7346-4DDB-8C66-A4A23AC2D97E}"/>
              </a:ext>
            </a:extLst>
          </p:cNvPr>
          <p:cNvSpPr/>
          <p:nvPr/>
        </p:nvSpPr>
        <p:spPr>
          <a:xfrm>
            <a:off x="7997825" y="5370513"/>
            <a:ext cx="2578100" cy="131921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latin typeface="Twinkl SemiBold" pitchFamily="2" charset="0"/>
              </a:rPr>
              <a:t>Did you notice how the fronted adverbials were punctuated?</a:t>
            </a:r>
          </a:p>
        </p:txBody>
      </p:sp>
    </p:spTree>
    <p:extLst>
      <p:ext uri="{BB962C8B-B14F-4D97-AF65-F5344CB8AC3E}">
        <p14:creationId xmlns:p14="http://schemas.microsoft.com/office/powerpoint/2010/main" val="28315133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animEffect transition="in" filter="fade">
                                      <p:cBhvr>
                                        <p:cTn id="7" dur="500"/>
                                        <p:tgtEl>
                                          <p:spTgt spid="18">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4" end="4"/>
                                            </p:txEl>
                                          </p:spTgt>
                                        </p:tgtEl>
                                        <p:attrNameLst>
                                          <p:attrName>style.visibility</p:attrName>
                                        </p:attrNameLst>
                                      </p:cBhvr>
                                      <p:to>
                                        <p:strVal val="visible"/>
                                      </p:to>
                                    </p:set>
                                    <p:animEffect transition="in" filter="fade">
                                      <p:cBhvr>
                                        <p:cTn id="12" dur="500"/>
                                        <p:tgtEl>
                                          <p:spTgt spid="18">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7" end="7"/>
                                            </p:txEl>
                                          </p:spTgt>
                                        </p:tgtEl>
                                        <p:attrNameLst>
                                          <p:attrName>style.visibility</p:attrName>
                                        </p:attrNameLst>
                                      </p:cBhvr>
                                      <p:to>
                                        <p:strVal val="visible"/>
                                      </p:to>
                                    </p:set>
                                    <p:animEffect transition="in" filter="fade">
                                      <p:cBhvr>
                                        <p:cTn id="17" dur="500"/>
                                        <p:tgtEl>
                                          <p:spTgt spid="18">
                                            <p:txEl>
                                              <p:pRg st="7" end="7"/>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10" end="10"/>
                                            </p:txEl>
                                          </p:spTgt>
                                        </p:tgtEl>
                                        <p:attrNameLst>
                                          <p:attrName>style.visibility</p:attrName>
                                        </p:attrNameLst>
                                      </p:cBhvr>
                                      <p:to>
                                        <p:strVal val="visible"/>
                                      </p:to>
                                    </p:set>
                                    <p:animEffect transition="in" filter="fade">
                                      <p:cBhvr>
                                        <p:cTn id="22" dur="500"/>
                                        <p:tgtEl>
                                          <p:spTgt spid="18">
                                            <p:txEl>
                                              <p:pRg st="10" end="1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xEl>
                                              <p:pRg st="13" end="13"/>
                                            </p:txEl>
                                          </p:spTgt>
                                        </p:tgtEl>
                                        <p:attrNameLst>
                                          <p:attrName>style.visibility</p:attrName>
                                        </p:attrNameLst>
                                      </p:cBhvr>
                                      <p:to>
                                        <p:strVal val="visible"/>
                                      </p:to>
                                    </p:set>
                                    <p:animEffect transition="in" filter="fade">
                                      <p:cBhvr>
                                        <p:cTn id="27" dur="500"/>
                                        <p:tgtEl>
                                          <p:spTgt spid="18">
                                            <p:txEl>
                                              <p:pRg st="13" end="1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500" fill="hold"/>
                                        <p:tgtEl>
                                          <p:spTgt spid="29"/>
                                        </p:tgtEl>
                                        <p:attrNameLst>
                                          <p:attrName>ppt_x</p:attrName>
                                        </p:attrNameLst>
                                      </p:cBhvr>
                                      <p:tavLst>
                                        <p:tav tm="0">
                                          <p:val>
                                            <p:strVal val="#ppt_x"/>
                                          </p:val>
                                        </p:tav>
                                        <p:tav tm="100000">
                                          <p:val>
                                            <p:strVal val="#ppt_x"/>
                                          </p:val>
                                        </p:tav>
                                      </p:tavLst>
                                    </p:anim>
                                    <p:anim calcmode="lin" valueType="num">
                                      <p:cBhvr additive="base">
                                        <p:cTn id="3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9C4C1-2EA3-0644-B2E6-479927BA5401}"/>
              </a:ext>
            </a:extLst>
          </p:cNvPr>
          <p:cNvSpPr>
            <a:spLocks noGrp="1"/>
          </p:cNvSpPr>
          <p:nvPr>
            <p:ph type="title"/>
          </p:nvPr>
        </p:nvSpPr>
        <p:spPr>
          <a:xfrm>
            <a:off x="350017" y="314769"/>
            <a:ext cx="10254922" cy="1902913"/>
          </a:xfrm>
        </p:spPr>
        <p:txBody>
          <a:bodyPr/>
          <a:lstStyle/>
          <a:p>
            <a:r>
              <a:rPr lang="en-US" dirty="0">
                <a:solidFill>
                  <a:srgbClr val="7030A0"/>
                </a:solidFill>
              </a:rPr>
              <a:t>What is a Noun?</a:t>
            </a:r>
            <a:br>
              <a:rPr lang="en-US" dirty="0">
                <a:solidFill>
                  <a:srgbClr val="7030A0"/>
                </a:solidFill>
              </a:rPr>
            </a:br>
            <a:r>
              <a:rPr lang="en-GB" sz="2400" dirty="0"/>
              <a:t>a word used to identify any of a class of people, places, or things ( </a:t>
            </a:r>
            <a:r>
              <a:rPr lang="en-GB" sz="2400" i="1" dirty="0"/>
              <a:t>common noun</a:t>
            </a:r>
            <a:r>
              <a:rPr lang="en-GB" sz="2400" dirty="0"/>
              <a:t>), or to name a particular one of these ( </a:t>
            </a:r>
            <a:r>
              <a:rPr lang="en-GB" sz="2400" i="1" dirty="0"/>
              <a:t>proper noun</a:t>
            </a:r>
            <a:r>
              <a:rPr lang="en-GB" sz="2400" dirty="0"/>
              <a:t> ).</a:t>
            </a:r>
            <a:br>
              <a:rPr lang="en-GB" dirty="0"/>
            </a:br>
            <a:endParaRPr lang="en-US" dirty="0">
              <a:solidFill>
                <a:srgbClr val="7030A0"/>
              </a:solidFill>
            </a:endParaRPr>
          </a:p>
        </p:txBody>
      </p:sp>
      <p:sp>
        <p:nvSpPr>
          <p:cNvPr id="3" name="TextBox 2">
            <a:extLst>
              <a:ext uri="{FF2B5EF4-FFF2-40B4-BE49-F238E27FC236}">
                <a16:creationId xmlns:a16="http://schemas.microsoft.com/office/drawing/2014/main" id="{85A15FA4-35FD-564A-A199-91A5DB6F952B}"/>
              </a:ext>
            </a:extLst>
          </p:cNvPr>
          <p:cNvSpPr txBox="1"/>
          <p:nvPr/>
        </p:nvSpPr>
        <p:spPr>
          <a:xfrm>
            <a:off x="350017" y="2033016"/>
            <a:ext cx="9760935" cy="954107"/>
          </a:xfrm>
          <a:prstGeom prst="rect">
            <a:avLst/>
          </a:prstGeom>
          <a:noFill/>
        </p:spPr>
        <p:txBody>
          <a:bodyPr wrap="square" rtlCol="0">
            <a:spAutoFit/>
          </a:bodyPr>
          <a:lstStyle/>
          <a:p>
            <a:r>
              <a:rPr lang="en-US" sz="3200" dirty="0">
                <a:solidFill>
                  <a:srgbClr val="00B050"/>
                </a:solidFill>
              </a:rPr>
              <a:t>So we have Common Nouns and we have Proper Nouns.</a:t>
            </a:r>
          </a:p>
          <a:p>
            <a:r>
              <a:rPr lang="en-US" sz="2400" dirty="0">
                <a:solidFill>
                  <a:srgbClr val="FF0000"/>
                </a:solidFill>
              </a:rPr>
              <a:t>What is the difference?</a:t>
            </a:r>
          </a:p>
        </p:txBody>
      </p:sp>
      <p:sp>
        <p:nvSpPr>
          <p:cNvPr id="4" name="Rectangle 7">
            <a:extLst>
              <a:ext uri="{FF2B5EF4-FFF2-40B4-BE49-F238E27FC236}">
                <a16:creationId xmlns:a16="http://schemas.microsoft.com/office/drawing/2014/main" id="{E2D61925-DD71-C247-9427-3CCAF148D4C1}"/>
              </a:ext>
            </a:extLst>
          </p:cNvPr>
          <p:cNvSpPr>
            <a:spLocks/>
          </p:cNvSpPr>
          <p:nvPr/>
        </p:nvSpPr>
        <p:spPr bwMode="auto">
          <a:xfrm>
            <a:off x="759681" y="3391036"/>
            <a:ext cx="8237174" cy="2701789"/>
          </a:xfrm>
          <a:prstGeom prst="rect">
            <a:avLst/>
          </a:prstGeom>
          <a:solidFill>
            <a:srgbClr val="62CFD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b="1" dirty="0">
                <a:solidFill>
                  <a:schemeClr val="tx1"/>
                </a:solidFill>
              </a:rPr>
              <a:t>Common nouns</a:t>
            </a:r>
            <a:r>
              <a:rPr lang="en-GB" altLang="en-US" dirty="0">
                <a:solidFill>
                  <a:schemeClr val="tx1"/>
                </a:solidFill>
              </a:rPr>
              <a:t> are the general names for people, places, objects or animals. For example:</a:t>
            </a:r>
          </a:p>
        </p:txBody>
      </p:sp>
      <p:pic>
        <p:nvPicPr>
          <p:cNvPr id="5" name="Picture 1">
            <a:extLst>
              <a:ext uri="{FF2B5EF4-FFF2-40B4-BE49-F238E27FC236}">
                <a16:creationId xmlns:a16="http://schemas.microsoft.com/office/drawing/2014/main" id="{58665B0B-E8FD-1740-9B37-911B9F5C4906}"/>
              </a:ext>
            </a:extLst>
          </p:cNvPr>
          <p:cNvPicPr>
            <a:picLocks noChangeAspect="1"/>
          </p:cNvPicPr>
          <p:nvPr/>
        </p:nvPicPr>
        <p:blipFill>
          <a:blip r:embed="rId2">
            <a:extLst>
              <a:ext uri="{28A0092B-C50C-407E-A947-70E740481C1C}">
                <a14:useLocalDpi xmlns:a14="http://schemas.microsoft.com/office/drawing/2010/main" val="0"/>
              </a:ext>
            </a:extLst>
          </a:blip>
          <a:srcRect b="58655"/>
          <a:stretch>
            <a:fillRect/>
          </a:stretch>
        </p:blipFill>
        <p:spPr bwMode="auto">
          <a:xfrm>
            <a:off x="1216766" y="4333528"/>
            <a:ext cx="1785350" cy="1759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0ACA1E4D-5AB2-524A-9E5F-5DCAD9AEA9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84692" y="4286797"/>
            <a:ext cx="1567229" cy="1680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a:extLst>
              <a:ext uri="{FF2B5EF4-FFF2-40B4-BE49-F238E27FC236}">
                <a16:creationId xmlns:a16="http://schemas.microsoft.com/office/drawing/2014/main" id="{0B5FF870-3ECA-A74D-BA28-3CE2933D822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71666" y="4307105"/>
            <a:ext cx="1253705" cy="1672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a:extLst>
              <a:ext uri="{FF2B5EF4-FFF2-40B4-BE49-F238E27FC236}">
                <a16:creationId xmlns:a16="http://schemas.microsoft.com/office/drawing/2014/main" id="{1DC40142-537F-BC48-8C80-1C6F96BAE2A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98536" y="4157840"/>
            <a:ext cx="1736610" cy="1809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56B48E04-ACDB-3445-AEFC-779BD40E600F}"/>
              </a:ext>
            </a:extLst>
          </p:cNvPr>
          <p:cNvSpPr/>
          <p:nvPr/>
        </p:nvSpPr>
        <p:spPr>
          <a:xfrm>
            <a:off x="350017" y="878074"/>
            <a:ext cx="9760935" cy="7510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554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1+ppt_h/2"/>
                                          </p:val>
                                        </p:tav>
                                      </p:tavLst>
                                    </p:anim>
                                    <p:set>
                                      <p:cBhvr>
                                        <p:cTn id="8" dur="1" fill="hold">
                                          <p:stCondLst>
                                            <p:cond delay="499"/>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EE24CF5-C803-4228-A922-B3DC46A489DE}"/>
              </a:ext>
            </a:extLst>
          </p:cNvPr>
          <p:cNvSpPr/>
          <p:nvPr/>
        </p:nvSpPr>
        <p:spPr>
          <a:xfrm>
            <a:off x="2058988" y="4921251"/>
            <a:ext cx="8069262" cy="1171575"/>
          </a:xfrm>
          <a:prstGeom prst="rect">
            <a:avLst/>
          </a:prstGeom>
          <a:solidFill>
            <a:srgbClr val="90C7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 name="Rectangle 21">
            <a:extLst>
              <a:ext uri="{FF2B5EF4-FFF2-40B4-BE49-F238E27FC236}">
                <a16:creationId xmlns:a16="http://schemas.microsoft.com/office/drawing/2014/main" id="{7FAEBE39-17A9-4531-AB56-5C0EAF029D13}"/>
              </a:ext>
            </a:extLst>
          </p:cNvPr>
          <p:cNvSpPr/>
          <p:nvPr/>
        </p:nvSpPr>
        <p:spPr>
          <a:xfrm>
            <a:off x="2063750" y="1566864"/>
            <a:ext cx="8064500" cy="966787"/>
          </a:xfrm>
          <a:prstGeom prst="rect">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316" name="Title 20">
            <a:extLst>
              <a:ext uri="{FF2B5EF4-FFF2-40B4-BE49-F238E27FC236}">
                <a16:creationId xmlns:a16="http://schemas.microsoft.com/office/drawing/2014/main" id="{84FE5882-62C2-2E4C-9277-25434BF79AAD}"/>
              </a:ext>
            </a:extLst>
          </p:cNvPr>
          <p:cNvSpPr>
            <a:spLocks noGrp="1"/>
          </p:cNvSpPr>
          <p:nvPr>
            <p:ph type="title"/>
          </p:nvPr>
        </p:nvSpPr>
        <p:spPr>
          <a:xfrm>
            <a:off x="1981201" y="479426"/>
            <a:ext cx="8220075" cy="993775"/>
          </a:xfrm>
        </p:spPr>
        <p:txBody>
          <a:bodyPr/>
          <a:lstStyle/>
          <a:p>
            <a:pPr eaLnBrk="1" hangingPunct="1"/>
            <a:r>
              <a:rPr lang="en-GB" altLang="en-US" sz="3600" dirty="0"/>
              <a:t>Adding Commas</a:t>
            </a:r>
          </a:p>
        </p:txBody>
      </p:sp>
      <p:sp>
        <p:nvSpPr>
          <p:cNvPr id="13317" name="Rectangle 4">
            <a:extLst>
              <a:ext uri="{FF2B5EF4-FFF2-40B4-BE49-F238E27FC236}">
                <a16:creationId xmlns:a16="http://schemas.microsoft.com/office/drawing/2014/main" id="{81917BA4-3CBA-BE49-8286-823CA6BF8922}"/>
              </a:ext>
            </a:extLst>
          </p:cNvPr>
          <p:cNvSpPr>
            <a:spLocks noChangeArrowheads="1"/>
          </p:cNvSpPr>
          <p:nvPr/>
        </p:nvSpPr>
        <p:spPr bwMode="auto">
          <a:xfrm>
            <a:off x="2274889" y="3198813"/>
            <a:ext cx="7640637"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800">
                <a:solidFill>
                  <a:schemeClr val="tx1"/>
                </a:solidFill>
                <a:latin typeface="Twinkl SemiBold" pitchFamily="2" charset="0"/>
              </a:rPr>
              <a:t>Slowly and carefully they released the </a:t>
            </a:r>
            <a:br>
              <a:rPr lang="en-GB" altLang="en-US" sz="2800">
                <a:solidFill>
                  <a:schemeClr val="tx1"/>
                </a:solidFill>
                <a:latin typeface="Twinkl SemiBold" pitchFamily="2" charset="0"/>
              </a:rPr>
            </a:br>
            <a:r>
              <a:rPr lang="en-GB" altLang="en-US" sz="2800">
                <a:solidFill>
                  <a:schemeClr val="tx1"/>
                </a:solidFill>
                <a:latin typeface="Twinkl SemiBold" pitchFamily="2" charset="0"/>
              </a:rPr>
              <a:t>juvenile badger back into the wild.</a:t>
            </a:r>
          </a:p>
        </p:txBody>
      </p:sp>
      <p:sp>
        <p:nvSpPr>
          <p:cNvPr id="13318" name="Rectangle 17">
            <a:extLst>
              <a:ext uri="{FF2B5EF4-FFF2-40B4-BE49-F238E27FC236}">
                <a16:creationId xmlns:a16="http://schemas.microsoft.com/office/drawing/2014/main" id="{77B643B2-B012-6644-88FE-9ABFD0C192CF}"/>
              </a:ext>
            </a:extLst>
          </p:cNvPr>
          <p:cNvSpPr>
            <a:spLocks noChangeArrowheads="1"/>
          </p:cNvSpPr>
          <p:nvPr/>
        </p:nvSpPr>
        <p:spPr bwMode="auto">
          <a:xfrm>
            <a:off x="2274888" y="1557338"/>
            <a:ext cx="7632700"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dirty="0">
                <a:solidFill>
                  <a:schemeClr val="tx1"/>
                </a:solidFill>
              </a:rPr>
              <a:t>Every fronted adverbial word, phrase or clause needs to be followed by a comma to separate it from the main clause of the sentence. Where should the comma go in this fronted adverbial sentence?</a:t>
            </a:r>
          </a:p>
        </p:txBody>
      </p:sp>
      <p:sp>
        <p:nvSpPr>
          <p:cNvPr id="13319" name="Rectangle 10">
            <a:extLst>
              <a:ext uri="{FF2B5EF4-FFF2-40B4-BE49-F238E27FC236}">
                <a16:creationId xmlns:a16="http://schemas.microsoft.com/office/drawing/2014/main" id="{99565248-680A-9646-94AF-51CC6E5486A5}"/>
              </a:ext>
            </a:extLst>
          </p:cNvPr>
          <p:cNvSpPr>
            <a:spLocks noChangeArrowheads="1"/>
          </p:cNvSpPr>
          <p:nvPr/>
        </p:nvSpPr>
        <p:spPr bwMode="auto">
          <a:xfrm>
            <a:off x="2684464" y="5162550"/>
            <a:ext cx="682307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dirty="0">
                <a:solidFill>
                  <a:schemeClr val="tx1"/>
                </a:solidFill>
              </a:rPr>
              <a:t>Does the fronted adverbial describe the time, frequency, manner, place or possibility of the action in the main clause?</a:t>
            </a:r>
          </a:p>
        </p:txBody>
      </p:sp>
      <p:sp>
        <p:nvSpPr>
          <p:cNvPr id="12" name="Rectangle 11">
            <a:extLst>
              <a:ext uri="{FF2B5EF4-FFF2-40B4-BE49-F238E27FC236}">
                <a16:creationId xmlns:a16="http://schemas.microsoft.com/office/drawing/2014/main" id="{ED3C4472-839D-EC4B-97E4-E67CCB8C8065}"/>
              </a:ext>
            </a:extLst>
          </p:cNvPr>
          <p:cNvSpPr>
            <a:spLocks noChangeArrowheads="1"/>
          </p:cNvSpPr>
          <p:nvPr/>
        </p:nvSpPr>
        <p:spPr bwMode="auto">
          <a:xfrm>
            <a:off x="6034540" y="3250521"/>
            <a:ext cx="446087"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800" b="1" dirty="0">
                <a:solidFill>
                  <a:srgbClr val="013F7C"/>
                </a:solidFill>
              </a:rPr>
              <a:t>,</a:t>
            </a:r>
          </a:p>
        </p:txBody>
      </p:sp>
      <p:sp>
        <p:nvSpPr>
          <p:cNvPr id="2" name="Oval 1">
            <a:extLst>
              <a:ext uri="{FF2B5EF4-FFF2-40B4-BE49-F238E27FC236}">
                <a16:creationId xmlns:a16="http://schemas.microsoft.com/office/drawing/2014/main" id="{93C191DC-9682-4CE5-ADBD-6469FB7E20E7}"/>
              </a:ext>
            </a:extLst>
          </p:cNvPr>
          <p:cNvSpPr/>
          <p:nvPr/>
        </p:nvSpPr>
        <p:spPr>
          <a:xfrm>
            <a:off x="7890329" y="5291136"/>
            <a:ext cx="872672" cy="232004"/>
          </a:xfrm>
          <a:prstGeom prst="ellipse">
            <a:avLst/>
          </a:prstGeom>
          <a:noFill/>
          <a:ln w="28575">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22876310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79CC8A1-1042-4B80-B4EB-A0907956EC4F}"/>
              </a:ext>
            </a:extLst>
          </p:cNvPr>
          <p:cNvSpPr/>
          <p:nvPr/>
        </p:nvSpPr>
        <p:spPr>
          <a:xfrm>
            <a:off x="2058988" y="4921251"/>
            <a:ext cx="8069262" cy="1171575"/>
          </a:xfrm>
          <a:prstGeom prst="rect">
            <a:avLst/>
          </a:prstGeom>
          <a:solidFill>
            <a:srgbClr val="90C7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 name="Rectangle 21">
            <a:extLst>
              <a:ext uri="{FF2B5EF4-FFF2-40B4-BE49-F238E27FC236}">
                <a16:creationId xmlns:a16="http://schemas.microsoft.com/office/drawing/2014/main" id="{0512EBBD-DCF9-4F39-8F34-2DA3A5EE8962}"/>
              </a:ext>
            </a:extLst>
          </p:cNvPr>
          <p:cNvSpPr/>
          <p:nvPr/>
        </p:nvSpPr>
        <p:spPr>
          <a:xfrm>
            <a:off x="2063750" y="1566864"/>
            <a:ext cx="8064500" cy="966787"/>
          </a:xfrm>
          <a:prstGeom prst="rect">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340" name="Title 20">
            <a:extLst>
              <a:ext uri="{FF2B5EF4-FFF2-40B4-BE49-F238E27FC236}">
                <a16:creationId xmlns:a16="http://schemas.microsoft.com/office/drawing/2014/main" id="{0634143C-FE82-9C40-BDF6-F66220EE5510}"/>
              </a:ext>
            </a:extLst>
          </p:cNvPr>
          <p:cNvSpPr>
            <a:spLocks noGrp="1"/>
          </p:cNvSpPr>
          <p:nvPr>
            <p:ph type="title"/>
          </p:nvPr>
        </p:nvSpPr>
        <p:spPr>
          <a:xfrm>
            <a:off x="1981201" y="479426"/>
            <a:ext cx="8220075" cy="993775"/>
          </a:xfrm>
        </p:spPr>
        <p:txBody>
          <a:bodyPr/>
          <a:lstStyle/>
          <a:p>
            <a:pPr eaLnBrk="1" hangingPunct="1"/>
            <a:r>
              <a:rPr lang="en-GB" altLang="en-US" sz="3600" dirty="0"/>
              <a:t>Adding Commas</a:t>
            </a:r>
          </a:p>
        </p:txBody>
      </p:sp>
      <p:sp>
        <p:nvSpPr>
          <p:cNvPr id="14341" name="Rectangle 4">
            <a:extLst>
              <a:ext uri="{FF2B5EF4-FFF2-40B4-BE49-F238E27FC236}">
                <a16:creationId xmlns:a16="http://schemas.microsoft.com/office/drawing/2014/main" id="{62E1631F-C68A-7943-AA15-096338ED7342}"/>
              </a:ext>
            </a:extLst>
          </p:cNvPr>
          <p:cNvSpPr>
            <a:spLocks noChangeArrowheads="1"/>
          </p:cNvSpPr>
          <p:nvPr/>
        </p:nvSpPr>
        <p:spPr bwMode="auto">
          <a:xfrm>
            <a:off x="2274889" y="3198813"/>
            <a:ext cx="7640637"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800">
                <a:solidFill>
                  <a:schemeClr val="tx1"/>
                </a:solidFill>
                <a:latin typeface="Twinkl SemiBold" pitchFamily="2" charset="0"/>
              </a:rPr>
              <a:t>On Tuesday Class 12 are visiting </a:t>
            </a:r>
            <a:br>
              <a:rPr lang="en-GB" altLang="en-US" sz="2800">
                <a:solidFill>
                  <a:schemeClr val="tx1"/>
                </a:solidFill>
                <a:latin typeface="Twinkl SemiBold" pitchFamily="2" charset="0"/>
              </a:rPr>
            </a:br>
            <a:r>
              <a:rPr lang="en-GB" altLang="en-US" sz="2800">
                <a:solidFill>
                  <a:schemeClr val="tx1"/>
                </a:solidFill>
                <a:latin typeface="Twinkl SemiBold" pitchFamily="2" charset="0"/>
              </a:rPr>
              <a:t>The Imperial War Museum.</a:t>
            </a:r>
          </a:p>
        </p:txBody>
      </p:sp>
      <p:sp>
        <p:nvSpPr>
          <p:cNvPr id="14342" name="Rectangle 17">
            <a:extLst>
              <a:ext uri="{FF2B5EF4-FFF2-40B4-BE49-F238E27FC236}">
                <a16:creationId xmlns:a16="http://schemas.microsoft.com/office/drawing/2014/main" id="{AEA706A1-816D-0A44-B71F-DF221B7B6012}"/>
              </a:ext>
            </a:extLst>
          </p:cNvPr>
          <p:cNvSpPr>
            <a:spLocks noChangeArrowheads="1"/>
          </p:cNvSpPr>
          <p:nvPr/>
        </p:nvSpPr>
        <p:spPr bwMode="auto">
          <a:xfrm>
            <a:off x="2274888" y="1839914"/>
            <a:ext cx="76327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a:solidFill>
                  <a:schemeClr val="tx1"/>
                </a:solidFill>
              </a:rPr>
              <a:t>Where should the comma go in this fronted adverbial sentence?</a:t>
            </a:r>
          </a:p>
        </p:txBody>
      </p:sp>
      <p:sp>
        <p:nvSpPr>
          <p:cNvPr id="14343" name="Rectangle 10">
            <a:extLst>
              <a:ext uri="{FF2B5EF4-FFF2-40B4-BE49-F238E27FC236}">
                <a16:creationId xmlns:a16="http://schemas.microsoft.com/office/drawing/2014/main" id="{B5FFEBF3-8306-F44E-88FF-F46F9E5EA83B}"/>
              </a:ext>
            </a:extLst>
          </p:cNvPr>
          <p:cNvSpPr>
            <a:spLocks noChangeArrowheads="1"/>
          </p:cNvSpPr>
          <p:nvPr/>
        </p:nvSpPr>
        <p:spPr bwMode="auto">
          <a:xfrm>
            <a:off x="2684464" y="5162550"/>
            <a:ext cx="682307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a:solidFill>
                  <a:schemeClr val="tx1"/>
                </a:solidFill>
              </a:rPr>
              <a:t>Does the fronted adverbial describe the time, frequency, manner, place or possibility of the action in the main clause?</a:t>
            </a:r>
          </a:p>
        </p:txBody>
      </p:sp>
      <p:sp>
        <p:nvSpPr>
          <p:cNvPr id="12" name="Rectangle 11">
            <a:extLst>
              <a:ext uri="{FF2B5EF4-FFF2-40B4-BE49-F238E27FC236}">
                <a16:creationId xmlns:a16="http://schemas.microsoft.com/office/drawing/2014/main" id="{B0BFFA8C-7842-1B4E-BF76-24200E5744C6}"/>
              </a:ext>
            </a:extLst>
          </p:cNvPr>
          <p:cNvSpPr>
            <a:spLocks noChangeArrowheads="1"/>
          </p:cNvSpPr>
          <p:nvPr/>
        </p:nvSpPr>
        <p:spPr bwMode="auto">
          <a:xfrm>
            <a:off x="5297035" y="3248027"/>
            <a:ext cx="44767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800" b="1" dirty="0">
                <a:solidFill>
                  <a:srgbClr val="013F7C"/>
                </a:solidFill>
              </a:rPr>
              <a:t>,</a:t>
            </a:r>
          </a:p>
        </p:txBody>
      </p:sp>
      <p:sp>
        <p:nvSpPr>
          <p:cNvPr id="2" name="Oval 1">
            <a:extLst>
              <a:ext uri="{FF2B5EF4-FFF2-40B4-BE49-F238E27FC236}">
                <a16:creationId xmlns:a16="http://schemas.microsoft.com/office/drawing/2014/main" id="{93816CB7-FC96-4EFB-8EF3-4CE656EE3945}"/>
              </a:ext>
            </a:extLst>
          </p:cNvPr>
          <p:cNvSpPr/>
          <p:nvPr/>
        </p:nvSpPr>
        <p:spPr>
          <a:xfrm>
            <a:off x="6330725" y="5228089"/>
            <a:ext cx="592137" cy="358775"/>
          </a:xfrm>
          <a:prstGeom prst="ellipse">
            <a:avLst/>
          </a:prstGeom>
          <a:noFill/>
          <a:ln w="28575">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23949621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5B726D9-C25E-4EF0-92D0-F83C7A86D9B5}"/>
              </a:ext>
            </a:extLst>
          </p:cNvPr>
          <p:cNvSpPr/>
          <p:nvPr/>
        </p:nvSpPr>
        <p:spPr>
          <a:xfrm>
            <a:off x="2063750" y="2259014"/>
            <a:ext cx="984250" cy="3965575"/>
          </a:xfrm>
          <a:prstGeom prst="rect">
            <a:avLst/>
          </a:prstGeom>
          <a:solidFill>
            <a:srgbClr val="2C2C4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 name="Rectangle 21">
            <a:extLst>
              <a:ext uri="{FF2B5EF4-FFF2-40B4-BE49-F238E27FC236}">
                <a16:creationId xmlns:a16="http://schemas.microsoft.com/office/drawing/2014/main" id="{350B18FF-19D8-4C20-9963-E5ED914258C6}"/>
              </a:ext>
            </a:extLst>
          </p:cNvPr>
          <p:cNvSpPr/>
          <p:nvPr/>
        </p:nvSpPr>
        <p:spPr>
          <a:xfrm>
            <a:off x="2063750" y="1798639"/>
            <a:ext cx="8064500" cy="720725"/>
          </a:xfrm>
          <a:prstGeom prst="rect">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436" name="Title 20">
            <a:extLst>
              <a:ext uri="{FF2B5EF4-FFF2-40B4-BE49-F238E27FC236}">
                <a16:creationId xmlns:a16="http://schemas.microsoft.com/office/drawing/2014/main" id="{E89E6281-5E4D-B848-8DC3-F14C88F0D014}"/>
              </a:ext>
            </a:extLst>
          </p:cNvPr>
          <p:cNvSpPr>
            <a:spLocks noGrp="1"/>
          </p:cNvSpPr>
          <p:nvPr>
            <p:ph type="title"/>
          </p:nvPr>
        </p:nvSpPr>
        <p:spPr>
          <a:xfrm>
            <a:off x="1985964" y="658814"/>
            <a:ext cx="8220075" cy="993775"/>
          </a:xfrm>
        </p:spPr>
        <p:txBody>
          <a:bodyPr/>
          <a:lstStyle/>
          <a:p>
            <a:pPr algn="ctr" eaLnBrk="1" hangingPunct="1"/>
            <a:r>
              <a:rPr lang="en-GB" altLang="en-US" sz="3600"/>
              <a:t>Writing Your Own Fronted Adverbials: ISPACE</a:t>
            </a:r>
          </a:p>
        </p:txBody>
      </p:sp>
      <p:sp>
        <p:nvSpPr>
          <p:cNvPr id="5" name="Rectangle 4">
            <a:extLst>
              <a:ext uri="{FF2B5EF4-FFF2-40B4-BE49-F238E27FC236}">
                <a16:creationId xmlns:a16="http://schemas.microsoft.com/office/drawing/2014/main" id="{656C8A82-9011-4B82-A9BC-B7A432B1DD41}"/>
              </a:ext>
            </a:extLst>
          </p:cNvPr>
          <p:cNvSpPr/>
          <p:nvPr/>
        </p:nvSpPr>
        <p:spPr>
          <a:xfrm>
            <a:off x="2279650" y="1806575"/>
            <a:ext cx="7061200" cy="700088"/>
          </a:xfrm>
          <a:prstGeom prst="rect">
            <a:avLst/>
          </a:prstGeom>
        </p:spPr>
        <p:txBody>
          <a:bodyPr lIns="0" tIns="72000" rIns="0" bIns="72000">
            <a:spAutoFit/>
          </a:bodyPr>
          <a:lstStyle/>
          <a:p>
            <a:pPr>
              <a:defRPr/>
            </a:pPr>
            <a:r>
              <a:rPr lang="en-GB" dirty="0"/>
              <a:t>Using ISPACE can help you remember six different ways to create fronted adverbials...</a:t>
            </a:r>
            <a:endParaRPr lang="en-GB" spc="-40" dirty="0">
              <a:latin typeface="Twinkl SemiBold" pitchFamily="2" charset="0"/>
            </a:endParaRPr>
          </a:p>
        </p:txBody>
      </p:sp>
      <p:sp>
        <p:nvSpPr>
          <p:cNvPr id="18438" name="TextBox 3">
            <a:extLst>
              <a:ext uri="{FF2B5EF4-FFF2-40B4-BE49-F238E27FC236}">
                <a16:creationId xmlns:a16="http://schemas.microsoft.com/office/drawing/2014/main" id="{2A6D50A2-366C-A44C-9CB3-81707A2B690A}"/>
              </a:ext>
            </a:extLst>
          </p:cNvPr>
          <p:cNvSpPr txBox="1">
            <a:spLocks noChangeArrowheads="1"/>
          </p:cNvSpPr>
          <p:nvPr/>
        </p:nvSpPr>
        <p:spPr bwMode="auto">
          <a:xfrm>
            <a:off x="3214689" y="2743201"/>
            <a:ext cx="2008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sz="2400" b="1">
                <a:solidFill>
                  <a:schemeClr val="tx1"/>
                </a:solidFill>
                <a:latin typeface="Twinkl SemiBold" pitchFamily="2" charset="0"/>
                <a:cs typeface="Arial" panose="020B0604020202020204" pitchFamily="34" charset="0"/>
              </a:rPr>
              <a:t>-Ing word</a:t>
            </a:r>
            <a:endParaRPr lang="en-GB" altLang="en-US" sz="2400">
              <a:solidFill>
                <a:schemeClr val="tx1"/>
              </a:solidFill>
              <a:latin typeface="Twinkl SemiBold" pitchFamily="2" charset="0"/>
              <a:cs typeface="Arial" panose="020B0604020202020204" pitchFamily="34" charset="0"/>
            </a:endParaRPr>
          </a:p>
        </p:txBody>
      </p:sp>
      <p:sp>
        <p:nvSpPr>
          <p:cNvPr id="18439" name="TextBox 16">
            <a:extLst>
              <a:ext uri="{FF2B5EF4-FFF2-40B4-BE49-F238E27FC236}">
                <a16:creationId xmlns:a16="http://schemas.microsoft.com/office/drawing/2014/main" id="{5CCBD007-A4F5-D141-BF2A-31ECD29E993F}"/>
              </a:ext>
            </a:extLst>
          </p:cNvPr>
          <p:cNvSpPr txBox="1">
            <a:spLocks noChangeArrowheads="1"/>
          </p:cNvSpPr>
          <p:nvPr/>
        </p:nvSpPr>
        <p:spPr bwMode="auto">
          <a:xfrm>
            <a:off x="3214689" y="3336926"/>
            <a:ext cx="2008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sz="2400" b="1">
                <a:solidFill>
                  <a:schemeClr val="tx1"/>
                </a:solidFill>
                <a:latin typeface="Twinkl SemiBold" pitchFamily="2" charset="0"/>
                <a:cs typeface="Arial" panose="020B0604020202020204" pitchFamily="34" charset="0"/>
              </a:rPr>
              <a:t>Simile</a:t>
            </a:r>
            <a:endParaRPr lang="en-GB" altLang="en-US" sz="2400">
              <a:solidFill>
                <a:schemeClr val="tx1"/>
              </a:solidFill>
              <a:latin typeface="Twinkl SemiBold" pitchFamily="2" charset="0"/>
              <a:cs typeface="Arial" panose="020B0604020202020204" pitchFamily="34" charset="0"/>
            </a:endParaRPr>
          </a:p>
        </p:txBody>
      </p:sp>
      <p:sp>
        <p:nvSpPr>
          <p:cNvPr id="18440" name="TextBox 18">
            <a:extLst>
              <a:ext uri="{FF2B5EF4-FFF2-40B4-BE49-F238E27FC236}">
                <a16:creationId xmlns:a16="http://schemas.microsoft.com/office/drawing/2014/main" id="{B33B38A2-B1B5-E94A-AB0E-8DF28175A73E}"/>
              </a:ext>
            </a:extLst>
          </p:cNvPr>
          <p:cNvSpPr txBox="1">
            <a:spLocks noChangeArrowheads="1"/>
          </p:cNvSpPr>
          <p:nvPr/>
        </p:nvSpPr>
        <p:spPr bwMode="auto">
          <a:xfrm>
            <a:off x="3214689" y="3932238"/>
            <a:ext cx="20081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sz="2400" b="1">
                <a:solidFill>
                  <a:schemeClr val="tx1"/>
                </a:solidFill>
                <a:latin typeface="Twinkl SemiBold" pitchFamily="2" charset="0"/>
                <a:cs typeface="Arial" panose="020B0604020202020204" pitchFamily="34" charset="0"/>
              </a:rPr>
              <a:t>Preposition</a:t>
            </a:r>
            <a:endParaRPr lang="en-GB" altLang="en-US" sz="2400">
              <a:solidFill>
                <a:schemeClr val="tx1"/>
              </a:solidFill>
              <a:latin typeface="Twinkl SemiBold" pitchFamily="2" charset="0"/>
              <a:cs typeface="Arial" panose="020B0604020202020204" pitchFamily="34" charset="0"/>
            </a:endParaRPr>
          </a:p>
        </p:txBody>
      </p:sp>
      <p:sp>
        <p:nvSpPr>
          <p:cNvPr id="18441" name="TextBox 19">
            <a:extLst>
              <a:ext uri="{FF2B5EF4-FFF2-40B4-BE49-F238E27FC236}">
                <a16:creationId xmlns:a16="http://schemas.microsoft.com/office/drawing/2014/main" id="{7C3D21F3-02A3-6D43-839A-F015E1750A4A}"/>
              </a:ext>
            </a:extLst>
          </p:cNvPr>
          <p:cNvSpPr txBox="1">
            <a:spLocks noChangeArrowheads="1"/>
          </p:cNvSpPr>
          <p:nvPr/>
        </p:nvSpPr>
        <p:spPr bwMode="auto">
          <a:xfrm>
            <a:off x="3214689" y="4510088"/>
            <a:ext cx="20081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sz="2400" b="1">
                <a:solidFill>
                  <a:schemeClr val="tx1"/>
                </a:solidFill>
                <a:latin typeface="Twinkl SemiBold" pitchFamily="2" charset="0"/>
                <a:cs typeface="Arial" panose="020B0604020202020204" pitchFamily="34" charset="0"/>
              </a:rPr>
              <a:t>Adverb</a:t>
            </a:r>
            <a:endParaRPr lang="en-GB" altLang="en-US" sz="2400">
              <a:solidFill>
                <a:schemeClr val="tx1"/>
              </a:solidFill>
              <a:latin typeface="Twinkl SemiBold" pitchFamily="2" charset="0"/>
              <a:cs typeface="Arial" panose="020B0604020202020204" pitchFamily="34" charset="0"/>
            </a:endParaRPr>
          </a:p>
        </p:txBody>
      </p:sp>
      <p:sp>
        <p:nvSpPr>
          <p:cNvPr id="18442" name="TextBox 24">
            <a:extLst>
              <a:ext uri="{FF2B5EF4-FFF2-40B4-BE49-F238E27FC236}">
                <a16:creationId xmlns:a16="http://schemas.microsoft.com/office/drawing/2014/main" id="{3C14364A-5C62-ED42-BEB8-F6635B913D7F}"/>
              </a:ext>
            </a:extLst>
          </p:cNvPr>
          <p:cNvSpPr txBox="1">
            <a:spLocks noChangeArrowheads="1"/>
          </p:cNvSpPr>
          <p:nvPr/>
        </p:nvSpPr>
        <p:spPr bwMode="auto">
          <a:xfrm>
            <a:off x="3214689" y="5080001"/>
            <a:ext cx="2008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sz="2400" b="1">
                <a:solidFill>
                  <a:schemeClr val="tx1"/>
                </a:solidFill>
                <a:latin typeface="Twinkl SemiBold" pitchFamily="2" charset="0"/>
                <a:cs typeface="Arial" panose="020B0604020202020204" pitchFamily="34" charset="0"/>
              </a:rPr>
              <a:t>Conjunction</a:t>
            </a:r>
            <a:endParaRPr lang="en-GB" altLang="en-US" sz="2400">
              <a:solidFill>
                <a:schemeClr val="tx1"/>
              </a:solidFill>
              <a:latin typeface="Twinkl SemiBold" pitchFamily="2" charset="0"/>
              <a:cs typeface="Arial" panose="020B0604020202020204" pitchFamily="34" charset="0"/>
            </a:endParaRPr>
          </a:p>
        </p:txBody>
      </p:sp>
      <p:sp>
        <p:nvSpPr>
          <p:cNvPr id="18443" name="TextBox 25">
            <a:extLst>
              <a:ext uri="{FF2B5EF4-FFF2-40B4-BE49-F238E27FC236}">
                <a16:creationId xmlns:a16="http://schemas.microsoft.com/office/drawing/2014/main" id="{99C92083-5A9D-AA45-A8D2-1617DDF10B47}"/>
              </a:ext>
            </a:extLst>
          </p:cNvPr>
          <p:cNvSpPr txBox="1">
            <a:spLocks noChangeArrowheads="1"/>
          </p:cNvSpPr>
          <p:nvPr/>
        </p:nvSpPr>
        <p:spPr bwMode="auto">
          <a:xfrm>
            <a:off x="3214689" y="5662614"/>
            <a:ext cx="20081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sz="2400" b="1">
                <a:solidFill>
                  <a:schemeClr val="tx1"/>
                </a:solidFill>
                <a:latin typeface="Twinkl SemiBold" pitchFamily="2" charset="0"/>
                <a:cs typeface="Arial" panose="020B0604020202020204" pitchFamily="34" charset="0"/>
              </a:rPr>
              <a:t>-Ed word</a:t>
            </a:r>
            <a:endParaRPr lang="en-GB" altLang="en-US" sz="2400">
              <a:solidFill>
                <a:schemeClr val="tx1"/>
              </a:solidFill>
              <a:latin typeface="Twinkl SemiBold" pitchFamily="2" charset="0"/>
              <a:cs typeface="Arial" panose="020B0604020202020204" pitchFamily="34" charset="0"/>
            </a:endParaRPr>
          </a:p>
        </p:txBody>
      </p:sp>
      <p:grpSp>
        <p:nvGrpSpPr>
          <p:cNvPr id="18444" name="Group 2">
            <a:extLst>
              <a:ext uri="{FF2B5EF4-FFF2-40B4-BE49-F238E27FC236}">
                <a16:creationId xmlns:a16="http://schemas.microsoft.com/office/drawing/2014/main" id="{877C2BBA-CFEE-F243-8FD5-31ACC17ED37D}"/>
              </a:ext>
            </a:extLst>
          </p:cNvPr>
          <p:cNvGrpSpPr>
            <a:grpSpLocks/>
          </p:cNvGrpSpPr>
          <p:nvPr/>
        </p:nvGrpSpPr>
        <p:grpSpPr bwMode="auto">
          <a:xfrm rot="5400000">
            <a:off x="836613" y="4113213"/>
            <a:ext cx="3443288" cy="550863"/>
            <a:chOff x="1339258" y="2641360"/>
            <a:chExt cx="6316101" cy="1009269"/>
          </a:xfrm>
        </p:grpSpPr>
        <p:pic>
          <p:nvPicPr>
            <p:cNvPr id="18457" name="Picture 8">
              <a:extLst>
                <a:ext uri="{FF2B5EF4-FFF2-40B4-BE49-F238E27FC236}">
                  <a16:creationId xmlns:a16="http://schemas.microsoft.com/office/drawing/2014/main" id="{F2DE1102-682E-CA49-907E-089BADA79C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404642" y="2665885"/>
              <a:ext cx="1009269" cy="96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8" name="Picture 9">
              <a:extLst>
                <a:ext uri="{FF2B5EF4-FFF2-40B4-BE49-F238E27FC236}">
                  <a16:creationId xmlns:a16="http://schemas.microsoft.com/office/drawing/2014/main" id="{5986458E-478B-DF49-8CB2-F8D718DDA8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15375" y="2665884"/>
              <a:ext cx="969284" cy="968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9" name="Picture 10">
              <a:extLst>
                <a:ext uri="{FF2B5EF4-FFF2-40B4-BE49-F238E27FC236}">
                  <a16:creationId xmlns:a16="http://schemas.microsoft.com/office/drawing/2014/main" id="{3C47E816-8024-5145-A4B8-E165D28E54F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577380" y="2665886"/>
              <a:ext cx="965957" cy="964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0" name="Picture 11">
              <a:extLst>
                <a:ext uri="{FF2B5EF4-FFF2-40B4-BE49-F238E27FC236}">
                  <a16:creationId xmlns:a16="http://schemas.microsoft.com/office/drawing/2014/main" id="{1BCCFBE3-61F6-774B-BD06-B96EF9836C5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636058" y="2665885"/>
              <a:ext cx="958831" cy="95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1" name="Picture 12">
              <a:extLst>
                <a:ext uri="{FF2B5EF4-FFF2-40B4-BE49-F238E27FC236}">
                  <a16:creationId xmlns:a16="http://schemas.microsoft.com/office/drawing/2014/main" id="{D5BFF299-4EF1-394F-91DA-83EBA54A83F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6687611" y="2665886"/>
              <a:ext cx="968364" cy="967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2" name="Picture 13">
              <a:extLst>
                <a:ext uri="{FF2B5EF4-FFF2-40B4-BE49-F238E27FC236}">
                  <a16:creationId xmlns:a16="http://schemas.microsoft.com/office/drawing/2014/main" id="{0B5E91A3-A193-FC45-B1BA-A90A339CA29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1338644" y="2665881"/>
              <a:ext cx="964535" cy="96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45" name="TextBox 26">
            <a:extLst>
              <a:ext uri="{FF2B5EF4-FFF2-40B4-BE49-F238E27FC236}">
                <a16:creationId xmlns:a16="http://schemas.microsoft.com/office/drawing/2014/main" id="{B9EE7AE9-ADD7-3148-A471-1C49E73568E0}"/>
              </a:ext>
            </a:extLst>
          </p:cNvPr>
          <p:cNvSpPr txBox="1">
            <a:spLocks noChangeArrowheads="1"/>
          </p:cNvSpPr>
          <p:nvPr/>
        </p:nvSpPr>
        <p:spPr bwMode="auto">
          <a:xfrm>
            <a:off x="2368551" y="2695576"/>
            <a:ext cx="365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400" b="1">
                <a:solidFill>
                  <a:schemeClr val="bg1"/>
                </a:solidFill>
                <a:cs typeface="Arial" panose="020B0604020202020204" pitchFamily="34" charset="0"/>
              </a:rPr>
              <a:t>I</a:t>
            </a:r>
          </a:p>
        </p:txBody>
      </p:sp>
      <p:sp>
        <p:nvSpPr>
          <p:cNvPr id="18446" name="TextBox 27">
            <a:extLst>
              <a:ext uri="{FF2B5EF4-FFF2-40B4-BE49-F238E27FC236}">
                <a16:creationId xmlns:a16="http://schemas.microsoft.com/office/drawing/2014/main" id="{09ED6ABB-AE3E-DE45-9953-822C7CFD61F9}"/>
              </a:ext>
            </a:extLst>
          </p:cNvPr>
          <p:cNvSpPr txBox="1">
            <a:spLocks noChangeArrowheads="1"/>
          </p:cNvSpPr>
          <p:nvPr/>
        </p:nvSpPr>
        <p:spPr bwMode="auto">
          <a:xfrm>
            <a:off x="2368551" y="3290888"/>
            <a:ext cx="365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400" b="1">
                <a:solidFill>
                  <a:schemeClr val="bg1"/>
                </a:solidFill>
                <a:cs typeface="Arial" panose="020B0604020202020204" pitchFamily="34" charset="0"/>
              </a:rPr>
              <a:t>S</a:t>
            </a:r>
          </a:p>
        </p:txBody>
      </p:sp>
      <p:sp>
        <p:nvSpPr>
          <p:cNvPr id="18447" name="TextBox 28">
            <a:extLst>
              <a:ext uri="{FF2B5EF4-FFF2-40B4-BE49-F238E27FC236}">
                <a16:creationId xmlns:a16="http://schemas.microsoft.com/office/drawing/2014/main" id="{119B40F5-FA03-5240-B5E9-9E6F22BF0546}"/>
              </a:ext>
            </a:extLst>
          </p:cNvPr>
          <p:cNvSpPr txBox="1">
            <a:spLocks noChangeArrowheads="1"/>
          </p:cNvSpPr>
          <p:nvPr/>
        </p:nvSpPr>
        <p:spPr bwMode="auto">
          <a:xfrm>
            <a:off x="2368551" y="3903663"/>
            <a:ext cx="365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400" b="1">
                <a:solidFill>
                  <a:schemeClr val="bg1"/>
                </a:solidFill>
                <a:cs typeface="Arial" panose="020B0604020202020204" pitchFamily="34" charset="0"/>
              </a:rPr>
              <a:t>P</a:t>
            </a:r>
          </a:p>
        </p:txBody>
      </p:sp>
      <p:sp>
        <p:nvSpPr>
          <p:cNvPr id="18448" name="TextBox 29">
            <a:extLst>
              <a:ext uri="{FF2B5EF4-FFF2-40B4-BE49-F238E27FC236}">
                <a16:creationId xmlns:a16="http://schemas.microsoft.com/office/drawing/2014/main" id="{C5CB0064-F56E-1247-A240-D6362113FC89}"/>
              </a:ext>
            </a:extLst>
          </p:cNvPr>
          <p:cNvSpPr txBox="1">
            <a:spLocks noChangeArrowheads="1"/>
          </p:cNvSpPr>
          <p:nvPr/>
        </p:nvSpPr>
        <p:spPr bwMode="auto">
          <a:xfrm>
            <a:off x="2368551" y="4454526"/>
            <a:ext cx="365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400" b="1">
                <a:solidFill>
                  <a:schemeClr val="bg1"/>
                </a:solidFill>
                <a:cs typeface="Arial" panose="020B0604020202020204" pitchFamily="34" charset="0"/>
              </a:rPr>
              <a:t>A</a:t>
            </a:r>
          </a:p>
        </p:txBody>
      </p:sp>
      <p:sp>
        <p:nvSpPr>
          <p:cNvPr id="18449" name="TextBox 30">
            <a:extLst>
              <a:ext uri="{FF2B5EF4-FFF2-40B4-BE49-F238E27FC236}">
                <a16:creationId xmlns:a16="http://schemas.microsoft.com/office/drawing/2014/main" id="{145BFCE2-1FCC-3241-8C07-40FF16BF39C4}"/>
              </a:ext>
            </a:extLst>
          </p:cNvPr>
          <p:cNvSpPr txBox="1">
            <a:spLocks noChangeArrowheads="1"/>
          </p:cNvSpPr>
          <p:nvPr/>
        </p:nvSpPr>
        <p:spPr bwMode="auto">
          <a:xfrm>
            <a:off x="2368551" y="5024438"/>
            <a:ext cx="365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400" b="1">
                <a:solidFill>
                  <a:schemeClr val="bg1"/>
                </a:solidFill>
                <a:cs typeface="Arial" panose="020B0604020202020204" pitchFamily="34" charset="0"/>
              </a:rPr>
              <a:t>C</a:t>
            </a:r>
          </a:p>
        </p:txBody>
      </p:sp>
      <p:sp>
        <p:nvSpPr>
          <p:cNvPr id="18450" name="TextBox 31">
            <a:extLst>
              <a:ext uri="{FF2B5EF4-FFF2-40B4-BE49-F238E27FC236}">
                <a16:creationId xmlns:a16="http://schemas.microsoft.com/office/drawing/2014/main" id="{75B7BE82-2C5C-AE46-822C-698EB07ECAC8}"/>
              </a:ext>
            </a:extLst>
          </p:cNvPr>
          <p:cNvSpPr txBox="1">
            <a:spLocks noChangeArrowheads="1"/>
          </p:cNvSpPr>
          <p:nvPr/>
        </p:nvSpPr>
        <p:spPr bwMode="auto">
          <a:xfrm>
            <a:off x="2368551" y="5632451"/>
            <a:ext cx="365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400" b="1">
                <a:solidFill>
                  <a:schemeClr val="bg1"/>
                </a:solidFill>
                <a:cs typeface="Arial" panose="020B0604020202020204" pitchFamily="34" charset="0"/>
              </a:rPr>
              <a:t>E</a:t>
            </a:r>
          </a:p>
        </p:txBody>
      </p:sp>
      <p:sp>
        <p:nvSpPr>
          <p:cNvPr id="18451" name="TextBox 32">
            <a:extLst>
              <a:ext uri="{FF2B5EF4-FFF2-40B4-BE49-F238E27FC236}">
                <a16:creationId xmlns:a16="http://schemas.microsoft.com/office/drawing/2014/main" id="{92E087D5-4B6F-F141-B71B-D4BEE7FBEAE6}"/>
              </a:ext>
            </a:extLst>
          </p:cNvPr>
          <p:cNvSpPr txBox="1">
            <a:spLocks noChangeArrowheads="1"/>
          </p:cNvSpPr>
          <p:nvPr/>
        </p:nvSpPr>
        <p:spPr bwMode="auto">
          <a:xfrm>
            <a:off x="5300664" y="2813050"/>
            <a:ext cx="3449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a:solidFill>
                  <a:srgbClr val="013F7C"/>
                </a:solidFill>
                <a:cs typeface="Arial" panose="020B0604020202020204" pitchFamily="34" charset="0"/>
              </a:rPr>
              <a:t>e.g. Shaking with fear, ...</a:t>
            </a:r>
          </a:p>
        </p:txBody>
      </p:sp>
      <p:sp>
        <p:nvSpPr>
          <p:cNvPr id="18452" name="TextBox 33">
            <a:extLst>
              <a:ext uri="{FF2B5EF4-FFF2-40B4-BE49-F238E27FC236}">
                <a16:creationId xmlns:a16="http://schemas.microsoft.com/office/drawing/2014/main" id="{ED964791-01AD-2E4B-8EFA-7772EC57E53A}"/>
              </a:ext>
            </a:extLst>
          </p:cNvPr>
          <p:cNvSpPr txBox="1">
            <a:spLocks noChangeArrowheads="1"/>
          </p:cNvSpPr>
          <p:nvPr/>
        </p:nvSpPr>
        <p:spPr bwMode="auto">
          <a:xfrm>
            <a:off x="5300664" y="3408363"/>
            <a:ext cx="34496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a:solidFill>
                  <a:srgbClr val="013F7C"/>
                </a:solidFill>
                <a:cs typeface="Arial" panose="020B0604020202020204" pitchFamily="34" charset="0"/>
              </a:rPr>
              <a:t>e.g. Like a raging bull, ...</a:t>
            </a:r>
          </a:p>
        </p:txBody>
      </p:sp>
      <p:sp>
        <p:nvSpPr>
          <p:cNvPr id="18453" name="TextBox 34">
            <a:extLst>
              <a:ext uri="{FF2B5EF4-FFF2-40B4-BE49-F238E27FC236}">
                <a16:creationId xmlns:a16="http://schemas.microsoft.com/office/drawing/2014/main" id="{C7D1CD27-9564-C04E-A1A6-D59374717C9A}"/>
              </a:ext>
            </a:extLst>
          </p:cNvPr>
          <p:cNvSpPr txBox="1">
            <a:spLocks noChangeArrowheads="1"/>
          </p:cNvSpPr>
          <p:nvPr/>
        </p:nvSpPr>
        <p:spPr bwMode="auto">
          <a:xfrm>
            <a:off x="5300664" y="4002089"/>
            <a:ext cx="34496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a:solidFill>
                  <a:srgbClr val="013F7C"/>
                </a:solidFill>
                <a:cs typeface="Arial" panose="020B0604020202020204" pitchFamily="34" charset="0"/>
              </a:rPr>
              <a:t>e.g. Behind the clouds, ...</a:t>
            </a:r>
          </a:p>
        </p:txBody>
      </p:sp>
      <p:sp>
        <p:nvSpPr>
          <p:cNvPr id="18454" name="TextBox 35">
            <a:extLst>
              <a:ext uri="{FF2B5EF4-FFF2-40B4-BE49-F238E27FC236}">
                <a16:creationId xmlns:a16="http://schemas.microsoft.com/office/drawing/2014/main" id="{867729CB-ACFA-044C-949C-4A4BA2800497}"/>
              </a:ext>
            </a:extLst>
          </p:cNvPr>
          <p:cNvSpPr txBox="1">
            <a:spLocks noChangeArrowheads="1"/>
          </p:cNvSpPr>
          <p:nvPr/>
        </p:nvSpPr>
        <p:spPr bwMode="auto">
          <a:xfrm>
            <a:off x="5300664" y="4581525"/>
            <a:ext cx="34496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a:solidFill>
                  <a:srgbClr val="013F7C"/>
                </a:solidFill>
                <a:cs typeface="Arial" panose="020B0604020202020204" pitchFamily="34" charset="0"/>
              </a:rPr>
              <a:t>e.g. Anxiously, ...</a:t>
            </a:r>
          </a:p>
        </p:txBody>
      </p:sp>
      <p:sp>
        <p:nvSpPr>
          <p:cNvPr id="18455" name="TextBox 36">
            <a:extLst>
              <a:ext uri="{FF2B5EF4-FFF2-40B4-BE49-F238E27FC236}">
                <a16:creationId xmlns:a16="http://schemas.microsoft.com/office/drawing/2014/main" id="{BFC73334-14EC-EF4F-8E50-3EBE47404F81}"/>
              </a:ext>
            </a:extLst>
          </p:cNvPr>
          <p:cNvSpPr txBox="1">
            <a:spLocks noChangeArrowheads="1"/>
          </p:cNvSpPr>
          <p:nvPr/>
        </p:nvSpPr>
        <p:spPr bwMode="auto">
          <a:xfrm>
            <a:off x="5300664" y="5149850"/>
            <a:ext cx="3449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a:solidFill>
                  <a:srgbClr val="013F7C"/>
                </a:solidFill>
                <a:cs typeface="Arial" panose="020B0604020202020204" pitchFamily="34" charset="0"/>
              </a:rPr>
              <a:t>e.g. After he opened his eyes, ...</a:t>
            </a:r>
          </a:p>
        </p:txBody>
      </p:sp>
      <p:sp>
        <p:nvSpPr>
          <p:cNvPr id="18456" name="TextBox 37">
            <a:extLst>
              <a:ext uri="{FF2B5EF4-FFF2-40B4-BE49-F238E27FC236}">
                <a16:creationId xmlns:a16="http://schemas.microsoft.com/office/drawing/2014/main" id="{976517A9-4B48-BF43-8153-BA8078230438}"/>
              </a:ext>
            </a:extLst>
          </p:cNvPr>
          <p:cNvSpPr txBox="1">
            <a:spLocks noChangeArrowheads="1"/>
          </p:cNvSpPr>
          <p:nvPr/>
        </p:nvSpPr>
        <p:spPr bwMode="auto">
          <a:xfrm>
            <a:off x="5300664" y="5732464"/>
            <a:ext cx="34496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a:solidFill>
                  <a:srgbClr val="013F7C"/>
                </a:solidFill>
                <a:cs typeface="Arial" panose="020B0604020202020204" pitchFamily="34" charset="0"/>
              </a:rPr>
              <a:t>e.g. Exhausted, ...</a:t>
            </a:r>
          </a:p>
        </p:txBody>
      </p:sp>
    </p:spTree>
    <p:extLst>
      <p:ext uri="{BB962C8B-B14F-4D97-AF65-F5344CB8AC3E}">
        <p14:creationId xmlns:p14="http://schemas.microsoft.com/office/powerpoint/2010/main" val="22448519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BF737-857F-EF4C-BC8D-D6F7E7DB2B0D}"/>
              </a:ext>
            </a:extLst>
          </p:cNvPr>
          <p:cNvSpPr>
            <a:spLocks noGrp="1"/>
          </p:cNvSpPr>
          <p:nvPr>
            <p:ph type="title"/>
          </p:nvPr>
        </p:nvSpPr>
        <p:spPr>
          <a:xfrm>
            <a:off x="615950" y="478895"/>
            <a:ext cx="10960100" cy="2035706"/>
          </a:xfrm>
        </p:spPr>
        <p:txBody>
          <a:bodyPr/>
          <a:lstStyle/>
          <a:p>
            <a:r>
              <a:rPr lang="en-US" sz="3200" dirty="0"/>
              <a:t>Building Fronted Adverbials into what we’ve learnt today.</a:t>
            </a:r>
            <a:br>
              <a:rPr lang="en-US" sz="3200" dirty="0"/>
            </a:br>
            <a:br>
              <a:rPr lang="en-US" sz="3200" dirty="0"/>
            </a:br>
            <a:br>
              <a:rPr lang="en-US" sz="3200" dirty="0"/>
            </a:br>
            <a:endParaRPr lang="en-US" sz="3200" dirty="0"/>
          </a:p>
        </p:txBody>
      </p:sp>
      <p:sp>
        <p:nvSpPr>
          <p:cNvPr id="4" name="TextBox 3">
            <a:extLst>
              <a:ext uri="{FF2B5EF4-FFF2-40B4-BE49-F238E27FC236}">
                <a16:creationId xmlns:a16="http://schemas.microsoft.com/office/drawing/2014/main" id="{D1459887-0C9A-4B4B-96D8-6A9046BA0F93}"/>
              </a:ext>
            </a:extLst>
          </p:cNvPr>
          <p:cNvSpPr txBox="1"/>
          <p:nvPr/>
        </p:nvSpPr>
        <p:spPr>
          <a:xfrm>
            <a:off x="1066801" y="1415143"/>
            <a:ext cx="8316685" cy="646331"/>
          </a:xfrm>
          <a:prstGeom prst="rect">
            <a:avLst/>
          </a:prstGeom>
          <a:noFill/>
        </p:spPr>
        <p:txBody>
          <a:bodyPr wrap="square" rtlCol="0">
            <a:spAutoFit/>
          </a:bodyPr>
          <a:lstStyle/>
          <a:p>
            <a:pPr marL="342900" indent="-342900">
              <a:buFont typeface="+mj-lt"/>
              <a:buAutoNum type="arabicPeriod"/>
            </a:pPr>
            <a:r>
              <a:rPr lang="en-US" dirty="0"/>
              <a:t>_________    __________ ,  _________    _______     ________.</a:t>
            </a:r>
          </a:p>
          <a:p>
            <a:r>
              <a:rPr lang="en-US" dirty="0"/>
              <a:t>                       ISPACE	       pronoun         verb           adverb.</a:t>
            </a:r>
          </a:p>
        </p:txBody>
      </p:sp>
      <p:pic>
        <p:nvPicPr>
          <p:cNvPr id="5" name="Picture 4">
            <a:extLst>
              <a:ext uri="{FF2B5EF4-FFF2-40B4-BE49-F238E27FC236}">
                <a16:creationId xmlns:a16="http://schemas.microsoft.com/office/drawing/2014/main" id="{E96BD301-1410-C24A-917A-3E197DC2B053}"/>
              </a:ext>
            </a:extLst>
          </p:cNvPr>
          <p:cNvPicPr>
            <a:picLocks noChangeAspect="1"/>
          </p:cNvPicPr>
          <p:nvPr/>
        </p:nvPicPr>
        <p:blipFill>
          <a:blip r:embed="rId2"/>
          <a:stretch>
            <a:fillRect/>
          </a:stretch>
        </p:blipFill>
        <p:spPr>
          <a:xfrm>
            <a:off x="1244152" y="2514601"/>
            <a:ext cx="5545353" cy="3707286"/>
          </a:xfrm>
          <a:prstGeom prst="rect">
            <a:avLst/>
          </a:prstGeom>
        </p:spPr>
      </p:pic>
      <p:sp>
        <p:nvSpPr>
          <p:cNvPr id="6" name="TextBox 5">
            <a:extLst>
              <a:ext uri="{FF2B5EF4-FFF2-40B4-BE49-F238E27FC236}">
                <a16:creationId xmlns:a16="http://schemas.microsoft.com/office/drawing/2014/main" id="{8BDDF2D0-0754-AF4D-A8A8-ABC9EEFF37CA}"/>
              </a:ext>
            </a:extLst>
          </p:cNvPr>
          <p:cNvSpPr txBox="1"/>
          <p:nvPr/>
        </p:nvSpPr>
        <p:spPr>
          <a:xfrm>
            <a:off x="8121420" y="3396343"/>
            <a:ext cx="3079980" cy="1569660"/>
          </a:xfrm>
          <a:prstGeom prst="rect">
            <a:avLst/>
          </a:prstGeom>
          <a:noFill/>
        </p:spPr>
        <p:txBody>
          <a:bodyPr wrap="square" rtlCol="0">
            <a:spAutoFit/>
          </a:bodyPr>
          <a:lstStyle/>
          <a:p>
            <a:r>
              <a:rPr lang="en-US" sz="2400" dirty="0">
                <a:solidFill>
                  <a:srgbClr val="0070C0"/>
                </a:solidFill>
              </a:rPr>
              <a:t>Can you complete your own fronted adverbials about the picture we have been using?</a:t>
            </a:r>
          </a:p>
        </p:txBody>
      </p:sp>
    </p:spTree>
    <p:extLst>
      <p:ext uri="{BB962C8B-B14F-4D97-AF65-F5344CB8AC3E}">
        <p14:creationId xmlns:p14="http://schemas.microsoft.com/office/powerpoint/2010/main" val="11886498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8003E-8EBD-8F4D-933C-F129D36E685C}"/>
              </a:ext>
            </a:extLst>
          </p:cNvPr>
          <p:cNvSpPr>
            <a:spLocks noGrp="1"/>
          </p:cNvSpPr>
          <p:nvPr>
            <p:ph type="title"/>
          </p:nvPr>
        </p:nvSpPr>
        <p:spPr>
          <a:xfrm>
            <a:off x="651639" y="962370"/>
            <a:ext cx="9732581" cy="2052973"/>
          </a:xfrm>
        </p:spPr>
        <p:txBody>
          <a:bodyPr/>
          <a:lstStyle/>
          <a:p>
            <a:r>
              <a:rPr lang="en-US" dirty="0"/>
              <a:t>Reflection –    </a:t>
            </a:r>
            <a:r>
              <a:rPr lang="en-US" sz="2000" dirty="0"/>
              <a:t>Complete the table</a:t>
            </a:r>
            <a:br>
              <a:rPr lang="en-US" dirty="0"/>
            </a:br>
            <a:br>
              <a:rPr lang="en-US" dirty="0"/>
            </a:br>
            <a:endParaRPr lang="en-US" dirty="0">
              <a:solidFill>
                <a:srgbClr val="7030A0"/>
              </a:solidFill>
            </a:endParaRPr>
          </a:p>
        </p:txBody>
      </p:sp>
      <p:graphicFrame>
        <p:nvGraphicFramePr>
          <p:cNvPr id="3" name="Table 3">
            <a:extLst>
              <a:ext uri="{FF2B5EF4-FFF2-40B4-BE49-F238E27FC236}">
                <a16:creationId xmlns:a16="http://schemas.microsoft.com/office/drawing/2014/main" id="{34137B45-2887-C34C-ACA5-C2F0935F201E}"/>
              </a:ext>
            </a:extLst>
          </p:cNvPr>
          <p:cNvGraphicFramePr>
            <a:graphicFrameLocks noGrp="1"/>
          </p:cNvGraphicFramePr>
          <p:nvPr>
            <p:extLst>
              <p:ext uri="{D42A27DB-BD31-4B8C-83A1-F6EECF244321}">
                <p14:modId xmlns:p14="http://schemas.microsoft.com/office/powerpoint/2010/main" val="1561814225"/>
              </p:ext>
            </p:extLst>
          </p:nvPr>
        </p:nvGraphicFramePr>
        <p:xfrm>
          <a:off x="1807780" y="1932820"/>
          <a:ext cx="8267014" cy="3819675"/>
        </p:xfrm>
        <a:graphic>
          <a:graphicData uri="http://schemas.openxmlformats.org/drawingml/2006/table">
            <a:tbl>
              <a:tblPr firstRow="1" bandRow="1">
                <a:tableStyleId>{5C22544A-7EE6-4342-B048-85BDC9FD1C3A}</a:tableStyleId>
              </a:tblPr>
              <a:tblGrid>
                <a:gridCol w="4133507">
                  <a:extLst>
                    <a:ext uri="{9D8B030D-6E8A-4147-A177-3AD203B41FA5}">
                      <a16:colId xmlns:a16="http://schemas.microsoft.com/office/drawing/2014/main" val="2090749995"/>
                    </a:ext>
                  </a:extLst>
                </a:gridCol>
                <a:gridCol w="4133507">
                  <a:extLst>
                    <a:ext uri="{9D8B030D-6E8A-4147-A177-3AD203B41FA5}">
                      <a16:colId xmlns:a16="http://schemas.microsoft.com/office/drawing/2014/main" val="3555037785"/>
                    </a:ext>
                  </a:extLst>
                </a:gridCol>
              </a:tblGrid>
              <a:tr h="763935">
                <a:tc>
                  <a:txBody>
                    <a:bodyPr/>
                    <a:lstStyle/>
                    <a:p>
                      <a:pPr algn="ctr"/>
                      <a:r>
                        <a:rPr lang="en-US" dirty="0"/>
                        <a:t>Type of Word</a:t>
                      </a:r>
                    </a:p>
                  </a:txBody>
                  <a:tcPr anchor="ctr"/>
                </a:tc>
                <a:tc>
                  <a:txBody>
                    <a:bodyPr/>
                    <a:lstStyle/>
                    <a:p>
                      <a:pPr algn="ctr"/>
                      <a:r>
                        <a:rPr lang="en-US" dirty="0"/>
                        <a:t>Example</a:t>
                      </a:r>
                    </a:p>
                  </a:txBody>
                  <a:tcPr anchor="ctr"/>
                </a:tc>
                <a:extLst>
                  <a:ext uri="{0D108BD9-81ED-4DB2-BD59-A6C34878D82A}">
                    <a16:rowId xmlns:a16="http://schemas.microsoft.com/office/drawing/2014/main" val="1934729543"/>
                  </a:ext>
                </a:extLst>
              </a:tr>
              <a:tr h="763935">
                <a:tc>
                  <a:txBody>
                    <a:bodyPr/>
                    <a:lstStyle/>
                    <a:p>
                      <a:pPr algn="ctr"/>
                      <a:r>
                        <a:rPr lang="en-US" dirty="0"/>
                        <a:t>Verb</a:t>
                      </a:r>
                    </a:p>
                  </a:txBody>
                  <a:tcPr anchor="ctr"/>
                </a:tc>
                <a:tc>
                  <a:txBody>
                    <a:bodyPr/>
                    <a:lstStyle/>
                    <a:p>
                      <a:pPr algn="ctr"/>
                      <a:endParaRPr lang="en-US"/>
                    </a:p>
                  </a:txBody>
                  <a:tcPr anchor="ctr"/>
                </a:tc>
                <a:extLst>
                  <a:ext uri="{0D108BD9-81ED-4DB2-BD59-A6C34878D82A}">
                    <a16:rowId xmlns:a16="http://schemas.microsoft.com/office/drawing/2014/main" val="1282063590"/>
                  </a:ext>
                </a:extLst>
              </a:tr>
              <a:tr h="763935">
                <a:tc>
                  <a:txBody>
                    <a:bodyPr/>
                    <a:lstStyle/>
                    <a:p>
                      <a:pPr algn="ctr"/>
                      <a:endParaRPr lang="en-US" dirty="0"/>
                    </a:p>
                  </a:txBody>
                  <a:tcPr anchor="ctr"/>
                </a:tc>
                <a:tc>
                  <a:txBody>
                    <a:bodyPr/>
                    <a:lstStyle/>
                    <a:p>
                      <a:pPr algn="ctr"/>
                      <a:r>
                        <a:rPr lang="en-US" dirty="0"/>
                        <a:t>He, she, they</a:t>
                      </a:r>
                    </a:p>
                  </a:txBody>
                  <a:tcPr anchor="ctr"/>
                </a:tc>
                <a:extLst>
                  <a:ext uri="{0D108BD9-81ED-4DB2-BD59-A6C34878D82A}">
                    <a16:rowId xmlns:a16="http://schemas.microsoft.com/office/drawing/2014/main" val="512697779"/>
                  </a:ext>
                </a:extLst>
              </a:tr>
              <a:tr h="763935">
                <a:tc>
                  <a:txBody>
                    <a:bodyPr/>
                    <a:lstStyle/>
                    <a:p>
                      <a:pPr algn="ctr"/>
                      <a:r>
                        <a:rPr lang="en-US" dirty="0"/>
                        <a:t>Proper Noun</a:t>
                      </a:r>
                    </a:p>
                  </a:txBody>
                  <a:tcPr anchor="ctr"/>
                </a:tc>
                <a:tc>
                  <a:txBody>
                    <a:bodyPr/>
                    <a:lstStyle/>
                    <a:p>
                      <a:pPr algn="ctr"/>
                      <a:endParaRPr lang="en-US" dirty="0"/>
                    </a:p>
                  </a:txBody>
                  <a:tcPr anchor="ctr"/>
                </a:tc>
                <a:extLst>
                  <a:ext uri="{0D108BD9-81ED-4DB2-BD59-A6C34878D82A}">
                    <a16:rowId xmlns:a16="http://schemas.microsoft.com/office/drawing/2014/main" val="975109005"/>
                  </a:ext>
                </a:extLst>
              </a:tr>
              <a:tr h="763935">
                <a:tc>
                  <a:txBody>
                    <a:bodyPr/>
                    <a:lstStyle/>
                    <a:p>
                      <a:pPr algn="ctr"/>
                      <a:endParaRPr lang="en-US"/>
                    </a:p>
                  </a:txBody>
                  <a:tcPr anchor="ctr"/>
                </a:tc>
                <a:tc>
                  <a:txBody>
                    <a:bodyPr/>
                    <a:lstStyle/>
                    <a:p>
                      <a:pPr algn="ctr"/>
                      <a:r>
                        <a:rPr lang="en-US" dirty="0"/>
                        <a:t>Leisurely, casually, apprehensively, </a:t>
                      </a:r>
                    </a:p>
                  </a:txBody>
                  <a:tcPr anchor="ctr"/>
                </a:tc>
                <a:extLst>
                  <a:ext uri="{0D108BD9-81ED-4DB2-BD59-A6C34878D82A}">
                    <a16:rowId xmlns:a16="http://schemas.microsoft.com/office/drawing/2014/main" val="1911147673"/>
                  </a:ext>
                </a:extLst>
              </a:tr>
            </a:tbl>
          </a:graphicData>
        </a:graphic>
      </p:graphicFrame>
    </p:spTree>
    <p:extLst>
      <p:ext uri="{BB962C8B-B14F-4D97-AF65-F5344CB8AC3E}">
        <p14:creationId xmlns:p14="http://schemas.microsoft.com/office/powerpoint/2010/main" val="33777459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933C4-58BA-9E40-AC43-5EA727754897}"/>
              </a:ext>
            </a:extLst>
          </p:cNvPr>
          <p:cNvSpPr>
            <a:spLocks noGrp="1"/>
          </p:cNvSpPr>
          <p:nvPr>
            <p:ph type="title"/>
          </p:nvPr>
        </p:nvSpPr>
        <p:spPr/>
        <p:txBody>
          <a:bodyPr/>
          <a:lstStyle/>
          <a:p>
            <a:r>
              <a:rPr lang="en-US" dirty="0"/>
              <a:t>Wednesday 9</a:t>
            </a:r>
            <a:r>
              <a:rPr lang="en-US" baseline="30000" dirty="0"/>
              <a:t>th</a:t>
            </a:r>
            <a:r>
              <a:rPr lang="en-US" dirty="0"/>
              <a:t> September 2020</a:t>
            </a:r>
          </a:p>
        </p:txBody>
      </p:sp>
      <p:sp>
        <p:nvSpPr>
          <p:cNvPr id="3" name="Content Placeholder 2">
            <a:extLst>
              <a:ext uri="{FF2B5EF4-FFF2-40B4-BE49-F238E27FC236}">
                <a16:creationId xmlns:a16="http://schemas.microsoft.com/office/drawing/2014/main" id="{BB3439F7-E93F-2649-897A-E90139225FB9}"/>
              </a:ext>
            </a:extLst>
          </p:cNvPr>
          <p:cNvSpPr>
            <a:spLocks noGrp="1"/>
          </p:cNvSpPr>
          <p:nvPr>
            <p:ph idx="1"/>
          </p:nvPr>
        </p:nvSpPr>
        <p:spPr/>
        <p:txBody>
          <a:bodyPr/>
          <a:lstStyle/>
          <a:p>
            <a:r>
              <a:rPr lang="en-US" dirty="0"/>
              <a:t>L.O. – To revisit conjunctions.</a:t>
            </a:r>
          </a:p>
        </p:txBody>
      </p:sp>
    </p:spTree>
    <p:extLst>
      <p:ext uri="{BB962C8B-B14F-4D97-AF65-F5344CB8AC3E}">
        <p14:creationId xmlns:p14="http://schemas.microsoft.com/office/powerpoint/2010/main" val="39747442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49BE5E9-973D-C44E-B1AC-952F2DE658EA}"/>
              </a:ext>
            </a:extLst>
          </p:cNvPr>
          <p:cNvSpPr/>
          <p:nvPr/>
        </p:nvSpPr>
        <p:spPr>
          <a:xfrm>
            <a:off x="2060576" y="1574801"/>
            <a:ext cx="8067675" cy="449263"/>
          </a:xfrm>
          <a:prstGeom prst="rect">
            <a:avLst/>
          </a:prstGeom>
          <a:solidFill>
            <a:srgbClr val="EEBC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 name="Rectangle 11">
            <a:extLst>
              <a:ext uri="{FF2B5EF4-FFF2-40B4-BE49-F238E27FC236}">
                <a16:creationId xmlns:a16="http://schemas.microsoft.com/office/drawing/2014/main" id="{29C58D39-1CC3-5842-A9CC-89829A50484D}"/>
              </a:ext>
            </a:extLst>
          </p:cNvPr>
          <p:cNvSpPr/>
          <p:nvPr/>
        </p:nvSpPr>
        <p:spPr>
          <a:xfrm>
            <a:off x="2063750" y="2882901"/>
            <a:ext cx="8064500" cy="796925"/>
          </a:xfrm>
          <a:prstGeom prst="rect">
            <a:avLst/>
          </a:prstGeom>
          <a:solidFill>
            <a:srgbClr val="EEBC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244" name="Title 20">
            <a:extLst>
              <a:ext uri="{FF2B5EF4-FFF2-40B4-BE49-F238E27FC236}">
                <a16:creationId xmlns:a16="http://schemas.microsoft.com/office/drawing/2014/main" id="{59B2544F-A101-1C46-BA5A-5928ED9E95A9}"/>
              </a:ext>
            </a:extLst>
          </p:cNvPr>
          <p:cNvSpPr>
            <a:spLocks noGrp="1" noChangeArrowheads="1"/>
          </p:cNvSpPr>
          <p:nvPr>
            <p:ph type="title"/>
          </p:nvPr>
        </p:nvSpPr>
        <p:spPr>
          <a:xfrm>
            <a:off x="1981201" y="479426"/>
            <a:ext cx="8220075" cy="993775"/>
          </a:xfrm>
        </p:spPr>
        <p:txBody>
          <a:bodyPr/>
          <a:lstStyle/>
          <a:p>
            <a:pPr eaLnBrk="1" hangingPunct="1"/>
            <a:r>
              <a:rPr lang="en-GB" altLang="en-US" sz="3600" dirty="0"/>
              <a:t>Let’s Get Started</a:t>
            </a:r>
          </a:p>
        </p:txBody>
      </p:sp>
      <p:sp>
        <p:nvSpPr>
          <p:cNvPr id="10245" name="Rectangle 4">
            <a:extLst>
              <a:ext uri="{FF2B5EF4-FFF2-40B4-BE49-F238E27FC236}">
                <a16:creationId xmlns:a16="http://schemas.microsoft.com/office/drawing/2014/main" id="{138210BF-BFED-7348-8454-E267CBE67BC4}"/>
              </a:ext>
            </a:extLst>
          </p:cNvPr>
          <p:cNvSpPr>
            <a:spLocks noChangeArrowheads="1"/>
          </p:cNvSpPr>
          <p:nvPr/>
        </p:nvSpPr>
        <p:spPr bwMode="auto">
          <a:xfrm>
            <a:off x="2289175" y="1514475"/>
            <a:ext cx="76327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400">
                <a:solidFill>
                  <a:schemeClr val="tx1"/>
                </a:solidFill>
              </a:rPr>
              <a:t>What is a conjunction?</a:t>
            </a:r>
          </a:p>
        </p:txBody>
      </p:sp>
      <p:sp>
        <p:nvSpPr>
          <p:cNvPr id="7" name="Rectangle 6">
            <a:extLst>
              <a:ext uri="{FF2B5EF4-FFF2-40B4-BE49-F238E27FC236}">
                <a16:creationId xmlns:a16="http://schemas.microsoft.com/office/drawing/2014/main" id="{3C422661-AADD-BA40-B862-F6C520FFC735}"/>
              </a:ext>
            </a:extLst>
          </p:cNvPr>
          <p:cNvSpPr>
            <a:spLocks noChangeArrowheads="1"/>
          </p:cNvSpPr>
          <p:nvPr/>
        </p:nvSpPr>
        <p:spPr bwMode="auto">
          <a:xfrm>
            <a:off x="2290763" y="2211389"/>
            <a:ext cx="76327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a:solidFill>
                  <a:schemeClr val="tx1"/>
                </a:solidFill>
                <a:latin typeface="Twinkl SemiBold" pitchFamily="2" charset="0"/>
              </a:rPr>
              <a:t>A conjunction links two or more words, phrases or clauses together.</a:t>
            </a:r>
          </a:p>
        </p:txBody>
      </p:sp>
      <p:sp>
        <p:nvSpPr>
          <p:cNvPr id="10247" name="Rectangle 7">
            <a:extLst>
              <a:ext uri="{FF2B5EF4-FFF2-40B4-BE49-F238E27FC236}">
                <a16:creationId xmlns:a16="http://schemas.microsoft.com/office/drawing/2014/main" id="{34E47039-F704-ED4F-B6E2-6B6A185CEA48}"/>
              </a:ext>
            </a:extLst>
          </p:cNvPr>
          <p:cNvSpPr>
            <a:spLocks noChangeArrowheads="1"/>
          </p:cNvSpPr>
          <p:nvPr/>
        </p:nvSpPr>
        <p:spPr bwMode="auto">
          <a:xfrm>
            <a:off x="2292350" y="2887663"/>
            <a:ext cx="76327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a:solidFill>
                  <a:schemeClr val="tx1"/>
                </a:solidFill>
              </a:rPr>
              <a:t>There are </a:t>
            </a:r>
            <a:r>
              <a:rPr lang="en-GB" altLang="en-US" b="1">
                <a:solidFill>
                  <a:schemeClr val="tx1"/>
                </a:solidFill>
              </a:rPr>
              <a:t>two</a:t>
            </a:r>
            <a:r>
              <a:rPr lang="en-GB" altLang="en-US">
                <a:solidFill>
                  <a:schemeClr val="tx1"/>
                </a:solidFill>
              </a:rPr>
              <a:t> main types of conjunctions we use within sentences.</a:t>
            </a:r>
          </a:p>
          <a:p>
            <a:pPr algn="ctr" eaLnBrk="1" hangingPunct="1">
              <a:lnSpc>
                <a:spcPct val="100000"/>
              </a:lnSpc>
              <a:spcBef>
                <a:spcPct val="0"/>
              </a:spcBef>
              <a:buFontTx/>
              <a:buNone/>
            </a:pPr>
            <a:r>
              <a:rPr lang="en-GB" altLang="en-US" sz="2400">
                <a:solidFill>
                  <a:schemeClr val="tx1"/>
                </a:solidFill>
              </a:rPr>
              <a:t> Do you know what they both are?</a:t>
            </a:r>
          </a:p>
        </p:txBody>
      </p:sp>
      <p:sp>
        <p:nvSpPr>
          <p:cNvPr id="9" name="Rectangle 8">
            <a:extLst>
              <a:ext uri="{FF2B5EF4-FFF2-40B4-BE49-F238E27FC236}">
                <a16:creationId xmlns:a16="http://schemas.microsoft.com/office/drawing/2014/main" id="{59B956A3-5EAC-8D4D-BC36-82AE4E7E0B7A}"/>
              </a:ext>
            </a:extLst>
          </p:cNvPr>
          <p:cNvSpPr>
            <a:spLocks noChangeArrowheads="1"/>
          </p:cNvSpPr>
          <p:nvPr/>
        </p:nvSpPr>
        <p:spPr bwMode="auto">
          <a:xfrm>
            <a:off x="2878138" y="3908425"/>
            <a:ext cx="6418262"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pPr>
            <a:r>
              <a:rPr lang="en-GB" altLang="en-US" b="1" dirty="0">
                <a:solidFill>
                  <a:schemeClr val="tx1"/>
                </a:solidFill>
              </a:rPr>
              <a:t> co-ordinating conjunctions </a:t>
            </a:r>
            <a:r>
              <a:rPr lang="en-GB" altLang="en-US" dirty="0">
                <a:solidFill>
                  <a:schemeClr val="tx1"/>
                </a:solidFill>
              </a:rPr>
              <a:t>(</a:t>
            </a:r>
            <a:r>
              <a:rPr lang="en-GB" altLang="en-US" i="1" dirty="0">
                <a:solidFill>
                  <a:schemeClr val="tx1"/>
                </a:solidFill>
              </a:rPr>
              <a:t>e.g. and</a:t>
            </a:r>
            <a:r>
              <a:rPr lang="en-GB" altLang="en-US" dirty="0">
                <a:solidFill>
                  <a:schemeClr val="tx1"/>
                </a:solidFill>
              </a:rPr>
              <a:t>) link two main clauses together as an equal pair to create a compound sentence. We usually remember these words using the acronym ‘FANBOYS’.</a:t>
            </a:r>
          </a:p>
          <a:p>
            <a:pPr algn="ctr" eaLnBrk="1" hangingPunct="1">
              <a:lnSpc>
                <a:spcPct val="100000"/>
              </a:lnSpc>
              <a:spcBef>
                <a:spcPct val="0"/>
              </a:spcBef>
            </a:pPr>
            <a:endParaRPr lang="en-GB" altLang="en-US" dirty="0">
              <a:solidFill>
                <a:schemeClr val="tx1"/>
              </a:solidFill>
            </a:endParaRPr>
          </a:p>
          <a:p>
            <a:pPr algn="ctr" eaLnBrk="1" hangingPunct="1">
              <a:lnSpc>
                <a:spcPct val="100000"/>
              </a:lnSpc>
              <a:spcBef>
                <a:spcPct val="0"/>
              </a:spcBef>
            </a:pPr>
            <a:r>
              <a:rPr lang="en-GB" altLang="en-US" dirty="0">
                <a:solidFill>
                  <a:schemeClr val="tx1"/>
                </a:solidFill>
              </a:rPr>
              <a:t> </a:t>
            </a:r>
            <a:r>
              <a:rPr lang="en-GB" altLang="en-US" b="1" dirty="0">
                <a:solidFill>
                  <a:schemeClr val="tx1"/>
                </a:solidFill>
              </a:rPr>
              <a:t>subordinating conjunctions </a:t>
            </a:r>
            <a:r>
              <a:rPr lang="en-GB" altLang="en-US" dirty="0">
                <a:solidFill>
                  <a:schemeClr val="tx1"/>
                </a:solidFill>
              </a:rPr>
              <a:t>(</a:t>
            </a:r>
            <a:r>
              <a:rPr lang="en-GB" altLang="en-US" i="1" dirty="0">
                <a:solidFill>
                  <a:schemeClr val="tx1"/>
                </a:solidFill>
              </a:rPr>
              <a:t>e.g. when</a:t>
            </a:r>
            <a:r>
              <a:rPr lang="en-GB" altLang="en-US" dirty="0">
                <a:solidFill>
                  <a:schemeClr val="tx1"/>
                </a:solidFill>
              </a:rPr>
              <a:t>) introduce a subordinate clause. You can remember some of the most useful subordinating conjunctions by ‘I SAW A WUBUB’.</a:t>
            </a:r>
            <a:endParaRPr lang="en-GB" altLang="en-US" sz="1200" dirty="0">
              <a:solidFill>
                <a:schemeClr val="tx1"/>
              </a:solidFill>
            </a:endParaRPr>
          </a:p>
        </p:txBody>
      </p:sp>
    </p:spTree>
    <p:extLst>
      <p:ext uri="{BB962C8B-B14F-4D97-AF65-F5344CB8AC3E}">
        <p14:creationId xmlns:p14="http://schemas.microsoft.com/office/powerpoint/2010/main" val="16226016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0">
            <a:extLst>
              <a:ext uri="{FF2B5EF4-FFF2-40B4-BE49-F238E27FC236}">
                <a16:creationId xmlns:a16="http://schemas.microsoft.com/office/drawing/2014/main" id="{E73DDB74-7724-394C-AAB7-ECAEECF58B83}"/>
              </a:ext>
            </a:extLst>
          </p:cNvPr>
          <p:cNvSpPr>
            <a:spLocks noGrp="1"/>
          </p:cNvSpPr>
          <p:nvPr>
            <p:ph type="title"/>
          </p:nvPr>
        </p:nvSpPr>
        <p:spPr>
          <a:xfrm>
            <a:off x="1981201" y="479426"/>
            <a:ext cx="8220075" cy="993775"/>
          </a:xfrm>
        </p:spPr>
        <p:txBody>
          <a:bodyPr/>
          <a:lstStyle/>
          <a:p>
            <a:pPr eaLnBrk="1" hangingPunct="1"/>
            <a:r>
              <a:rPr lang="en-GB" altLang="en-US" sz="3600" dirty="0">
                <a:solidFill>
                  <a:srgbClr val="013F7C"/>
                </a:solidFill>
              </a:rPr>
              <a:t>Main Clauses</a:t>
            </a:r>
          </a:p>
        </p:txBody>
      </p:sp>
      <p:sp>
        <p:nvSpPr>
          <p:cNvPr id="10243" name="Rectangle 4">
            <a:extLst>
              <a:ext uri="{FF2B5EF4-FFF2-40B4-BE49-F238E27FC236}">
                <a16:creationId xmlns:a16="http://schemas.microsoft.com/office/drawing/2014/main" id="{8BCE8B31-F4C0-A94A-A784-E78F6EA86A5C}"/>
              </a:ext>
            </a:extLst>
          </p:cNvPr>
          <p:cNvSpPr>
            <a:spLocks noChangeArrowheads="1"/>
          </p:cNvSpPr>
          <p:nvPr/>
        </p:nvSpPr>
        <p:spPr bwMode="auto">
          <a:xfrm>
            <a:off x="2279650" y="1514475"/>
            <a:ext cx="7632700" cy="514350"/>
          </a:xfrm>
          <a:prstGeom prst="rect">
            <a:avLst/>
          </a:prstGeom>
          <a:solidFill>
            <a:srgbClr val="2DB6BC">
              <a:alpha val="4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400">
                <a:solidFill>
                  <a:schemeClr val="tx1"/>
                </a:solidFill>
              </a:rPr>
              <a:t>What is a main clause?</a:t>
            </a:r>
          </a:p>
        </p:txBody>
      </p:sp>
      <p:sp>
        <p:nvSpPr>
          <p:cNvPr id="9" name="Rectangle 8">
            <a:extLst>
              <a:ext uri="{FF2B5EF4-FFF2-40B4-BE49-F238E27FC236}">
                <a16:creationId xmlns:a16="http://schemas.microsoft.com/office/drawing/2014/main" id="{66E8C207-1BFA-9F45-9DBC-32BE240F040D}"/>
              </a:ext>
            </a:extLst>
          </p:cNvPr>
          <p:cNvSpPr>
            <a:spLocks/>
          </p:cNvSpPr>
          <p:nvPr/>
        </p:nvSpPr>
        <p:spPr bwMode="auto">
          <a:xfrm>
            <a:off x="2279650" y="2159000"/>
            <a:ext cx="7632700" cy="1003300"/>
          </a:xfrm>
          <a:prstGeom prst="rect">
            <a:avLst/>
          </a:prstGeom>
          <a:noFill/>
          <a:ln w="19050">
            <a:solidFill>
              <a:srgbClr val="87BD31"/>
            </a:solidFill>
            <a:miter lim="800000"/>
            <a:headEnd/>
            <a:tailEnd/>
          </a:ln>
          <a:extLst>
            <a:ext uri="{909E8E84-426E-40DD-AFC4-6F175D3DCCD1}">
              <a14:hiddenFill xmlns:a14="http://schemas.microsoft.com/office/drawing/2010/main">
                <a:solidFill>
                  <a:srgbClr val="FFFFFF"/>
                </a:solidFill>
              </a14:hiddenFill>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sz="1700"/>
              <a:t>A </a:t>
            </a:r>
            <a:r>
              <a:rPr lang="en-GB" altLang="en-US" sz="1700" b="1"/>
              <a:t>main clause </a:t>
            </a:r>
            <a:r>
              <a:rPr lang="en-GB" altLang="en-US" sz="1700"/>
              <a:t>(or it could be called a </a:t>
            </a:r>
            <a:r>
              <a:rPr lang="en-GB" altLang="en-US" sz="1700" b="1"/>
              <a:t>simple sentence</a:t>
            </a:r>
            <a:r>
              <a:rPr lang="en-GB" altLang="en-US" sz="1700"/>
              <a:t>) is a group of words that expresses one complete thought. Every </a:t>
            </a:r>
            <a:r>
              <a:rPr lang="en-GB" altLang="en-US" sz="1700" b="1"/>
              <a:t>main clause </a:t>
            </a:r>
            <a:r>
              <a:rPr lang="en-GB" altLang="en-US" sz="1700"/>
              <a:t>must contain a </a:t>
            </a:r>
            <a:r>
              <a:rPr lang="en-GB" altLang="en-US" sz="1700" b="1">
                <a:solidFill>
                  <a:srgbClr val="0175B0"/>
                </a:solidFill>
              </a:rPr>
              <a:t>subject</a:t>
            </a:r>
            <a:r>
              <a:rPr lang="en-GB" altLang="en-US" sz="1700"/>
              <a:t> and a </a:t>
            </a:r>
            <a:r>
              <a:rPr lang="en-GB" altLang="en-US" sz="1700" b="1">
                <a:solidFill>
                  <a:srgbClr val="009541"/>
                </a:solidFill>
              </a:rPr>
              <a:t>verb</a:t>
            </a:r>
            <a:r>
              <a:rPr lang="en-GB" altLang="en-US" sz="1700"/>
              <a:t>. They can also be called </a:t>
            </a:r>
            <a:r>
              <a:rPr lang="en-GB" altLang="en-US" sz="1700" b="1"/>
              <a:t>independent</a:t>
            </a:r>
            <a:r>
              <a:rPr lang="en-GB" altLang="en-US" sz="1700"/>
              <a:t> clauses.</a:t>
            </a:r>
          </a:p>
        </p:txBody>
      </p:sp>
      <p:sp>
        <p:nvSpPr>
          <p:cNvPr id="10" name="Rectangle 9">
            <a:extLst>
              <a:ext uri="{FF2B5EF4-FFF2-40B4-BE49-F238E27FC236}">
                <a16:creationId xmlns:a16="http://schemas.microsoft.com/office/drawing/2014/main" id="{88E3AE5F-882A-6B48-BE3D-39DD4E5DC8A4}"/>
              </a:ext>
            </a:extLst>
          </p:cNvPr>
          <p:cNvSpPr>
            <a:spLocks noChangeArrowheads="1"/>
          </p:cNvSpPr>
          <p:nvPr/>
        </p:nvSpPr>
        <p:spPr bwMode="auto">
          <a:xfrm>
            <a:off x="2279650" y="3294064"/>
            <a:ext cx="7632700" cy="833437"/>
          </a:xfrm>
          <a:prstGeom prst="rect">
            <a:avLst/>
          </a:prstGeom>
          <a:solidFill>
            <a:srgbClr val="2DB6BC">
              <a:alpha val="4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000">
                <a:solidFill>
                  <a:schemeClr val="tx1"/>
                </a:solidFill>
              </a:rPr>
              <a:t>Can you spot the subjects and the verbs in these main/independent clauses?</a:t>
            </a:r>
          </a:p>
        </p:txBody>
      </p:sp>
      <p:sp>
        <p:nvSpPr>
          <p:cNvPr id="12" name="Rectangle 11">
            <a:extLst>
              <a:ext uri="{FF2B5EF4-FFF2-40B4-BE49-F238E27FC236}">
                <a16:creationId xmlns:a16="http://schemas.microsoft.com/office/drawing/2014/main" id="{86B2D889-E2A7-AD41-A3E2-774E90C77424}"/>
              </a:ext>
            </a:extLst>
          </p:cNvPr>
          <p:cNvSpPr>
            <a:spLocks noChangeArrowheads="1"/>
          </p:cNvSpPr>
          <p:nvPr/>
        </p:nvSpPr>
        <p:spPr bwMode="auto">
          <a:xfrm>
            <a:off x="2292350" y="4371975"/>
            <a:ext cx="7632700" cy="649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800">
                <a:solidFill>
                  <a:schemeClr val="tx1"/>
                </a:solidFill>
              </a:rPr>
              <a:t>The horse galloped.</a:t>
            </a:r>
          </a:p>
        </p:txBody>
      </p:sp>
      <p:sp>
        <p:nvSpPr>
          <p:cNvPr id="13" name="Rectangle 12">
            <a:extLst>
              <a:ext uri="{FF2B5EF4-FFF2-40B4-BE49-F238E27FC236}">
                <a16:creationId xmlns:a16="http://schemas.microsoft.com/office/drawing/2014/main" id="{97D23B60-180F-E34F-B61C-A65EF58BF119}"/>
              </a:ext>
            </a:extLst>
          </p:cNvPr>
          <p:cNvSpPr>
            <a:spLocks noChangeArrowheads="1"/>
          </p:cNvSpPr>
          <p:nvPr/>
        </p:nvSpPr>
        <p:spPr bwMode="auto">
          <a:xfrm>
            <a:off x="2292350" y="5153025"/>
            <a:ext cx="7632700" cy="649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800">
                <a:solidFill>
                  <a:schemeClr val="tx1"/>
                </a:solidFill>
              </a:rPr>
              <a:t>Mr Richardson ate some cheese.</a:t>
            </a:r>
          </a:p>
        </p:txBody>
      </p:sp>
      <p:sp>
        <p:nvSpPr>
          <p:cNvPr id="18" name="Rectangle 17">
            <a:extLst>
              <a:ext uri="{FF2B5EF4-FFF2-40B4-BE49-F238E27FC236}">
                <a16:creationId xmlns:a16="http://schemas.microsoft.com/office/drawing/2014/main" id="{CE84A80E-1115-B24E-8B0C-C0145A96E4F0}"/>
              </a:ext>
            </a:extLst>
          </p:cNvPr>
          <p:cNvSpPr>
            <a:spLocks noChangeArrowheads="1"/>
          </p:cNvSpPr>
          <p:nvPr/>
        </p:nvSpPr>
        <p:spPr bwMode="auto">
          <a:xfrm>
            <a:off x="2292350" y="4371975"/>
            <a:ext cx="7632700" cy="649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800">
                <a:solidFill>
                  <a:schemeClr val="tx1"/>
                </a:solidFill>
              </a:rPr>
              <a:t>The </a:t>
            </a:r>
            <a:r>
              <a:rPr lang="en-GB" altLang="en-US" sz="2800" b="1">
                <a:solidFill>
                  <a:srgbClr val="0175B0"/>
                </a:solidFill>
              </a:rPr>
              <a:t>horse</a:t>
            </a:r>
            <a:r>
              <a:rPr lang="en-GB" altLang="en-US" sz="2800">
                <a:solidFill>
                  <a:schemeClr val="tx1"/>
                </a:solidFill>
              </a:rPr>
              <a:t> galloped.</a:t>
            </a:r>
          </a:p>
        </p:txBody>
      </p:sp>
      <p:sp>
        <p:nvSpPr>
          <p:cNvPr id="19" name="Rectangle 18">
            <a:extLst>
              <a:ext uri="{FF2B5EF4-FFF2-40B4-BE49-F238E27FC236}">
                <a16:creationId xmlns:a16="http://schemas.microsoft.com/office/drawing/2014/main" id="{07203281-D03C-6646-9644-5603D73E4390}"/>
              </a:ext>
            </a:extLst>
          </p:cNvPr>
          <p:cNvSpPr>
            <a:spLocks noChangeArrowheads="1"/>
          </p:cNvSpPr>
          <p:nvPr/>
        </p:nvSpPr>
        <p:spPr bwMode="auto">
          <a:xfrm>
            <a:off x="2292350" y="5153025"/>
            <a:ext cx="7632700" cy="649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800" b="1">
                <a:solidFill>
                  <a:srgbClr val="0175B0"/>
                </a:solidFill>
              </a:rPr>
              <a:t>Mr Richardson </a:t>
            </a:r>
            <a:r>
              <a:rPr lang="en-GB" altLang="en-US" sz="2800">
                <a:solidFill>
                  <a:schemeClr val="tx1"/>
                </a:solidFill>
              </a:rPr>
              <a:t>ate some cheese.</a:t>
            </a:r>
          </a:p>
        </p:txBody>
      </p:sp>
      <p:sp>
        <p:nvSpPr>
          <p:cNvPr id="20" name="Rectangle 19">
            <a:extLst>
              <a:ext uri="{FF2B5EF4-FFF2-40B4-BE49-F238E27FC236}">
                <a16:creationId xmlns:a16="http://schemas.microsoft.com/office/drawing/2014/main" id="{8CC0F2BD-5A3E-B149-BEB9-62C0AE8B3D80}"/>
              </a:ext>
            </a:extLst>
          </p:cNvPr>
          <p:cNvSpPr>
            <a:spLocks noChangeArrowheads="1"/>
          </p:cNvSpPr>
          <p:nvPr/>
        </p:nvSpPr>
        <p:spPr bwMode="auto">
          <a:xfrm>
            <a:off x="2279650" y="4371975"/>
            <a:ext cx="7632700" cy="649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800">
                <a:solidFill>
                  <a:schemeClr val="tx1"/>
                </a:solidFill>
              </a:rPr>
              <a:t>The </a:t>
            </a:r>
            <a:r>
              <a:rPr lang="en-GB" altLang="en-US" sz="2800" b="1">
                <a:solidFill>
                  <a:srgbClr val="0175B0"/>
                </a:solidFill>
              </a:rPr>
              <a:t>horse</a:t>
            </a:r>
            <a:r>
              <a:rPr lang="en-GB" altLang="en-US" sz="2800">
                <a:solidFill>
                  <a:schemeClr val="tx1"/>
                </a:solidFill>
              </a:rPr>
              <a:t> </a:t>
            </a:r>
            <a:r>
              <a:rPr lang="en-GB" altLang="en-US" sz="2800" b="1">
                <a:solidFill>
                  <a:srgbClr val="009541"/>
                </a:solidFill>
              </a:rPr>
              <a:t>galloped</a:t>
            </a:r>
            <a:r>
              <a:rPr lang="en-GB" altLang="en-US" sz="2800">
                <a:solidFill>
                  <a:schemeClr val="tx1"/>
                </a:solidFill>
              </a:rPr>
              <a:t>.</a:t>
            </a:r>
          </a:p>
        </p:txBody>
      </p:sp>
      <p:sp>
        <p:nvSpPr>
          <p:cNvPr id="22" name="Rectangle 21">
            <a:extLst>
              <a:ext uri="{FF2B5EF4-FFF2-40B4-BE49-F238E27FC236}">
                <a16:creationId xmlns:a16="http://schemas.microsoft.com/office/drawing/2014/main" id="{0B7544AB-236C-8645-9787-704D1B79E0FB}"/>
              </a:ext>
            </a:extLst>
          </p:cNvPr>
          <p:cNvSpPr>
            <a:spLocks noChangeArrowheads="1"/>
          </p:cNvSpPr>
          <p:nvPr/>
        </p:nvSpPr>
        <p:spPr bwMode="auto">
          <a:xfrm>
            <a:off x="2279650" y="5153025"/>
            <a:ext cx="7632700" cy="649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800" b="1">
                <a:solidFill>
                  <a:srgbClr val="0175B0"/>
                </a:solidFill>
              </a:rPr>
              <a:t>Mr Richardson </a:t>
            </a:r>
            <a:r>
              <a:rPr lang="en-GB" altLang="en-US" sz="2800" b="1">
                <a:solidFill>
                  <a:srgbClr val="009541"/>
                </a:solidFill>
              </a:rPr>
              <a:t>ate</a:t>
            </a:r>
            <a:r>
              <a:rPr lang="en-GB" altLang="en-US" sz="2800">
                <a:solidFill>
                  <a:schemeClr val="tx1"/>
                </a:solidFill>
              </a:rPr>
              <a:t> some cheese.</a:t>
            </a:r>
          </a:p>
        </p:txBody>
      </p:sp>
      <p:sp>
        <p:nvSpPr>
          <p:cNvPr id="14" name="Rectangle 13">
            <a:extLst>
              <a:ext uri="{FF2B5EF4-FFF2-40B4-BE49-F238E27FC236}">
                <a16:creationId xmlns:a16="http://schemas.microsoft.com/office/drawing/2014/main" id="{644B64C9-8020-D24B-8F5D-AC0748AB2DC5}"/>
              </a:ext>
            </a:extLst>
          </p:cNvPr>
          <p:cNvSpPr>
            <a:spLocks noChangeArrowheads="1"/>
          </p:cNvSpPr>
          <p:nvPr/>
        </p:nvSpPr>
        <p:spPr bwMode="auto">
          <a:xfrm>
            <a:off x="2089151" y="4371975"/>
            <a:ext cx="1774825" cy="514350"/>
          </a:xfrm>
          <a:prstGeom prst="rect">
            <a:avLst/>
          </a:prstGeom>
          <a:solidFill>
            <a:srgbClr val="0078C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400" b="1">
                <a:solidFill>
                  <a:schemeClr val="bg1"/>
                </a:solidFill>
              </a:rPr>
              <a:t>subject</a:t>
            </a:r>
          </a:p>
        </p:txBody>
      </p:sp>
      <p:sp>
        <p:nvSpPr>
          <p:cNvPr id="15" name="Rectangle 14">
            <a:extLst>
              <a:ext uri="{FF2B5EF4-FFF2-40B4-BE49-F238E27FC236}">
                <a16:creationId xmlns:a16="http://schemas.microsoft.com/office/drawing/2014/main" id="{DB43FA12-A1E9-FB4F-9207-FE7A45A666DB}"/>
              </a:ext>
            </a:extLst>
          </p:cNvPr>
          <p:cNvSpPr>
            <a:spLocks noChangeArrowheads="1"/>
          </p:cNvSpPr>
          <p:nvPr/>
        </p:nvSpPr>
        <p:spPr bwMode="auto">
          <a:xfrm>
            <a:off x="8348664" y="4371975"/>
            <a:ext cx="1773237" cy="514350"/>
          </a:xfrm>
          <a:prstGeom prst="rect">
            <a:avLst/>
          </a:prstGeom>
          <a:solidFill>
            <a:srgbClr val="00954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400" b="1">
                <a:solidFill>
                  <a:schemeClr val="bg1"/>
                </a:solidFill>
              </a:rPr>
              <a:t>verb</a:t>
            </a:r>
          </a:p>
        </p:txBody>
      </p:sp>
    </p:spTree>
    <p:extLst>
      <p:ext uri="{BB962C8B-B14F-4D97-AF65-F5344CB8AC3E}">
        <p14:creationId xmlns:p14="http://schemas.microsoft.com/office/powerpoint/2010/main" val="8456490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nodeType="afterGroup">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nodeType="afterGroup">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nodeType="afterGroup">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par>
                          <p:cTn id="30" fill="hold" nodeType="afterGroup">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par>
                          <p:cTn id="39" fill="hold" nodeType="afterGroup">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par>
                          <p:cTn id="43" fill="hold" nodeType="afterGroup">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18" grpId="0" animBg="1"/>
      <p:bldP spid="19" grpId="0" animBg="1"/>
      <p:bldP spid="20" grpId="0" animBg="1"/>
      <p:bldP spid="22" grpId="0" animBg="1"/>
      <p:bldP spid="14"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4">
            <a:extLst>
              <a:ext uri="{FF2B5EF4-FFF2-40B4-BE49-F238E27FC236}">
                <a16:creationId xmlns:a16="http://schemas.microsoft.com/office/drawing/2014/main" id="{9401CBCB-BEE7-444A-A284-7A1F3B4D46CC}"/>
              </a:ext>
            </a:extLst>
          </p:cNvPr>
          <p:cNvSpPr>
            <a:spLocks noChangeArrowheads="1"/>
          </p:cNvSpPr>
          <p:nvPr/>
        </p:nvSpPr>
        <p:spPr bwMode="auto">
          <a:xfrm>
            <a:off x="2279650" y="1350964"/>
            <a:ext cx="7632700"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000">
                <a:solidFill>
                  <a:schemeClr val="tx1"/>
                </a:solidFill>
              </a:rPr>
              <a:t>Both of these main/independent clauses make sense on their own.</a:t>
            </a:r>
          </a:p>
        </p:txBody>
      </p:sp>
      <p:pic>
        <p:nvPicPr>
          <p:cNvPr id="11268" name="Picture 1">
            <a:extLst>
              <a:ext uri="{FF2B5EF4-FFF2-40B4-BE49-F238E27FC236}">
                <a16:creationId xmlns:a16="http://schemas.microsoft.com/office/drawing/2014/main" id="{65DF0D7D-8717-3E4D-B21C-7A45F2CFE769}"/>
              </a:ext>
            </a:extLst>
          </p:cNvPr>
          <p:cNvPicPr>
            <a:picLocks noChangeAspect="1"/>
          </p:cNvPicPr>
          <p:nvPr/>
        </p:nvPicPr>
        <p:blipFill>
          <a:blip r:embed="rId2">
            <a:extLst>
              <a:ext uri="{28A0092B-C50C-407E-A947-70E740481C1C}">
                <a14:useLocalDpi xmlns:a14="http://schemas.microsoft.com/office/drawing/2010/main" val="0"/>
              </a:ext>
            </a:extLst>
          </a:blip>
          <a:srcRect l="9512" t="14401" b="14270"/>
          <a:stretch>
            <a:fillRect/>
          </a:stretch>
        </p:blipFill>
        <p:spPr bwMode="auto">
          <a:xfrm>
            <a:off x="2146301" y="2166939"/>
            <a:ext cx="3008313" cy="153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3">
            <a:extLst>
              <a:ext uri="{FF2B5EF4-FFF2-40B4-BE49-F238E27FC236}">
                <a16:creationId xmlns:a16="http://schemas.microsoft.com/office/drawing/2014/main" id="{0C7393E2-B1FD-BA4C-AC81-45AF22134997}"/>
              </a:ext>
            </a:extLst>
          </p:cNvPr>
          <p:cNvPicPr>
            <a:picLocks noChangeAspect="1"/>
          </p:cNvPicPr>
          <p:nvPr/>
        </p:nvPicPr>
        <p:blipFill>
          <a:blip r:embed="rId3">
            <a:extLst>
              <a:ext uri="{28A0092B-C50C-407E-A947-70E740481C1C}">
                <a14:useLocalDpi xmlns:a14="http://schemas.microsoft.com/office/drawing/2010/main" val="0"/>
              </a:ext>
            </a:extLst>
          </a:blip>
          <a:srcRect t="15508" b="15767"/>
          <a:stretch>
            <a:fillRect/>
          </a:stretch>
        </p:blipFill>
        <p:spPr bwMode="auto">
          <a:xfrm>
            <a:off x="6886576" y="2211389"/>
            <a:ext cx="3325813" cy="14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Box 6">
            <a:extLst>
              <a:ext uri="{FF2B5EF4-FFF2-40B4-BE49-F238E27FC236}">
                <a16:creationId xmlns:a16="http://schemas.microsoft.com/office/drawing/2014/main" id="{2DA2BB95-AD1A-EC42-80B6-F077840E6DA8}"/>
              </a:ext>
            </a:extLst>
          </p:cNvPr>
          <p:cNvSpPr txBox="1">
            <a:spLocks noChangeArrowheads="1"/>
          </p:cNvSpPr>
          <p:nvPr/>
        </p:nvSpPr>
        <p:spPr bwMode="auto">
          <a:xfrm>
            <a:off x="2347914" y="2533651"/>
            <a:ext cx="20859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sz="2400">
                <a:solidFill>
                  <a:schemeClr val="tx1"/>
                </a:solidFill>
              </a:rPr>
              <a:t>Samira likes football.</a:t>
            </a:r>
          </a:p>
        </p:txBody>
      </p:sp>
      <p:sp>
        <p:nvSpPr>
          <p:cNvPr id="11271" name="TextBox 18">
            <a:extLst>
              <a:ext uri="{FF2B5EF4-FFF2-40B4-BE49-F238E27FC236}">
                <a16:creationId xmlns:a16="http://schemas.microsoft.com/office/drawing/2014/main" id="{F5646140-92E7-0B46-B19E-4B0C76088AB2}"/>
              </a:ext>
            </a:extLst>
          </p:cNvPr>
          <p:cNvSpPr txBox="1">
            <a:spLocks noChangeArrowheads="1"/>
          </p:cNvSpPr>
          <p:nvPr/>
        </p:nvSpPr>
        <p:spPr bwMode="auto">
          <a:xfrm>
            <a:off x="7826376" y="2566988"/>
            <a:ext cx="20859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r" eaLnBrk="1" hangingPunct="1">
              <a:lnSpc>
                <a:spcPct val="100000"/>
              </a:lnSpc>
              <a:spcBef>
                <a:spcPct val="0"/>
              </a:spcBef>
              <a:buFontTx/>
              <a:buNone/>
            </a:pPr>
            <a:r>
              <a:rPr lang="en-GB" altLang="en-US" sz="2400">
                <a:solidFill>
                  <a:schemeClr val="bg1"/>
                </a:solidFill>
              </a:rPr>
              <a:t>Ben loves basketball.</a:t>
            </a:r>
          </a:p>
        </p:txBody>
      </p:sp>
      <p:grpSp>
        <p:nvGrpSpPr>
          <p:cNvPr id="11" name="Group 10">
            <a:extLst>
              <a:ext uri="{FF2B5EF4-FFF2-40B4-BE49-F238E27FC236}">
                <a16:creationId xmlns:a16="http://schemas.microsoft.com/office/drawing/2014/main" id="{22778F3E-9B64-8C45-A1EC-087ED3598DC2}"/>
              </a:ext>
            </a:extLst>
          </p:cNvPr>
          <p:cNvGrpSpPr>
            <a:grpSpLocks/>
          </p:cNvGrpSpPr>
          <p:nvPr/>
        </p:nvGrpSpPr>
        <p:grpSpPr bwMode="auto">
          <a:xfrm>
            <a:off x="4429126" y="2192339"/>
            <a:ext cx="3324225" cy="1481137"/>
            <a:chOff x="2904673" y="1936059"/>
            <a:chExt cx="3325124" cy="1480371"/>
          </a:xfrm>
        </p:grpSpPr>
        <p:pic>
          <p:nvPicPr>
            <p:cNvPr id="11274" name="Picture 2">
              <a:extLst>
                <a:ext uri="{FF2B5EF4-FFF2-40B4-BE49-F238E27FC236}">
                  <a16:creationId xmlns:a16="http://schemas.microsoft.com/office/drawing/2014/main" id="{4D67DBEB-5AB9-2846-8218-1DD8CCEF5FEF}"/>
                </a:ext>
              </a:extLst>
            </p:cNvPr>
            <p:cNvPicPr>
              <a:picLocks noChangeAspect="1"/>
            </p:cNvPicPr>
            <p:nvPr/>
          </p:nvPicPr>
          <p:blipFill>
            <a:blip r:embed="rId4">
              <a:extLst>
                <a:ext uri="{28A0092B-C50C-407E-A947-70E740481C1C}">
                  <a14:useLocalDpi xmlns:a14="http://schemas.microsoft.com/office/drawing/2010/main" val="0"/>
                </a:ext>
              </a:extLst>
            </a:blip>
            <a:srcRect t="15364" b="15649"/>
            <a:stretch>
              <a:fillRect/>
            </a:stretch>
          </p:blipFill>
          <p:spPr bwMode="auto">
            <a:xfrm>
              <a:off x="2904673" y="1936059"/>
              <a:ext cx="3325124" cy="148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TextBox 19">
              <a:extLst>
                <a:ext uri="{FF2B5EF4-FFF2-40B4-BE49-F238E27FC236}">
                  <a16:creationId xmlns:a16="http://schemas.microsoft.com/office/drawing/2014/main" id="{831BDE1C-125F-FF4A-89FF-448254578CC1}"/>
                </a:ext>
              </a:extLst>
            </p:cNvPr>
            <p:cNvSpPr txBox="1">
              <a:spLocks noChangeArrowheads="1"/>
            </p:cNvSpPr>
            <p:nvPr/>
          </p:nvSpPr>
          <p:spPr bwMode="auto">
            <a:xfrm>
              <a:off x="3529213" y="2445411"/>
              <a:ext cx="20855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400">
                  <a:solidFill>
                    <a:schemeClr val="tx1"/>
                  </a:solidFill>
                </a:rPr>
                <a:t>and</a:t>
              </a:r>
            </a:p>
          </p:txBody>
        </p:sp>
      </p:grpSp>
      <p:sp>
        <p:nvSpPr>
          <p:cNvPr id="23" name="Rectangle 22">
            <a:extLst>
              <a:ext uri="{FF2B5EF4-FFF2-40B4-BE49-F238E27FC236}">
                <a16:creationId xmlns:a16="http://schemas.microsoft.com/office/drawing/2014/main" id="{55F0C019-62FB-3E4F-9C82-768FF5B86B81}"/>
              </a:ext>
            </a:extLst>
          </p:cNvPr>
          <p:cNvSpPr>
            <a:spLocks noChangeArrowheads="1"/>
          </p:cNvSpPr>
          <p:nvPr/>
        </p:nvSpPr>
        <p:spPr bwMode="auto">
          <a:xfrm>
            <a:off x="2274888" y="4148139"/>
            <a:ext cx="7632700" cy="884237"/>
          </a:xfrm>
          <a:prstGeom prst="rect">
            <a:avLst/>
          </a:prstGeom>
          <a:solidFill>
            <a:srgbClr val="2DB6BC">
              <a:alpha val="4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400">
                <a:solidFill>
                  <a:schemeClr val="tx1"/>
                </a:solidFill>
              </a:rPr>
              <a:t>When we link them together with a co-ordinating conjunction, they form a compound sentence.</a:t>
            </a:r>
          </a:p>
        </p:txBody>
      </p:sp>
    </p:spTree>
    <p:extLst>
      <p:ext uri="{BB962C8B-B14F-4D97-AF65-F5344CB8AC3E}">
        <p14:creationId xmlns:p14="http://schemas.microsoft.com/office/powerpoint/2010/main" val="36659750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nodeType="afterGroup">
                            <p:stCondLst>
                              <p:cond delay="500"/>
                            </p:stCondLst>
                            <p:childTnLst>
                              <p:par>
                                <p:cTn id="9" presetID="10" presetClass="entr" presetSubtype="0" fill="hold" nodeType="after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4">
            <a:extLst>
              <a:ext uri="{FF2B5EF4-FFF2-40B4-BE49-F238E27FC236}">
                <a16:creationId xmlns:a16="http://schemas.microsoft.com/office/drawing/2014/main" id="{AC9DD559-45BC-104F-ACAA-882C1275E126}"/>
              </a:ext>
            </a:extLst>
          </p:cNvPr>
          <p:cNvSpPr>
            <a:spLocks noChangeArrowheads="1"/>
          </p:cNvSpPr>
          <p:nvPr/>
        </p:nvSpPr>
        <p:spPr bwMode="auto">
          <a:xfrm>
            <a:off x="2279650" y="1350963"/>
            <a:ext cx="763270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000">
                <a:solidFill>
                  <a:schemeClr val="tx1"/>
                </a:solidFill>
              </a:rPr>
              <a:t>There are seven co-ordinating conjunctions that we can remember using the mnemonic ‘FANBOYS’.</a:t>
            </a:r>
          </a:p>
        </p:txBody>
      </p:sp>
      <p:grpSp>
        <p:nvGrpSpPr>
          <p:cNvPr id="6" name="Group 5">
            <a:extLst>
              <a:ext uri="{FF2B5EF4-FFF2-40B4-BE49-F238E27FC236}">
                <a16:creationId xmlns:a16="http://schemas.microsoft.com/office/drawing/2014/main" id="{6B0349B4-3FB5-7A47-9161-35D15823E7E7}"/>
              </a:ext>
            </a:extLst>
          </p:cNvPr>
          <p:cNvGrpSpPr>
            <a:grpSpLocks/>
          </p:cNvGrpSpPr>
          <p:nvPr/>
        </p:nvGrpSpPr>
        <p:grpSpPr bwMode="auto">
          <a:xfrm>
            <a:off x="2146301" y="3040063"/>
            <a:ext cx="3008313" cy="1530350"/>
            <a:chOff x="622372" y="2167718"/>
            <a:chExt cx="3008861" cy="1530647"/>
          </a:xfrm>
        </p:grpSpPr>
        <p:pic>
          <p:nvPicPr>
            <p:cNvPr id="12307" name="Picture 1">
              <a:extLst>
                <a:ext uri="{FF2B5EF4-FFF2-40B4-BE49-F238E27FC236}">
                  <a16:creationId xmlns:a16="http://schemas.microsoft.com/office/drawing/2014/main" id="{DEA13C5E-2998-0947-BDBF-978105B53FFF}"/>
                </a:ext>
              </a:extLst>
            </p:cNvPr>
            <p:cNvPicPr>
              <a:picLocks noChangeAspect="1"/>
            </p:cNvPicPr>
            <p:nvPr/>
          </p:nvPicPr>
          <p:blipFill>
            <a:blip r:embed="rId2">
              <a:extLst>
                <a:ext uri="{28A0092B-C50C-407E-A947-70E740481C1C}">
                  <a14:useLocalDpi xmlns:a14="http://schemas.microsoft.com/office/drawing/2010/main" val="0"/>
                </a:ext>
              </a:extLst>
            </a:blip>
            <a:srcRect l="9512" t="14401" b="14270"/>
            <a:stretch>
              <a:fillRect/>
            </a:stretch>
          </p:blipFill>
          <p:spPr bwMode="auto">
            <a:xfrm>
              <a:off x="622372" y="2167718"/>
              <a:ext cx="3008861" cy="1530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8" name="TextBox 6">
              <a:extLst>
                <a:ext uri="{FF2B5EF4-FFF2-40B4-BE49-F238E27FC236}">
                  <a16:creationId xmlns:a16="http://schemas.microsoft.com/office/drawing/2014/main" id="{7AE10BEB-3055-B745-8919-4012752CC1D8}"/>
                </a:ext>
              </a:extLst>
            </p:cNvPr>
            <p:cNvSpPr txBox="1">
              <a:spLocks noChangeArrowheads="1"/>
            </p:cNvSpPr>
            <p:nvPr/>
          </p:nvSpPr>
          <p:spPr bwMode="auto">
            <a:xfrm>
              <a:off x="823864" y="2532905"/>
              <a:ext cx="208557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sz="2400">
                  <a:solidFill>
                    <a:schemeClr val="tx1"/>
                  </a:solidFill>
                </a:rPr>
                <a:t>Samira likes football.</a:t>
              </a:r>
            </a:p>
          </p:txBody>
        </p:sp>
      </p:grpSp>
      <p:grpSp>
        <p:nvGrpSpPr>
          <p:cNvPr id="8" name="Group 7">
            <a:extLst>
              <a:ext uri="{FF2B5EF4-FFF2-40B4-BE49-F238E27FC236}">
                <a16:creationId xmlns:a16="http://schemas.microsoft.com/office/drawing/2014/main" id="{D9BD4F42-EDA5-2148-9C75-FBC3D871A725}"/>
              </a:ext>
            </a:extLst>
          </p:cNvPr>
          <p:cNvGrpSpPr>
            <a:grpSpLocks/>
          </p:cNvGrpSpPr>
          <p:nvPr/>
        </p:nvGrpSpPr>
        <p:grpSpPr bwMode="auto">
          <a:xfrm>
            <a:off x="6886576" y="3082925"/>
            <a:ext cx="3325813" cy="1474788"/>
            <a:chOff x="5363132" y="2211012"/>
            <a:chExt cx="3325123" cy="1474784"/>
          </a:xfrm>
        </p:grpSpPr>
        <p:pic>
          <p:nvPicPr>
            <p:cNvPr id="12305" name="Picture 3">
              <a:extLst>
                <a:ext uri="{FF2B5EF4-FFF2-40B4-BE49-F238E27FC236}">
                  <a16:creationId xmlns:a16="http://schemas.microsoft.com/office/drawing/2014/main" id="{B032ED79-CA6A-0449-B1AB-D2B0C8DAD43F}"/>
                </a:ext>
              </a:extLst>
            </p:cNvPr>
            <p:cNvPicPr>
              <a:picLocks noChangeAspect="1"/>
            </p:cNvPicPr>
            <p:nvPr/>
          </p:nvPicPr>
          <p:blipFill>
            <a:blip r:embed="rId3">
              <a:extLst>
                <a:ext uri="{28A0092B-C50C-407E-A947-70E740481C1C}">
                  <a14:useLocalDpi xmlns:a14="http://schemas.microsoft.com/office/drawing/2010/main" val="0"/>
                </a:ext>
              </a:extLst>
            </a:blip>
            <a:srcRect t="15508" b="15767"/>
            <a:stretch>
              <a:fillRect/>
            </a:stretch>
          </p:blipFill>
          <p:spPr bwMode="auto">
            <a:xfrm>
              <a:off x="5363132" y="2211012"/>
              <a:ext cx="3325123" cy="147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6" name="TextBox 18">
              <a:extLst>
                <a:ext uri="{FF2B5EF4-FFF2-40B4-BE49-F238E27FC236}">
                  <a16:creationId xmlns:a16="http://schemas.microsoft.com/office/drawing/2014/main" id="{FD3CEA83-D8CC-6A41-ADE4-E2D44590A656}"/>
                </a:ext>
              </a:extLst>
            </p:cNvPr>
            <p:cNvSpPr txBox="1">
              <a:spLocks noChangeArrowheads="1"/>
            </p:cNvSpPr>
            <p:nvPr/>
          </p:nvSpPr>
          <p:spPr bwMode="auto">
            <a:xfrm>
              <a:off x="6302777" y="2566785"/>
              <a:ext cx="208557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r" eaLnBrk="1" hangingPunct="1">
                <a:lnSpc>
                  <a:spcPct val="100000"/>
                </a:lnSpc>
                <a:spcBef>
                  <a:spcPct val="0"/>
                </a:spcBef>
                <a:buFontTx/>
                <a:buNone/>
              </a:pPr>
              <a:r>
                <a:rPr lang="en-GB" altLang="en-US" sz="2400">
                  <a:solidFill>
                    <a:schemeClr val="bg1"/>
                  </a:solidFill>
                </a:rPr>
                <a:t>Ben loves basketball.</a:t>
              </a:r>
            </a:p>
          </p:txBody>
        </p:sp>
      </p:grpSp>
      <p:grpSp>
        <p:nvGrpSpPr>
          <p:cNvPr id="11" name="Group 10">
            <a:extLst>
              <a:ext uri="{FF2B5EF4-FFF2-40B4-BE49-F238E27FC236}">
                <a16:creationId xmlns:a16="http://schemas.microsoft.com/office/drawing/2014/main" id="{D554FA68-E8E1-0E46-8ED0-958D4B02408F}"/>
              </a:ext>
            </a:extLst>
          </p:cNvPr>
          <p:cNvGrpSpPr>
            <a:grpSpLocks/>
          </p:cNvGrpSpPr>
          <p:nvPr/>
        </p:nvGrpSpPr>
        <p:grpSpPr bwMode="auto">
          <a:xfrm>
            <a:off x="4429126" y="3063875"/>
            <a:ext cx="3324225" cy="1481138"/>
            <a:chOff x="2904673" y="1936059"/>
            <a:chExt cx="3325124" cy="1480371"/>
          </a:xfrm>
        </p:grpSpPr>
        <p:pic>
          <p:nvPicPr>
            <p:cNvPr id="12303" name="Picture 2">
              <a:extLst>
                <a:ext uri="{FF2B5EF4-FFF2-40B4-BE49-F238E27FC236}">
                  <a16:creationId xmlns:a16="http://schemas.microsoft.com/office/drawing/2014/main" id="{FE73D065-7D54-3D4F-B11A-8766A89466CC}"/>
                </a:ext>
              </a:extLst>
            </p:cNvPr>
            <p:cNvPicPr>
              <a:picLocks noChangeAspect="1"/>
            </p:cNvPicPr>
            <p:nvPr/>
          </p:nvPicPr>
          <p:blipFill>
            <a:blip r:embed="rId4">
              <a:extLst>
                <a:ext uri="{28A0092B-C50C-407E-A947-70E740481C1C}">
                  <a14:useLocalDpi xmlns:a14="http://schemas.microsoft.com/office/drawing/2010/main" val="0"/>
                </a:ext>
              </a:extLst>
            </a:blip>
            <a:srcRect t="15364" b="15649"/>
            <a:stretch>
              <a:fillRect/>
            </a:stretch>
          </p:blipFill>
          <p:spPr bwMode="auto">
            <a:xfrm>
              <a:off x="2904673" y="1936059"/>
              <a:ext cx="3325124" cy="148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4" name="TextBox 19">
              <a:extLst>
                <a:ext uri="{FF2B5EF4-FFF2-40B4-BE49-F238E27FC236}">
                  <a16:creationId xmlns:a16="http://schemas.microsoft.com/office/drawing/2014/main" id="{37B00D0D-0384-5B4C-947E-F04DE64D2B44}"/>
                </a:ext>
              </a:extLst>
            </p:cNvPr>
            <p:cNvSpPr txBox="1">
              <a:spLocks noChangeArrowheads="1"/>
            </p:cNvSpPr>
            <p:nvPr/>
          </p:nvSpPr>
          <p:spPr bwMode="auto">
            <a:xfrm>
              <a:off x="3529213" y="2183775"/>
              <a:ext cx="208557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6000">
                  <a:solidFill>
                    <a:schemeClr val="bg1"/>
                  </a:solidFill>
                </a:rPr>
                <a:t>?</a:t>
              </a:r>
            </a:p>
          </p:txBody>
        </p:sp>
      </p:grpSp>
      <p:sp>
        <p:nvSpPr>
          <p:cNvPr id="23" name="Rectangle 22">
            <a:extLst>
              <a:ext uri="{FF2B5EF4-FFF2-40B4-BE49-F238E27FC236}">
                <a16:creationId xmlns:a16="http://schemas.microsoft.com/office/drawing/2014/main" id="{C8C7D5B9-4097-8D43-A9D4-068446AEA78B}"/>
              </a:ext>
            </a:extLst>
          </p:cNvPr>
          <p:cNvSpPr>
            <a:spLocks noChangeArrowheads="1"/>
          </p:cNvSpPr>
          <p:nvPr/>
        </p:nvSpPr>
        <p:spPr bwMode="auto">
          <a:xfrm>
            <a:off x="2274888" y="4897438"/>
            <a:ext cx="7632700" cy="957262"/>
          </a:xfrm>
          <a:prstGeom prst="rect">
            <a:avLst/>
          </a:prstGeom>
          <a:solidFill>
            <a:srgbClr val="2DB6BC">
              <a:alpha val="4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400">
                <a:solidFill>
                  <a:schemeClr val="tx1"/>
                </a:solidFill>
              </a:rPr>
              <a:t>Which other co-ordinating conjunctions could be used to link these two main/independent clauses?</a:t>
            </a:r>
          </a:p>
        </p:txBody>
      </p:sp>
      <p:sp>
        <p:nvSpPr>
          <p:cNvPr id="14" name="Rectangle 13">
            <a:extLst>
              <a:ext uri="{FF2B5EF4-FFF2-40B4-BE49-F238E27FC236}">
                <a16:creationId xmlns:a16="http://schemas.microsoft.com/office/drawing/2014/main" id="{DA042BDE-D063-4440-9D26-6FB0F64FAC18}"/>
              </a:ext>
            </a:extLst>
          </p:cNvPr>
          <p:cNvSpPr>
            <a:spLocks noChangeArrowheads="1"/>
          </p:cNvSpPr>
          <p:nvPr/>
        </p:nvSpPr>
        <p:spPr bwMode="auto">
          <a:xfrm>
            <a:off x="3529014" y="2219326"/>
            <a:ext cx="7334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800" b="1">
                <a:solidFill>
                  <a:srgbClr val="BE0928"/>
                </a:solidFill>
              </a:rPr>
              <a:t>for</a:t>
            </a:r>
          </a:p>
        </p:txBody>
      </p:sp>
      <p:sp>
        <p:nvSpPr>
          <p:cNvPr id="16" name="Rectangle 15">
            <a:extLst>
              <a:ext uri="{FF2B5EF4-FFF2-40B4-BE49-F238E27FC236}">
                <a16:creationId xmlns:a16="http://schemas.microsoft.com/office/drawing/2014/main" id="{DF01B0B0-D287-224D-8719-937281251154}"/>
              </a:ext>
            </a:extLst>
          </p:cNvPr>
          <p:cNvSpPr>
            <a:spLocks noChangeArrowheads="1"/>
          </p:cNvSpPr>
          <p:nvPr/>
        </p:nvSpPr>
        <p:spPr bwMode="auto">
          <a:xfrm>
            <a:off x="4262439" y="2219326"/>
            <a:ext cx="7334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800" b="1">
                <a:solidFill>
                  <a:srgbClr val="F08213"/>
                </a:solidFill>
              </a:rPr>
              <a:t>and</a:t>
            </a:r>
          </a:p>
        </p:txBody>
      </p:sp>
      <p:sp>
        <p:nvSpPr>
          <p:cNvPr id="17" name="Rectangle 16">
            <a:extLst>
              <a:ext uri="{FF2B5EF4-FFF2-40B4-BE49-F238E27FC236}">
                <a16:creationId xmlns:a16="http://schemas.microsoft.com/office/drawing/2014/main" id="{649F577F-170F-CA4C-97A0-F08C32954F76}"/>
              </a:ext>
            </a:extLst>
          </p:cNvPr>
          <p:cNvSpPr>
            <a:spLocks noChangeArrowheads="1"/>
          </p:cNvSpPr>
          <p:nvPr/>
        </p:nvSpPr>
        <p:spPr bwMode="auto">
          <a:xfrm>
            <a:off x="4994276" y="2219326"/>
            <a:ext cx="7334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800" b="1">
                <a:solidFill>
                  <a:srgbClr val="FAB001"/>
                </a:solidFill>
              </a:rPr>
              <a:t>nor</a:t>
            </a:r>
          </a:p>
        </p:txBody>
      </p:sp>
      <p:sp>
        <p:nvSpPr>
          <p:cNvPr id="18" name="Rectangle 17">
            <a:extLst>
              <a:ext uri="{FF2B5EF4-FFF2-40B4-BE49-F238E27FC236}">
                <a16:creationId xmlns:a16="http://schemas.microsoft.com/office/drawing/2014/main" id="{666AAAB6-E4AF-3F4A-B6FA-E3299657ABDB}"/>
              </a:ext>
            </a:extLst>
          </p:cNvPr>
          <p:cNvSpPr>
            <a:spLocks noChangeArrowheads="1"/>
          </p:cNvSpPr>
          <p:nvPr/>
        </p:nvSpPr>
        <p:spPr bwMode="auto">
          <a:xfrm>
            <a:off x="5727701" y="2219326"/>
            <a:ext cx="7334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800" b="1">
                <a:solidFill>
                  <a:srgbClr val="87BE2F"/>
                </a:solidFill>
              </a:rPr>
              <a:t>but</a:t>
            </a:r>
          </a:p>
        </p:txBody>
      </p:sp>
      <p:sp>
        <p:nvSpPr>
          <p:cNvPr id="22" name="Rectangle 21">
            <a:extLst>
              <a:ext uri="{FF2B5EF4-FFF2-40B4-BE49-F238E27FC236}">
                <a16:creationId xmlns:a16="http://schemas.microsoft.com/office/drawing/2014/main" id="{E23360F8-1E9E-1941-A2BD-292FAF3713AA}"/>
              </a:ext>
            </a:extLst>
          </p:cNvPr>
          <p:cNvSpPr>
            <a:spLocks noChangeArrowheads="1"/>
          </p:cNvSpPr>
          <p:nvPr/>
        </p:nvSpPr>
        <p:spPr bwMode="auto">
          <a:xfrm>
            <a:off x="6461126" y="2219326"/>
            <a:ext cx="7334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800" b="1">
                <a:solidFill>
                  <a:srgbClr val="00A7E6"/>
                </a:solidFill>
              </a:rPr>
              <a:t>or</a:t>
            </a:r>
          </a:p>
        </p:txBody>
      </p:sp>
      <p:sp>
        <p:nvSpPr>
          <p:cNvPr id="24" name="Rectangle 23">
            <a:extLst>
              <a:ext uri="{FF2B5EF4-FFF2-40B4-BE49-F238E27FC236}">
                <a16:creationId xmlns:a16="http://schemas.microsoft.com/office/drawing/2014/main" id="{44B50766-452C-1048-8A5E-7D315D36DD9B}"/>
              </a:ext>
            </a:extLst>
          </p:cNvPr>
          <p:cNvSpPr>
            <a:spLocks noChangeArrowheads="1"/>
          </p:cNvSpPr>
          <p:nvPr/>
        </p:nvSpPr>
        <p:spPr bwMode="auto">
          <a:xfrm>
            <a:off x="7192964" y="2219326"/>
            <a:ext cx="7334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800" b="1">
                <a:solidFill>
                  <a:srgbClr val="653B8F"/>
                </a:solidFill>
              </a:rPr>
              <a:t>yet</a:t>
            </a:r>
          </a:p>
        </p:txBody>
      </p:sp>
      <p:sp>
        <p:nvSpPr>
          <p:cNvPr id="25" name="Rectangle 24">
            <a:extLst>
              <a:ext uri="{FF2B5EF4-FFF2-40B4-BE49-F238E27FC236}">
                <a16:creationId xmlns:a16="http://schemas.microsoft.com/office/drawing/2014/main" id="{A3703864-E4EB-084B-9980-648B8A4CB7A6}"/>
              </a:ext>
            </a:extLst>
          </p:cNvPr>
          <p:cNvSpPr>
            <a:spLocks noChangeArrowheads="1"/>
          </p:cNvSpPr>
          <p:nvPr/>
        </p:nvSpPr>
        <p:spPr bwMode="auto">
          <a:xfrm>
            <a:off x="7926389" y="2219326"/>
            <a:ext cx="7334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800" b="1">
                <a:solidFill>
                  <a:srgbClr val="8D358B"/>
                </a:solidFill>
              </a:rPr>
              <a:t>so</a:t>
            </a:r>
          </a:p>
        </p:txBody>
      </p:sp>
    </p:spTree>
    <p:extLst>
      <p:ext uri="{BB962C8B-B14F-4D97-AF65-F5344CB8AC3E}">
        <p14:creationId xmlns:p14="http://schemas.microsoft.com/office/powerpoint/2010/main" val="24384263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nodeType="after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par>
                          <p:cTn id="43" fill="hold" nodeType="afterGroup">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4" grpId="0"/>
      <p:bldP spid="16" grpId="0"/>
      <p:bldP spid="17" grpId="0"/>
      <p:bldP spid="18" grpId="0"/>
      <p:bldP spid="22" grpId="0"/>
      <p:bldP spid="24"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3DC4C-DCC2-3B40-A5B3-71E98AAA6CBD}"/>
              </a:ext>
            </a:extLst>
          </p:cNvPr>
          <p:cNvSpPr>
            <a:spLocks noGrp="1"/>
          </p:cNvSpPr>
          <p:nvPr>
            <p:ph type="title"/>
          </p:nvPr>
        </p:nvSpPr>
        <p:spPr>
          <a:xfrm>
            <a:off x="609598" y="478895"/>
            <a:ext cx="8944305" cy="699404"/>
          </a:xfrm>
        </p:spPr>
        <p:txBody>
          <a:bodyPr/>
          <a:lstStyle/>
          <a:p>
            <a:r>
              <a:rPr lang="en-US" dirty="0"/>
              <a:t>Proper Nouns</a:t>
            </a:r>
          </a:p>
        </p:txBody>
      </p:sp>
      <p:sp>
        <p:nvSpPr>
          <p:cNvPr id="3" name="Rectangle 13">
            <a:extLst>
              <a:ext uri="{FF2B5EF4-FFF2-40B4-BE49-F238E27FC236}">
                <a16:creationId xmlns:a16="http://schemas.microsoft.com/office/drawing/2014/main" id="{8DA54E3D-BBAA-5444-9848-DF17B709793F}"/>
              </a:ext>
            </a:extLst>
          </p:cNvPr>
          <p:cNvSpPr>
            <a:spLocks/>
          </p:cNvSpPr>
          <p:nvPr/>
        </p:nvSpPr>
        <p:spPr bwMode="auto">
          <a:xfrm>
            <a:off x="7165155" y="2436157"/>
            <a:ext cx="2631188" cy="2755204"/>
          </a:xfrm>
          <a:prstGeom prst="rect">
            <a:avLst/>
          </a:prstGeom>
          <a:solidFill>
            <a:srgbClr val="62CFD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endParaRPr lang="en-GB" altLang="en-US">
              <a:solidFill>
                <a:schemeClr val="tx1"/>
              </a:solidFill>
            </a:endParaRPr>
          </a:p>
        </p:txBody>
      </p:sp>
      <p:sp>
        <p:nvSpPr>
          <p:cNvPr id="4" name="Rectangle 10">
            <a:extLst>
              <a:ext uri="{FF2B5EF4-FFF2-40B4-BE49-F238E27FC236}">
                <a16:creationId xmlns:a16="http://schemas.microsoft.com/office/drawing/2014/main" id="{43705BE5-9AFA-FC4D-8382-D814834CFCEB}"/>
              </a:ext>
            </a:extLst>
          </p:cNvPr>
          <p:cNvSpPr>
            <a:spLocks/>
          </p:cNvSpPr>
          <p:nvPr/>
        </p:nvSpPr>
        <p:spPr bwMode="auto">
          <a:xfrm>
            <a:off x="4590230" y="2435172"/>
            <a:ext cx="2632870" cy="2755204"/>
          </a:xfrm>
          <a:prstGeom prst="rect">
            <a:avLst/>
          </a:prstGeom>
          <a:solidFill>
            <a:srgbClr val="62CFD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endParaRPr lang="en-GB" altLang="en-US">
              <a:solidFill>
                <a:schemeClr val="tx1"/>
              </a:solidFill>
            </a:endParaRPr>
          </a:p>
        </p:txBody>
      </p:sp>
      <p:sp>
        <p:nvSpPr>
          <p:cNvPr id="5" name="Rectangle 4">
            <a:extLst>
              <a:ext uri="{FF2B5EF4-FFF2-40B4-BE49-F238E27FC236}">
                <a16:creationId xmlns:a16="http://schemas.microsoft.com/office/drawing/2014/main" id="{6E7F2D5D-E3C2-824D-A24C-D75743D5A201}"/>
              </a:ext>
            </a:extLst>
          </p:cNvPr>
          <p:cNvSpPr>
            <a:spLocks noChangeArrowheads="1"/>
          </p:cNvSpPr>
          <p:nvPr/>
        </p:nvSpPr>
        <p:spPr bwMode="auto">
          <a:xfrm>
            <a:off x="2016892" y="1598558"/>
            <a:ext cx="8083550" cy="69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b="1" dirty="0">
                <a:solidFill>
                  <a:schemeClr val="tx1"/>
                </a:solidFill>
              </a:rPr>
              <a:t>Proper nouns </a:t>
            </a:r>
            <a:r>
              <a:rPr lang="en-GB" altLang="en-US" dirty="0">
                <a:solidFill>
                  <a:schemeClr val="tx1"/>
                </a:solidFill>
              </a:rPr>
              <a:t>are different in that they name a </a:t>
            </a:r>
            <a:r>
              <a:rPr lang="en-GB" altLang="en-US" b="1" dirty="0">
                <a:solidFill>
                  <a:schemeClr val="tx1"/>
                </a:solidFill>
              </a:rPr>
              <a:t>specific place, object or person</a:t>
            </a:r>
            <a:r>
              <a:rPr lang="en-GB" altLang="en-US" dirty="0">
                <a:solidFill>
                  <a:schemeClr val="tx1"/>
                </a:solidFill>
              </a:rPr>
              <a:t>. They should also always start with a </a:t>
            </a:r>
            <a:r>
              <a:rPr lang="en-GB" altLang="en-US" b="1" dirty="0">
                <a:solidFill>
                  <a:schemeClr val="tx1"/>
                </a:solidFill>
              </a:rPr>
              <a:t>capital letter</a:t>
            </a:r>
            <a:r>
              <a:rPr lang="en-GB" altLang="en-US" dirty="0">
                <a:solidFill>
                  <a:schemeClr val="tx1"/>
                </a:solidFill>
              </a:rPr>
              <a:t>.</a:t>
            </a:r>
          </a:p>
        </p:txBody>
      </p:sp>
      <p:sp>
        <p:nvSpPr>
          <p:cNvPr id="6" name="Rectangle 6">
            <a:extLst>
              <a:ext uri="{FF2B5EF4-FFF2-40B4-BE49-F238E27FC236}">
                <a16:creationId xmlns:a16="http://schemas.microsoft.com/office/drawing/2014/main" id="{15953511-1458-2742-ABCD-AE0EB59C9BB7}"/>
              </a:ext>
            </a:extLst>
          </p:cNvPr>
          <p:cNvSpPr>
            <a:spLocks noChangeArrowheads="1"/>
          </p:cNvSpPr>
          <p:nvPr/>
        </p:nvSpPr>
        <p:spPr bwMode="auto">
          <a:xfrm>
            <a:off x="2016892" y="5478408"/>
            <a:ext cx="8083550" cy="69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b="1">
                <a:solidFill>
                  <a:schemeClr val="tx1"/>
                </a:solidFill>
              </a:rPr>
              <a:t>Months of the year</a:t>
            </a:r>
            <a:r>
              <a:rPr lang="en-GB" altLang="en-US">
                <a:solidFill>
                  <a:schemeClr val="tx1"/>
                </a:solidFill>
              </a:rPr>
              <a:t>, </a:t>
            </a:r>
            <a:r>
              <a:rPr lang="en-GB" altLang="en-US" b="1">
                <a:solidFill>
                  <a:schemeClr val="tx1"/>
                </a:solidFill>
              </a:rPr>
              <a:t>days of the week</a:t>
            </a:r>
            <a:r>
              <a:rPr lang="en-GB" altLang="en-US">
                <a:solidFill>
                  <a:schemeClr val="tx1"/>
                </a:solidFill>
              </a:rPr>
              <a:t>, some </a:t>
            </a:r>
            <a:r>
              <a:rPr lang="en-GB" altLang="en-US" b="1">
                <a:solidFill>
                  <a:schemeClr val="tx1"/>
                </a:solidFill>
              </a:rPr>
              <a:t>religious events </a:t>
            </a:r>
            <a:r>
              <a:rPr lang="en-GB" altLang="en-US">
                <a:solidFill>
                  <a:schemeClr val="tx1"/>
                </a:solidFill>
              </a:rPr>
              <a:t>and </a:t>
            </a:r>
            <a:r>
              <a:rPr lang="en-GB" altLang="en-US" b="1">
                <a:solidFill>
                  <a:schemeClr val="tx1"/>
                </a:solidFill>
              </a:rPr>
              <a:t>brand names </a:t>
            </a:r>
            <a:r>
              <a:rPr lang="en-GB" altLang="en-US">
                <a:solidFill>
                  <a:schemeClr val="tx1"/>
                </a:solidFill>
              </a:rPr>
              <a:t>are also considered to be </a:t>
            </a:r>
            <a:r>
              <a:rPr lang="en-GB" altLang="en-US" b="1">
                <a:solidFill>
                  <a:schemeClr val="tx1"/>
                </a:solidFill>
              </a:rPr>
              <a:t>proper nouns</a:t>
            </a:r>
            <a:r>
              <a:rPr lang="en-GB" altLang="en-US">
                <a:solidFill>
                  <a:schemeClr val="tx1"/>
                </a:solidFill>
              </a:rPr>
              <a:t>.</a:t>
            </a:r>
          </a:p>
        </p:txBody>
      </p:sp>
      <p:sp>
        <p:nvSpPr>
          <p:cNvPr id="7" name="Rectangle 7">
            <a:extLst>
              <a:ext uri="{FF2B5EF4-FFF2-40B4-BE49-F238E27FC236}">
                <a16:creationId xmlns:a16="http://schemas.microsoft.com/office/drawing/2014/main" id="{9312E7D9-EC03-EF4E-9E6F-6B17C10CAEFE}"/>
              </a:ext>
            </a:extLst>
          </p:cNvPr>
          <p:cNvSpPr>
            <a:spLocks/>
          </p:cNvSpPr>
          <p:nvPr/>
        </p:nvSpPr>
        <p:spPr bwMode="auto">
          <a:xfrm>
            <a:off x="2012130" y="2435172"/>
            <a:ext cx="2631188" cy="2755204"/>
          </a:xfrm>
          <a:prstGeom prst="rect">
            <a:avLst/>
          </a:prstGeom>
          <a:solidFill>
            <a:srgbClr val="62CFD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endParaRPr lang="en-GB" altLang="en-US">
              <a:solidFill>
                <a:schemeClr val="tx1"/>
              </a:solidFill>
            </a:endParaRPr>
          </a:p>
        </p:txBody>
      </p:sp>
      <p:sp>
        <p:nvSpPr>
          <p:cNvPr id="8" name="Rectangle 2">
            <a:extLst>
              <a:ext uri="{FF2B5EF4-FFF2-40B4-BE49-F238E27FC236}">
                <a16:creationId xmlns:a16="http://schemas.microsoft.com/office/drawing/2014/main" id="{4712683F-57C3-3A4C-87B8-DC8B3EE7B11E}"/>
              </a:ext>
            </a:extLst>
          </p:cNvPr>
          <p:cNvSpPr>
            <a:spLocks noChangeArrowheads="1"/>
          </p:cNvSpPr>
          <p:nvPr/>
        </p:nvSpPr>
        <p:spPr bwMode="auto">
          <a:xfrm>
            <a:off x="2780480" y="4754346"/>
            <a:ext cx="10037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b="1" dirty="0">
                <a:solidFill>
                  <a:schemeClr val="tx1"/>
                </a:solidFill>
              </a:rPr>
              <a:t>Sydney</a:t>
            </a:r>
          </a:p>
        </p:txBody>
      </p:sp>
      <p:sp>
        <p:nvSpPr>
          <p:cNvPr id="9" name="Rectangle 11">
            <a:extLst>
              <a:ext uri="{FF2B5EF4-FFF2-40B4-BE49-F238E27FC236}">
                <a16:creationId xmlns:a16="http://schemas.microsoft.com/office/drawing/2014/main" id="{59F92DDE-B448-6B44-B404-46C7951892AE}"/>
              </a:ext>
            </a:extLst>
          </p:cNvPr>
          <p:cNvSpPr>
            <a:spLocks noChangeArrowheads="1"/>
          </p:cNvSpPr>
          <p:nvPr/>
        </p:nvSpPr>
        <p:spPr bwMode="auto">
          <a:xfrm>
            <a:off x="5152204" y="4759271"/>
            <a:ext cx="14324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b="1">
                <a:solidFill>
                  <a:schemeClr val="tx1"/>
                </a:solidFill>
              </a:rPr>
              <a:t>Roald Dahl</a:t>
            </a:r>
          </a:p>
        </p:txBody>
      </p:sp>
      <p:sp>
        <p:nvSpPr>
          <p:cNvPr id="10" name="Rectangle 12">
            <a:extLst>
              <a:ext uri="{FF2B5EF4-FFF2-40B4-BE49-F238E27FC236}">
                <a16:creationId xmlns:a16="http://schemas.microsoft.com/office/drawing/2014/main" id="{883DEBDE-ED2B-3948-B68A-06F349B4E2E8}"/>
              </a:ext>
            </a:extLst>
          </p:cNvPr>
          <p:cNvSpPr>
            <a:spLocks noChangeArrowheads="1"/>
          </p:cNvSpPr>
          <p:nvPr/>
        </p:nvSpPr>
        <p:spPr bwMode="auto">
          <a:xfrm>
            <a:off x="7717605" y="4737046"/>
            <a:ext cx="14610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b="1">
                <a:solidFill>
                  <a:schemeClr val="tx1"/>
                </a:solidFill>
              </a:rPr>
              <a:t>London Eye</a:t>
            </a:r>
          </a:p>
        </p:txBody>
      </p:sp>
      <p:pic>
        <p:nvPicPr>
          <p:cNvPr id="11" name="Picture 3">
            <a:extLst>
              <a:ext uri="{FF2B5EF4-FFF2-40B4-BE49-F238E27FC236}">
                <a16:creationId xmlns:a16="http://schemas.microsoft.com/office/drawing/2014/main" id="{1FAED432-61A7-E74F-8132-5F454315BFD2}"/>
              </a:ext>
            </a:extLst>
          </p:cNvPr>
          <p:cNvPicPr>
            <a:picLocks noChangeAspect="1"/>
          </p:cNvPicPr>
          <p:nvPr/>
        </p:nvPicPr>
        <p:blipFill>
          <a:blip r:embed="rId2">
            <a:extLst>
              <a:ext uri="{28A0092B-C50C-407E-A947-70E740481C1C}">
                <a14:useLocalDpi xmlns:a14="http://schemas.microsoft.com/office/drawing/2010/main" val="0"/>
              </a:ext>
            </a:extLst>
          </a:blip>
          <a:srcRect l="33949" r="28108" b="4578"/>
          <a:stretch>
            <a:fillRect/>
          </a:stretch>
        </p:blipFill>
        <p:spPr bwMode="auto">
          <a:xfrm>
            <a:off x="2174055" y="2562171"/>
            <a:ext cx="2288209" cy="20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a:extLst>
              <a:ext uri="{FF2B5EF4-FFF2-40B4-BE49-F238E27FC236}">
                <a16:creationId xmlns:a16="http://schemas.microsoft.com/office/drawing/2014/main" id="{705EBCF7-358F-B54F-8BCF-A88EEF6D6D1E}"/>
              </a:ext>
            </a:extLst>
          </p:cNvPr>
          <p:cNvPicPr>
            <a:picLocks noChangeAspect="1"/>
          </p:cNvPicPr>
          <p:nvPr/>
        </p:nvPicPr>
        <p:blipFill>
          <a:blip r:embed="rId3">
            <a:extLst>
              <a:ext uri="{28A0092B-C50C-407E-A947-70E740481C1C}">
                <a14:useLocalDpi xmlns:a14="http://schemas.microsoft.com/office/drawing/2010/main" val="0"/>
              </a:ext>
            </a:extLst>
          </a:blip>
          <a:srcRect t="3883" b="30403"/>
          <a:stretch>
            <a:fillRect/>
          </a:stretch>
        </p:blipFill>
        <p:spPr bwMode="auto">
          <a:xfrm>
            <a:off x="4721991" y="2555820"/>
            <a:ext cx="2353779" cy="2089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a:extLst>
              <a:ext uri="{FF2B5EF4-FFF2-40B4-BE49-F238E27FC236}">
                <a16:creationId xmlns:a16="http://schemas.microsoft.com/office/drawing/2014/main" id="{F60075F9-BEBF-044E-8DED-BE2C8562FA0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00092" y="2639901"/>
            <a:ext cx="2345373" cy="1935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7596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5" name="Group 5">
            <a:extLst>
              <a:ext uri="{FF2B5EF4-FFF2-40B4-BE49-F238E27FC236}">
                <a16:creationId xmlns:a16="http://schemas.microsoft.com/office/drawing/2014/main" id="{E0CAA482-E631-794C-9DF8-CE3DA0797D23}"/>
              </a:ext>
            </a:extLst>
          </p:cNvPr>
          <p:cNvGrpSpPr>
            <a:grpSpLocks/>
          </p:cNvGrpSpPr>
          <p:nvPr/>
        </p:nvGrpSpPr>
        <p:grpSpPr bwMode="auto">
          <a:xfrm>
            <a:off x="2146301" y="2297113"/>
            <a:ext cx="3008313" cy="1530350"/>
            <a:chOff x="622372" y="2167718"/>
            <a:chExt cx="3008861" cy="1530647"/>
          </a:xfrm>
        </p:grpSpPr>
        <p:pic>
          <p:nvPicPr>
            <p:cNvPr id="13332" name="Picture 1">
              <a:extLst>
                <a:ext uri="{FF2B5EF4-FFF2-40B4-BE49-F238E27FC236}">
                  <a16:creationId xmlns:a16="http://schemas.microsoft.com/office/drawing/2014/main" id="{98445A2F-E618-1C4B-AE90-C71C9D7D70C5}"/>
                </a:ext>
              </a:extLst>
            </p:cNvPr>
            <p:cNvPicPr>
              <a:picLocks noChangeAspect="1"/>
            </p:cNvPicPr>
            <p:nvPr/>
          </p:nvPicPr>
          <p:blipFill>
            <a:blip r:embed="rId2">
              <a:extLst>
                <a:ext uri="{28A0092B-C50C-407E-A947-70E740481C1C}">
                  <a14:useLocalDpi xmlns:a14="http://schemas.microsoft.com/office/drawing/2010/main" val="0"/>
                </a:ext>
              </a:extLst>
            </a:blip>
            <a:srcRect l="9512" t="14401" b="14270"/>
            <a:stretch>
              <a:fillRect/>
            </a:stretch>
          </p:blipFill>
          <p:spPr bwMode="auto">
            <a:xfrm>
              <a:off x="622372" y="2167718"/>
              <a:ext cx="3008861" cy="1530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3" name="TextBox 6">
              <a:extLst>
                <a:ext uri="{FF2B5EF4-FFF2-40B4-BE49-F238E27FC236}">
                  <a16:creationId xmlns:a16="http://schemas.microsoft.com/office/drawing/2014/main" id="{DCF32A1B-50BA-374D-BBF5-1C4501A002E3}"/>
                </a:ext>
              </a:extLst>
            </p:cNvPr>
            <p:cNvSpPr txBox="1">
              <a:spLocks noChangeArrowheads="1"/>
            </p:cNvSpPr>
            <p:nvPr/>
          </p:nvSpPr>
          <p:spPr bwMode="auto">
            <a:xfrm>
              <a:off x="823864" y="2532905"/>
              <a:ext cx="208557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sz="2400">
                  <a:solidFill>
                    <a:schemeClr val="tx1"/>
                  </a:solidFill>
                </a:rPr>
                <a:t>It was time for maths.</a:t>
              </a:r>
            </a:p>
          </p:txBody>
        </p:sp>
      </p:grpSp>
      <p:grpSp>
        <p:nvGrpSpPr>
          <p:cNvPr id="13316" name="Group 7">
            <a:extLst>
              <a:ext uri="{FF2B5EF4-FFF2-40B4-BE49-F238E27FC236}">
                <a16:creationId xmlns:a16="http://schemas.microsoft.com/office/drawing/2014/main" id="{279C6CEC-DACC-3947-8F5F-7CBDCE8E8855}"/>
              </a:ext>
            </a:extLst>
          </p:cNvPr>
          <p:cNvGrpSpPr>
            <a:grpSpLocks/>
          </p:cNvGrpSpPr>
          <p:nvPr/>
        </p:nvGrpSpPr>
        <p:grpSpPr bwMode="auto">
          <a:xfrm>
            <a:off x="6886576" y="2339975"/>
            <a:ext cx="3325813" cy="1474788"/>
            <a:chOff x="5363132" y="2211012"/>
            <a:chExt cx="3325123" cy="1474784"/>
          </a:xfrm>
        </p:grpSpPr>
        <p:pic>
          <p:nvPicPr>
            <p:cNvPr id="13330" name="Picture 3">
              <a:extLst>
                <a:ext uri="{FF2B5EF4-FFF2-40B4-BE49-F238E27FC236}">
                  <a16:creationId xmlns:a16="http://schemas.microsoft.com/office/drawing/2014/main" id="{9B87FCA1-4670-1440-8736-BDAF5B4221D5}"/>
                </a:ext>
              </a:extLst>
            </p:cNvPr>
            <p:cNvPicPr>
              <a:picLocks noChangeAspect="1"/>
            </p:cNvPicPr>
            <p:nvPr/>
          </p:nvPicPr>
          <p:blipFill>
            <a:blip r:embed="rId3">
              <a:extLst>
                <a:ext uri="{28A0092B-C50C-407E-A947-70E740481C1C}">
                  <a14:useLocalDpi xmlns:a14="http://schemas.microsoft.com/office/drawing/2010/main" val="0"/>
                </a:ext>
              </a:extLst>
            </a:blip>
            <a:srcRect t="15508" b="15767"/>
            <a:stretch>
              <a:fillRect/>
            </a:stretch>
          </p:blipFill>
          <p:spPr bwMode="auto">
            <a:xfrm>
              <a:off x="5363132" y="2211012"/>
              <a:ext cx="3325123" cy="147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1" name="TextBox 18">
              <a:extLst>
                <a:ext uri="{FF2B5EF4-FFF2-40B4-BE49-F238E27FC236}">
                  <a16:creationId xmlns:a16="http://schemas.microsoft.com/office/drawing/2014/main" id="{21220555-00AE-A34A-AB11-77152C47322D}"/>
                </a:ext>
              </a:extLst>
            </p:cNvPr>
            <p:cNvSpPr txBox="1">
              <a:spLocks noChangeArrowheads="1"/>
            </p:cNvSpPr>
            <p:nvPr/>
          </p:nvSpPr>
          <p:spPr bwMode="auto">
            <a:xfrm>
              <a:off x="6302777" y="2566785"/>
              <a:ext cx="208557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r" eaLnBrk="1" hangingPunct="1">
                <a:lnSpc>
                  <a:spcPct val="100000"/>
                </a:lnSpc>
                <a:spcBef>
                  <a:spcPct val="0"/>
                </a:spcBef>
                <a:buFontTx/>
                <a:buNone/>
              </a:pPr>
              <a:r>
                <a:rPr lang="en-GB" altLang="en-US" sz="2400">
                  <a:solidFill>
                    <a:schemeClr val="bg1"/>
                  </a:solidFill>
                </a:rPr>
                <a:t>My pencil broke.</a:t>
              </a:r>
            </a:p>
          </p:txBody>
        </p:sp>
      </p:grpSp>
      <p:grpSp>
        <p:nvGrpSpPr>
          <p:cNvPr id="13317" name="Group 10">
            <a:extLst>
              <a:ext uri="{FF2B5EF4-FFF2-40B4-BE49-F238E27FC236}">
                <a16:creationId xmlns:a16="http://schemas.microsoft.com/office/drawing/2014/main" id="{E03AD4D9-9F9C-A640-9A3E-077CCA092ECB}"/>
              </a:ext>
            </a:extLst>
          </p:cNvPr>
          <p:cNvGrpSpPr>
            <a:grpSpLocks/>
          </p:cNvGrpSpPr>
          <p:nvPr/>
        </p:nvGrpSpPr>
        <p:grpSpPr bwMode="auto">
          <a:xfrm>
            <a:off x="4429126" y="2322513"/>
            <a:ext cx="3324225" cy="1479550"/>
            <a:chOff x="2904673" y="1936059"/>
            <a:chExt cx="3325124" cy="1480371"/>
          </a:xfrm>
        </p:grpSpPr>
        <p:pic>
          <p:nvPicPr>
            <p:cNvPr id="13328" name="Picture 2">
              <a:extLst>
                <a:ext uri="{FF2B5EF4-FFF2-40B4-BE49-F238E27FC236}">
                  <a16:creationId xmlns:a16="http://schemas.microsoft.com/office/drawing/2014/main" id="{32DC9FA5-ADBC-2848-81DA-388BBB987B7D}"/>
                </a:ext>
              </a:extLst>
            </p:cNvPr>
            <p:cNvPicPr>
              <a:picLocks noChangeAspect="1"/>
            </p:cNvPicPr>
            <p:nvPr/>
          </p:nvPicPr>
          <p:blipFill>
            <a:blip r:embed="rId4">
              <a:extLst>
                <a:ext uri="{28A0092B-C50C-407E-A947-70E740481C1C}">
                  <a14:useLocalDpi xmlns:a14="http://schemas.microsoft.com/office/drawing/2010/main" val="0"/>
                </a:ext>
              </a:extLst>
            </a:blip>
            <a:srcRect t="15364" b="15649"/>
            <a:stretch>
              <a:fillRect/>
            </a:stretch>
          </p:blipFill>
          <p:spPr bwMode="auto">
            <a:xfrm>
              <a:off x="2904673" y="1936059"/>
              <a:ext cx="3325124" cy="148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9" name="TextBox 19">
              <a:extLst>
                <a:ext uri="{FF2B5EF4-FFF2-40B4-BE49-F238E27FC236}">
                  <a16:creationId xmlns:a16="http://schemas.microsoft.com/office/drawing/2014/main" id="{9AE32B84-ABED-6243-BE94-7B9B02819DBC}"/>
                </a:ext>
              </a:extLst>
            </p:cNvPr>
            <p:cNvSpPr txBox="1">
              <a:spLocks noChangeArrowheads="1"/>
            </p:cNvSpPr>
            <p:nvPr/>
          </p:nvSpPr>
          <p:spPr bwMode="auto">
            <a:xfrm>
              <a:off x="3529213" y="2183775"/>
              <a:ext cx="208557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6000">
                  <a:solidFill>
                    <a:schemeClr val="bg1"/>
                  </a:solidFill>
                </a:rPr>
                <a:t>?</a:t>
              </a:r>
            </a:p>
          </p:txBody>
        </p:sp>
      </p:grpSp>
      <p:sp>
        <p:nvSpPr>
          <p:cNvPr id="23" name="Rectangle 22">
            <a:extLst>
              <a:ext uri="{FF2B5EF4-FFF2-40B4-BE49-F238E27FC236}">
                <a16:creationId xmlns:a16="http://schemas.microsoft.com/office/drawing/2014/main" id="{91A07C48-512C-5B4A-BFE4-9A8AA1B11A59}"/>
              </a:ext>
            </a:extLst>
          </p:cNvPr>
          <p:cNvSpPr>
            <a:spLocks noChangeArrowheads="1"/>
          </p:cNvSpPr>
          <p:nvPr/>
        </p:nvSpPr>
        <p:spPr bwMode="auto">
          <a:xfrm>
            <a:off x="2274888" y="3919539"/>
            <a:ext cx="7632700" cy="835025"/>
          </a:xfrm>
          <a:prstGeom prst="rect">
            <a:avLst/>
          </a:prstGeom>
          <a:solidFill>
            <a:srgbClr val="2DB6BC">
              <a:alpha val="4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000">
                <a:solidFill>
                  <a:schemeClr val="tx1"/>
                </a:solidFill>
              </a:rPr>
              <a:t>Which co-ordinating conjunctions could be used to link these two main/independent clauses to create a compound sentence? </a:t>
            </a:r>
          </a:p>
        </p:txBody>
      </p:sp>
      <p:sp>
        <p:nvSpPr>
          <p:cNvPr id="13319" name="Rectangle 13">
            <a:extLst>
              <a:ext uri="{FF2B5EF4-FFF2-40B4-BE49-F238E27FC236}">
                <a16:creationId xmlns:a16="http://schemas.microsoft.com/office/drawing/2014/main" id="{05D29487-C1F7-E245-A5B8-551545C124F4}"/>
              </a:ext>
            </a:extLst>
          </p:cNvPr>
          <p:cNvSpPr>
            <a:spLocks noChangeArrowheads="1"/>
          </p:cNvSpPr>
          <p:nvPr/>
        </p:nvSpPr>
        <p:spPr bwMode="auto">
          <a:xfrm>
            <a:off x="3022601" y="1403351"/>
            <a:ext cx="733425" cy="576263"/>
          </a:xfrm>
          <a:prstGeom prst="rect">
            <a:avLst/>
          </a:prstGeom>
          <a:solidFill>
            <a:srgbClr val="BE092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800" b="1">
                <a:solidFill>
                  <a:schemeClr val="bg1"/>
                </a:solidFill>
              </a:rPr>
              <a:t>for</a:t>
            </a:r>
          </a:p>
        </p:txBody>
      </p:sp>
      <p:sp>
        <p:nvSpPr>
          <p:cNvPr id="13320" name="Rectangle 15">
            <a:extLst>
              <a:ext uri="{FF2B5EF4-FFF2-40B4-BE49-F238E27FC236}">
                <a16:creationId xmlns:a16="http://schemas.microsoft.com/office/drawing/2014/main" id="{A8F07C60-BAC5-8744-8BA2-D889F9155C5A}"/>
              </a:ext>
            </a:extLst>
          </p:cNvPr>
          <p:cNvSpPr>
            <a:spLocks noChangeArrowheads="1"/>
          </p:cNvSpPr>
          <p:nvPr/>
        </p:nvSpPr>
        <p:spPr bwMode="auto">
          <a:xfrm>
            <a:off x="3925889" y="1403351"/>
            <a:ext cx="733425" cy="576263"/>
          </a:xfrm>
          <a:prstGeom prst="rect">
            <a:avLst/>
          </a:prstGeom>
          <a:solidFill>
            <a:srgbClr val="F0821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800" b="1">
                <a:solidFill>
                  <a:schemeClr val="bg1"/>
                </a:solidFill>
              </a:rPr>
              <a:t>and</a:t>
            </a:r>
          </a:p>
        </p:txBody>
      </p:sp>
      <p:sp>
        <p:nvSpPr>
          <p:cNvPr id="13321" name="Rectangle 16">
            <a:extLst>
              <a:ext uri="{FF2B5EF4-FFF2-40B4-BE49-F238E27FC236}">
                <a16:creationId xmlns:a16="http://schemas.microsoft.com/office/drawing/2014/main" id="{89D2742F-86C7-D542-B603-9F87E5CF93F9}"/>
              </a:ext>
            </a:extLst>
          </p:cNvPr>
          <p:cNvSpPr>
            <a:spLocks noChangeArrowheads="1"/>
          </p:cNvSpPr>
          <p:nvPr/>
        </p:nvSpPr>
        <p:spPr bwMode="auto">
          <a:xfrm>
            <a:off x="4830764" y="1412876"/>
            <a:ext cx="731837" cy="576263"/>
          </a:xfrm>
          <a:prstGeom prst="rect">
            <a:avLst/>
          </a:prstGeom>
          <a:solidFill>
            <a:srgbClr val="FAB00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800" b="1">
                <a:solidFill>
                  <a:schemeClr val="bg1"/>
                </a:solidFill>
              </a:rPr>
              <a:t>nor</a:t>
            </a:r>
          </a:p>
        </p:txBody>
      </p:sp>
      <p:sp>
        <p:nvSpPr>
          <p:cNvPr id="13322" name="Rectangle 17">
            <a:extLst>
              <a:ext uri="{FF2B5EF4-FFF2-40B4-BE49-F238E27FC236}">
                <a16:creationId xmlns:a16="http://schemas.microsoft.com/office/drawing/2014/main" id="{B7843973-9F80-074E-95E1-4BDC0419E747}"/>
              </a:ext>
            </a:extLst>
          </p:cNvPr>
          <p:cNvSpPr>
            <a:spLocks noChangeArrowheads="1"/>
          </p:cNvSpPr>
          <p:nvPr/>
        </p:nvSpPr>
        <p:spPr bwMode="auto">
          <a:xfrm>
            <a:off x="5734051" y="1403351"/>
            <a:ext cx="733425" cy="576263"/>
          </a:xfrm>
          <a:prstGeom prst="rect">
            <a:avLst/>
          </a:prstGeom>
          <a:solidFill>
            <a:srgbClr val="87BE2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800" b="1">
                <a:solidFill>
                  <a:schemeClr val="bg1"/>
                </a:solidFill>
              </a:rPr>
              <a:t>but</a:t>
            </a:r>
          </a:p>
        </p:txBody>
      </p:sp>
      <p:sp>
        <p:nvSpPr>
          <p:cNvPr id="13323" name="Rectangle 21">
            <a:extLst>
              <a:ext uri="{FF2B5EF4-FFF2-40B4-BE49-F238E27FC236}">
                <a16:creationId xmlns:a16="http://schemas.microsoft.com/office/drawing/2014/main" id="{3F69B904-66B5-2D44-B47A-D39862F742C2}"/>
              </a:ext>
            </a:extLst>
          </p:cNvPr>
          <p:cNvSpPr>
            <a:spLocks noChangeArrowheads="1"/>
          </p:cNvSpPr>
          <p:nvPr/>
        </p:nvSpPr>
        <p:spPr bwMode="auto">
          <a:xfrm>
            <a:off x="6637339" y="1403351"/>
            <a:ext cx="733425" cy="576263"/>
          </a:xfrm>
          <a:prstGeom prst="rect">
            <a:avLst/>
          </a:prstGeom>
          <a:solidFill>
            <a:srgbClr val="00A7E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800" b="1">
                <a:solidFill>
                  <a:schemeClr val="bg1"/>
                </a:solidFill>
              </a:rPr>
              <a:t>or</a:t>
            </a:r>
          </a:p>
        </p:txBody>
      </p:sp>
      <p:sp>
        <p:nvSpPr>
          <p:cNvPr id="13324" name="Rectangle 23">
            <a:extLst>
              <a:ext uri="{FF2B5EF4-FFF2-40B4-BE49-F238E27FC236}">
                <a16:creationId xmlns:a16="http://schemas.microsoft.com/office/drawing/2014/main" id="{C28835C2-EE13-4E4A-AD73-F00E69307510}"/>
              </a:ext>
            </a:extLst>
          </p:cNvPr>
          <p:cNvSpPr>
            <a:spLocks noChangeArrowheads="1"/>
          </p:cNvSpPr>
          <p:nvPr/>
        </p:nvSpPr>
        <p:spPr bwMode="auto">
          <a:xfrm>
            <a:off x="7542214" y="1403351"/>
            <a:ext cx="733425" cy="576263"/>
          </a:xfrm>
          <a:prstGeom prst="rect">
            <a:avLst/>
          </a:prstGeom>
          <a:solidFill>
            <a:srgbClr val="653B8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800" b="1">
                <a:solidFill>
                  <a:schemeClr val="bg1"/>
                </a:solidFill>
              </a:rPr>
              <a:t>yet</a:t>
            </a:r>
          </a:p>
        </p:txBody>
      </p:sp>
      <p:sp>
        <p:nvSpPr>
          <p:cNvPr id="13325" name="Rectangle 24">
            <a:extLst>
              <a:ext uri="{FF2B5EF4-FFF2-40B4-BE49-F238E27FC236}">
                <a16:creationId xmlns:a16="http://schemas.microsoft.com/office/drawing/2014/main" id="{C9E82D1A-1B9F-F54D-AEF4-781CEC1519C3}"/>
              </a:ext>
            </a:extLst>
          </p:cNvPr>
          <p:cNvSpPr>
            <a:spLocks noChangeArrowheads="1"/>
          </p:cNvSpPr>
          <p:nvPr/>
        </p:nvSpPr>
        <p:spPr bwMode="auto">
          <a:xfrm>
            <a:off x="8445501" y="1403351"/>
            <a:ext cx="733425" cy="576263"/>
          </a:xfrm>
          <a:prstGeom prst="rect">
            <a:avLst/>
          </a:prstGeom>
          <a:solidFill>
            <a:srgbClr val="8D358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800" b="1">
                <a:solidFill>
                  <a:schemeClr val="bg1"/>
                </a:solidFill>
              </a:rPr>
              <a:t>so</a:t>
            </a:r>
          </a:p>
        </p:txBody>
      </p:sp>
      <p:sp>
        <p:nvSpPr>
          <p:cNvPr id="26" name="Rectangle 25">
            <a:extLst>
              <a:ext uri="{FF2B5EF4-FFF2-40B4-BE49-F238E27FC236}">
                <a16:creationId xmlns:a16="http://schemas.microsoft.com/office/drawing/2014/main" id="{646B7C9C-763C-CC41-B5F6-47F8996819D8}"/>
              </a:ext>
            </a:extLst>
          </p:cNvPr>
          <p:cNvSpPr>
            <a:spLocks noChangeArrowheads="1"/>
          </p:cNvSpPr>
          <p:nvPr/>
        </p:nvSpPr>
        <p:spPr bwMode="auto">
          <a:xfrm>
            <a:off x="2284413" y="4849813"/>
            <a:ext cx="7632700" cy="525462"/>
          </a:xfrm>
          <a:prstGeom prst="rect">
            <a:avLst/>
          </a:prstGeom>
          <a:solidFill>
            <a:srgbClr val="2DB6BC">
              <a:alpha val="4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000">
                <a:solidFill>
                  <a:schemeClr val="tx1"/>
                </a:solidFill>
              </a:rPr>
              <a:t>Is there one that fits best? </a:t>
            </a:r>
          </a:p>
        </p:txBody>
      </p:sp>
      <p:sp>
        <p:nvSpPr>
          <p:cNvPr id="27" name="Rectangle 26">
            <a:extLst>
              <a:ext uri="{FF2B5EF4-FFF2-40B4-BE49-F238E27FC236}">
                <a16:creationId xmlns:a16="http://schemas.microsoft.com/office/drawing/2014/main" id="{31764E47-38BF-714E-B25D-65FEC93E3AD1}"/>
              </a:ext>
            </a:extLst>
          </p:cNvPr>
          <p:cNvSpPr>
            <a:spLocks noChangeArrowheads="1"/>
          </p:cNvSpPr>
          <p:nvPr/>
        </p:nvSpPr>
        <p:spPr bwMode="auto">
          <a:xfrm>
            <a:off x="2274888" y="5470526"/>
            <a:ext cx="7632700" cy="525463"/>
          </a:xfrm>
          <a:prstGeom prst="rect">
            <a:avLst/>
          </a:prstGeom>
          <a:solidFill>
            <a:srgbClr val="2DB6BC">
              <a:alpha val="4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000">
                <a:solidFill>
                  <a:schemeClr val="tx1"/>
                </a:solidFill>
              </a:rPr>
              <a:t>Are some co-ordinating conjunctions easier to use than others?</a:t>
            </a:r>
          </a:p>
        </p:txBody>
      </p:sp>
    </p:spTree>
    <p:extLst>
      <p:ext uri="{BB962C8B-B14F-4D97-AF65-F5344CB8AC3E}">
        <p14:creationId xmlns:p14="http://schemas.microsoft.com/office/powerpoint/2010/main" val="18908486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2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20">
            <a:extLst>
              <a:ext uri="{FF2B5EF4-FFF2-40B4-BE49-F238E27FC236}">
                <a16:creationId xmlns:a16="http://schemas.microsoft.com/office/drawing/2014/main" id="{A90CE297-FFB3-8F4E-92A5-088A8E5AC2A9}"/>
              </a:ext>
            </a:extLst>
          </p:cNvPr>
          <p:cNvSpPr>
            <a:spLocks noGrp="1"/>
          </p:cNvSpPr>
          <p:nvPr>
            <p:ph type="title"/>
          </p:nvPr>
        </p:nvSpPr>
        <p:spPr>
          <a:xfrm>
            <a:off x="1981201" y="479426"/>
            <a:ext cx="8220075" cy="993775"/>
          </a:xfrm>
        </p:spPr>
        <p:txBody>
          <a:bodyPr/>
          <a:lstStyle/>
          <a:p>
            <a:pPr eaLnBrk="1" hangingPunct="1"/>
            <a:r>
              <a:rPr lang="en-GB" altLang="en-US" sz="3600">
                <a:solidFill>
                  <a:srgbClr val="013F7C"/>
                </a:solidFill>
              </a:rPr>
              <a:t>Practise Your Skills</a:t>
            </a:r>
          </a:p>
        </p:txBody>
      </p:sp>
      <p:sp>
        <p:nvSpPr>
          <p:cNvPr id="23555" name="Rectangle 4">
            <a:extLst>
              <a:ext uri="{FF2B5EF4-FFF2-40B4-BE49-F238E27FC236}">
                <a16:creationId xmlns:a16="http://schemas.microsoft.com/office/drawing/2014/main" id="{68F4A80C-AF91-B94A-AD0C-CF663690F587}"/>
              </a:ext>
            </a:extLst>
          </p:cNvPr>
          <p:cNvSpPr>
            <a:spLocks noChangeArrowheads="1"/>
          </p:cNvSpPr>
          <p:nvPr/>
        </p:nvSpPr>
        <p:spPr bwMode="auto">
          <a:xfrm>
            <a:off x="2279650" y="1350963"/>
            <a:ext cx="763270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000">
                <a:solidFill>
                  <a:schemeClr val="tx1"/>
                </a:solidFill>
              </a:rPr>
              <a:t>How could you add a co-ordinating conjunction and another main/independent clause to create a compound sentence?</a:t>
            </a:r>
          </a:p>
        </p:txBody>
      </p:sp>
      <p:grpSp>
        <p:nvGrpSpPr>
          <p:cNvPr id="6" name="Group 5">
            <a:extLst>
              <a:ext uri="{FF2B5EF4-FFF2-40B4-BE49-F238E27FC236}">
                <a16:creationId xmlns:a16="http://schemas.microsoft.com/office/drawing/2014/main" id="{712D7C81-1BD5-9942-95C7-A3C2971FD843}"/>
              </a:ext>
            </a:extLst>
          </p:cNvPr>
          <p:cNvGrpSpPr>
            <a:grpSpLocks/>
          </p:cNvGrpSpPr>
          <p:nvPr/>
        </p:nvGrpSpPr>
        <p:grpSpPr bwMode="auto">
          <a:xfrm>
            <a:off x="2146301" y="2663825"/>
            <a:ext cx="3008313" cy="1530350"/>
            <a:chOff x="622372" y="2167718"/>
            <a:chExt cx="3008861" cy="1530647"/>
          </a:xfrm>
        </p:grpSpPr>
        <p:pic>
          <p:nvPicPr>
            <p:cNvPr id="23565" name="Picture 1">
              <a:extLst>
                <a:ext uri="{FF2B5EF4-FFF2-40B4-BE49-F238E27FC236}">
                  <a16:creationId xmlns:a16="http://schemas.microsoft.com/office/drawing/2014/main" id="{B9DB3A1B-018B-0A44-B74F-8C9E827786D3}"/>
                </a:ext>
              </a:extLst>
            </p:cNvPr>
            <p:cNvPicPr>
              <a:picLocks noChangeAspect="1"/>
            </p:cNvPicPr>
            <p:nvPr/>
          </p:nvPicPr>
          <p:blipFill>
            <a:blip r:embed="rId2">
              <a:extLst>
                <a:ext uri="{28A0092B-C50C-407E-A947-70E740481C1C}">
                  <a14:useLocalDpi xmlns:a14="http://schemas.microsoft.com/office/drawing/2010/main" val="0"/>
                </a:ext>
              </a:extLst>
            </a:blip>
            <a:srcRect l="9512" t="14401" b="14270"/>
            <a:stretch>
              <a:fillRect/>
            </a:stretch>
          </p:blipFill>
          <p:spPr bwMode="auto">
            <a:xfrm>
              <a:off x="622372" y="2167718"/>
              <a:ext cx="3008861" cy="1530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6" name="TextBox 6">
              <a:extLst>
                <a:ext uri="{FF2B5EF4-FFF2-40B4-BE49-F238E27FC236}">
                  <a16:creationId xmlns:a16="http://schemas.microsoft.com/office/drawing/2014/main" id="{63B71427-6D06-F542-AA64-BA89932CE9D5}"/>
                </a:ext>
              </a:extLst>
            </p:cNvPr>
            <p:cNvSpPr txBox="1">
              <a:spLocks noChangeArrowheads="1"/>
            </p:cNvSpPr>
            <p:nvPr/>
          </p:nvSpPr>
          <p:spPr bwMode="auto">
            <a:xfrm>
              <a:off x="823864" y="2346807"/>
              <a:ext cx="220904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sz="2400">
                  <a:solidFill>
                    <a:schemeClr val="tx1"/>
                  </a:solidFill>
                </a:rPr>
                <a:t>There was a mysterious sound.</a:t>
              </a:r>
            </a:p>
          </p:txBody>
        </p:sp>
      </p:grpSp>
      <p:grpSp>
        <p:nvGrpSpPr>
          <p:cNvPr id="8" name="Group 7">
            <a:extLst>
              <a:ext uri="{FF2B5EF4-FFF2-40B4-BE49-F238E27FC236}">
                <a16:creationId xmlns:a16="http://schemas.microsoft.com/office/drawing/2014/main" id="{08E585A8-CDB9-3E44-BE7A-D857E914C8F8}"/>
              </a:ext>
            </a:extLst>
          </p:cNvPr>
          <p:cNvGrpSpPr>
            <a:grpSpLocks/>
          </p:cNvGrpSpPr>
          <p:nvPr/>
        </p:nvGrpSpPr>
        <p:grpSpPr bwMode="auto">
          <a:xfrm>
            <a:off x="6886576" y="2706689"/>
            <a:ext cx="3325813" cy="1474787"/>
            <a:chOff x="5363132" y="2211012"/>
            <a:chExt cx="3325123" cy="1474784"/>
          </a:xfrm>
        </p:grpSpPr>
        <p:pic>
          <p:nvPicPr>
            <p:cNvPr id="23563" name="Picture 3">
              <a:extLst>
                <a:ext uri="{FF2B5EF4-FFF2-40B4-BE49-F238E27FC236}">
                  <a16:creationId xmlns:a16="http://schemas.microsoft.com/office/drawing/2014/main" id="{EA3B5B30-B45D-294D-B463-594684117EAF}"/>
                </a:ext>
              </a:extLst>
            </p:cNvPr>
            <p:cNvPicPr>
              <a:picLocks noChangeAspect="1"/>
            </p:cNvPicPr>
            <p:nvPr/>
          </p:nvPicPr>
          <p:blipFill>
            <a:blip r:embed="rId3">
              <a:extLst>
                <a:ext uri="{28A0092B-C50C-407E-A947-70E740481C1C}">
                  <a14:useLocalDpi xmlns:a14="http://schemas.microsoft.com/office/drawing/2010/main" val="0"/>
                </a:ext>
              </a:extLst>
            </a:blip>
            <a:srcRect t="15508" b="15767"/>
            <a:stretch>
              <a:fillRect/>
            </a:stretch>
          </p:blipFill>
          <p:spPr bwMode="auto">
            <a:xfrm>
              <a:off x="5363132" y="2211012"/>
              <a:ext cx="3325123" cy="147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4" name="TextBox 18">
              <a:extLst>
                <a:ext uri="{FF2B5EF4-FFF2-40B4-BE49-F238E27FC236}">
                  <a16:creationId xmlns:a16="http://schemas.microsoft.com/office/drawing/2014/main" id="{A7CB4BF7-D95B-244D-BCD8-B2A432A9E06E}"/>
                </a:ext>
              </a:extLst>
            </p:cNvPr>
            <p:cNvSpPr txBox="1">
              <a:spLocks noChangeArrowheads="1"/>
            </p:cNvSpPr>
            <p:nvPr/>
          </p:nvSpPr>
          <p:spPr bwMode="auto">
            <a:xfrm>
              <a:off x="6302777" y="2485307"/>
              <a:ext cx="200782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5400">
                  <a:solidFill>
                    <a:schemeClr val="bg1"/>
                  </a:solidFill>
                </a:rPr>
                <a:t>?</a:t>
              </a:r>
            </a:p>
          </p:txBody>
        </p:sp>
      </p:grpSp>
      <p:grpSp>
        <p:nvGrpSpPr>
          <p:cNvPr id="11" name="Group 10">
            <a:extLst>
              <a:ext uri="{FF2B5EF4-FFF2-40B4-BE49-F238E27FC236}">
                <a16:creationId xmlns:a16="http://schemas.microsoft.com/office/drawing/2014/main" id="{3D575D5F-ED01-7F4A-B9DF-69AA18D8A6D2}"/>
              </a:ext>
            </a:extLst>
          </p:cNvPr>
          <p:cNvGrpSpPr>
            <a:grpSpLocks/>
          </p:cNvGrpSpPr>
          <p:nvPr/>
        </p:nvGrpSpPr>
        <p:grpSpPr bwMode="auto">
          <a:xfrm>
            <a:off x="4429126" y="2689225"/>
            <a:ext cx="3324225" cy="1479550"/>
            <a:chOff x="2904673" y="1936059"/>
            <a:chExt cx="3325124" cy="1480371"/>
          </a:xfrm>
        </p:grpSpPr>
        <p:pic>
          <p:nvPicPr>
            <p:cNvPr id="23560" name="Picture 2">
              <a:extLst>
                <a:ext uri="{FF2B5EF4-FFF2-40B4-BE49-F238E27FC236}">
                  <a16:creationId xmlns:a16="http://schemas.microsoft.com/office/drawing/2014/main" id="{32B90F13-794E-484D-871A-88ABEADD29A7}"/>
                </a:ext>
              </a:extLst>
            </p:cNvPr>
            <p:cNvPicPr>
              <a:picLocks noChangeAspect="1"/>
            </p:cNvPicPr>
            <p:nvPr/>
          </p:nvPicPr>
          <p:blipFill>
            <a:blip r:embed="rId4">
              <a:extLst>
                <a:ext uri="{28A0092B-C50C-407E-A947-70E740481C1C}">
                  <a14:useLocalDpi xmlns:a14="http://schemas.microsoft.com/office/drawing/2010/main" val="0"/>
                </a:ext>
              </a:extLst>
            </a:blip>
            <a:srcRect t="15364" b="15649"/>
            <a:stretch>
              <a:fillRect/>
            </a:stretch>
          </p:blipFill>
          <p:spPr bwMode="auto">
            <a:xfrm>
              <a:off x="2904673" y="1936059"/>
              <a:ext cx="3325124" cy="148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TextBox 19">
              <a:extLst>
                <a:ext uri="{FF2B5EF4-FFF2-40B4-BE49-F238E27FC236}">
                  <a16:creationId xmlns:a16="http://schemas.microsoft.com/office/drawing/2014/main" id="{C016CC04-97F6-7541-AA11-6803AAA8CDFA}"/>
                </a:ext>
              </a:extLst>
            </p:cNvPr>
            <p:cNvSpPr txBox="1">
              <a:spLocks noChangeArrowheads="1"/>
            </p:cNvSpPr>
            <p:nvPr/>
          </p:nvSpPr>
          <p:spPr bwMode="auto">
            <a:xfrm>
              <a:off x="3664374" y="2076078"/>
              <a:ext cx="111521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a:solidFill>
                    <a:schemeClr val="tx1"/>
                  </a:solidFill>
                </a:rPr>
                <a:t>for</a:t>
              </a:r>
            </a:p>
            <a:p>
              <a:pPr algn="ctr" eaLnBrk="1" hangingPunct="1">
                <a:lnSpc>
                  <a:spcPct val="100000"/>
                </a:lnSpc>
                <a:spcBef>
                  <a:spcPct val="0"/>
                </a:spcBef>
                <a:buFontTx/>
                <a:buNone/>
              </a:pPr>
              <a:r>
                <a:rPr lang="en-GB" altLang="en-US">
                  <a:solidFill>
                    <a:schemeClr val="tx1"/>
                  </a:solidFill>
                </a:rPr>
                <a:t>and</a:t>
              </a:r>
            </a:p>
            <a:p>
              <a:pPr algn="ctr" eaLnBrk="1" hangingPunct="1">
                <a:lnSpc>
                  <a:spcPct val="100000"/>
                </a:lnSpc>
                <a:spcBef>
                  <a:spcPct val="0"/>
                </a:spcBef>
                <a:buFontTx/>
                <a:buNone/>
              </a:pPr>
              <a:r>
                <a:rPr lang="en-GB" altLang="en-US">
                  <a:solidFill>
                    <a:schemeClr val="tx1"/>
                  </a:solidFill>
                </a:rPr>
                <a:t>nor</a:t>
              </a:r>
            </a:p>
            <a:p>
              <a:pPr algn="ctr" eaLnBrk="1" hangingPunct="1">
                <a:lnSpc>
                  <a:spcPct val="100000"/>
                </a:lnSpc>
                <a:spcBef>
                  <a:spcPct val="0"/>
                </a:spcBef>
                <a:buFontTx/>
                <a:buNone/>
              </a:pPr>
              <a:r>
                <a:rPr lang="en-GB" altLang="en-US">
                  <a:solidFill>
                    <a:schemeClr val="tx1"/>
                  </a:solidFill>
                </a:rPr>
                <a:t>but</a:t>
              </a:r>
            </a:p>
          </p:txBody>
        </p:sp>
        <p:sp>
          <p:nvSpPr>
            <p:cNvPr id="23562" name="TextBox 13">
              <a:extLst>
                <a:ext uri="{FF2B5EF4-FFF2-40B4-BE49-F238E27FC236}">
                  <a16:creationId xmlns:a16="http://schemas.microsoft.com/office/drawing/2014/main" id="{E3DE1A85-7A0B-AF49-B0E6-428B0ED69C38}"/>
                </a:ext>
              </a:extLst>
            </p:cNvPr>
            <p:cNvSpPr txBox="1">
              <a:spLocks noChangeArrowheads="1"/>
            </p:cNvSpPr>
            <p:nvPr/>
          </p:nvSpPr>
          <p:spPr bwMode="auto">
            <a:xfrm>
              <a:off x="4377197" y="2076078"/>
              <a:ext cx="111521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a:solidFill>
                    <a:schemeClr val="tx1"/>
                  </a:solidFill>
                </a:rPr>
                <a:t>or</a:t>
              </a:r>
            </a:p>
            <a:p>
              <a:pPr algn="ctr" eaLnBrk="1" hangingPunct="1">
                <a:lnSpc>
                  <a:spcPct val="100000"/>
                </a:lnSpc>
                <a:spcBef>
                  <a:spcPct val="0"/>
                </a:spcBef>
                <a:buFontTx/>
                <a:buNone/>
              </a:pPr>
              <a:r>
                <a:rPr lang="en-GB" altLang="en-US">
                  <a:solidFill>
                    <a:schemeClr val="tx1"/>
                  </a:solidFill>
                </a:rPr>
                <a:t>yet</a:t>
              </a:r>
            </a:p>
            <a:p>
              <a:pPr algn="ctr" eaLnBrk="1" hangingPunct="1">
                <a:lnSpc>
                  <a:spcPct val="100000"/>
                </a:lnSpc>
                <a:spcBef>
                  <a:spcPct val="0"/>
                </a:spcBef>
                <a:buFontTx/>
                <a:buNone/>
              </a:pPr>
              <a:r>
                <a:rPr lang="en-GB" altLang="en-US">
                  <a:solidFill>
                    <a:schemeClr val="tx1"/>
                  </a:solidFill>
                </a:rPr>
                <a:t>so</a:t>
              </a:r>
            </a:p>
          </p:txBody>
        </p:sp>
      </p:grpSp>
      <p:pic>
        <p:nvPicPr>
          <p:cNvPr id="23559" name="Picture 9">
            <a:extLst>
              <a:ext uri="{FF2B5EF4-FFF2-40B4-BE49-F238E27FC236}">
                <a16:creationId xmlns:a16="http://schemas.microsoft.com/office/drawing/2014/main" id="{81003A51-9E27-0F4D-B5DD-94B96AB4801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58226" y="3984626"/>
            <a:ext cx="2009775" cy="287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792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9263E-6DCC-CA4E-AAB4-54FC3D61F93F}"/>
              </a:ext>
            </a:extLst>
          </p:cNvPr>
          <p:cNvSpPr>
            <a:spLocks noGrp="1"/>
          </p:cNvSpPr>
          <p:nvPr>
            <p:ph type="title"/>
          </p:nvPr>
        </p:nvSpPr>
        <p:spPr/>
        <p:txBody>
          <a:bodyPr/>
          <a:lstStyle/>
          <a:p>
            <a:r>
              <a:rPr lang="en-US" dirty="0"/>
              <a:t>Facing Forward.</a:t>
            </a:r>
          </a:p>
        </p:txBody>
      </p:sp>
      <p:sp>
        <p:nvSpPr>
          <p:cNvPr id="3" name="TextBox 2">
            <a:extLst>
              <a:ext uri="{FF2B5EF4-FFF2-40B4-BE49-F238E27FC236}">
                <a16:creationId xmlns:a16="http://schemas.microsoft.com/office/drawing/2014/main" id="{8AB1750E-FD8D-7E4A-8C9B-6A09CF5C762E}"/>
              </a:ext>
            </a:extLst>
          </p:cNvPr>
          <p:cNvSpPr txBox="1"/>
          <p:nvPr/>
        </p:nvSpPr>
        <p:spPr>
          <a:xfrm>
            <a:off x="1175657" y="2231572"/>
            <a:ext cx="7641771" cy="1384995"/>
          </a:xfrm>
          <a:prstGeom prst="rect">
            <a:avLst/>
          </a:prstGeom>
          <a:noFill/>
        </p:spPr>
        <p:txBody>
          <a:bodyPr wrap="square" rtlCol="0">
            <a:spAutoFit/>
          </a:bodyPr>
          <a:lstStyle/>
          <a:p>
            <a:r>
              <a:rPr lang="en-US" sz="2800" u="sng" dirty="0">
                <a:solidFill>
                  <a:srgbClr val="0070C0"/>
                </a:solidFill>
              </a:rPr>
              <a:t>TASK</a:t>
            </a:r>
          </a:p>
          <a:p>
            <a:r>
              <a:rPr lang="en-US" sz="2800" dirty="0">
                <a:solidFill>
                  <a:srgbClr val="0070C0"/>
                </a:solidFill>
              </a:rPr>
              <a:t>See if you and your partner can give three good examples of compound sentences using FANBOYS. </a:t>
            </a:r>
          </a:p>
        </p:txBody>
      </p:sp>
    </p:spTree>
    <p:extLst>
      <p:ext uri="{BB962C8B-B14F-4D97-AF65-F5344CB8AC3E}">
        <p14:creationId xmlns:p14="http://schemas.microsoft.com/office/powerpoint/2010/main" val="16408982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0">
            <a:extLst>
              <a:ext uri="{FF2B5EF4-FFF2-40B4-BE49-F238E27FC236}">
                <a16:creationId xmlns:a16="http://schemas.microsoft.com/office/drawing/2014/main" id="{496CE8C1-F361-0841-A77A-38B0536B8982}"/>
              </a:ext>
            </a:extLst>
          </p:cNvPr>
          <p:cNvSpPr>
            <a:spLocks noGrp="1"/>
          </p:cNvSpPr>
          <p:nvPr>
            <p:ph type="title"/>
          </p:nvPr>
        </p:nvSpPr>
        <p:spPr>
          <a:xfrm>
            <a:off x="1981201" y="479426"/>
            <a:ext cx="8220075" cy="993775"/>
          </a:xfrm>
        </p:spPr>
        <p:txBody>
          <a:bodyPr/>
          <a:lstStyle/>
          <a:p>
            <a:pPr eaLnBrk="1" hangingPunct="1"/>
            <a:r>
              <a:rPr lang="en-GB" altLang="en-US" sz="3600" dirty="0">
                <a:solidFill>
                  <a:srgbClr val="013F7C"/>
                </a:solidFill>
              </a:rPr>
              <a:t>Complex Sentences</a:t>
            </a:r>
          </a:p>
        </p:txBody>
      </p:sp>
      <p:sp>
        <p:nvSpPr>
          <p:cNvPr id="11267" name="Rectangle 4">
            <a:extLst>
              <a:ext uri="{FF2B5EF4-FFF2-40B4-BE49-F238E27FC236}">
                <a16:creationId xmlns:a16="http://schemas.microsoft.com/office/drawing/2014/main" id="{D272F6BE-C67E-FA40-9423-B3D6EB88EFA2}"/>
              </a:ext>
            </a:extLst>
          </p:cNvPr>
          <p:cNvSpPr>
            <a:spLocks noChangeArrowheads="1"/>
          </p:cNvSpPr>
          <p:nvPr/>
        </p:nvSpPr>
        <p:spPr bwMode="auto">
          <a:xfrm>
            <a:off x="2279650" y="1393825"/>
            <a:ext cx="7632700" cy="514350"/>
          </a:xfrm>
          <a:prstGeom prst="rect">
            <a:avLst/>
          </a:prstGeom>
          <a:solidFill>
            <a:srgbClr val="2DB6BC">
              <a:alpha val="4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400">
                <a:solidFill>
                  <a:schemeClr val="tx1"/>
                </a:solidFill>
              </a:rPr>
              <a:t>What is a complex sentence?</a:t>
            </a:r>
          </a:p>
        </p:txBody>
      </p:sp>
      <p:sp>
        <p:nvSpPr>
          <p:cNvPr id="9" name="Rectangle 8">
            <a:extLst>
              <a:ext uri="{FF2B5EF4-FFF2-40B4-BE49-F238E27FC236}">
                <a16:creationId xmlns:a16="http://schemas.microsoft.com/office/drawing/2014/main" id="{DD2FD8FE-0AC4-2D4F-A924-7027BA1219D9}"/>
              </a:ext>
            </a:extLst>
          </p:cNvPr>
          <p:cNvSpPr>
            <a:spLocks/>
          </p:cNvSpPr>
          <p:nvPr/>
        </p:nvSpPr>
        <p:spPr bwMode="auto">
          <a:xfrm>
            <a:off x="2279650" y="1995488"/>
            <a:ext cx="7632700" cy="717550"/>
          </a:xfrm>
          <a:prstGeom prst="rect">
            <a:avLst/>
          </a:prstGeom>
          <a:noFill/>
          <a:ln w="19050">
            <a:solidFill>
              <a:srgbClr val="87BD31"/>
            </a:solidFill>
            <a:miter lim="800000"/>
            <a:headEnd/>
            <a:tailEnd/>
          </a:ln>
          <a:extLst>
            <a:ext uri="{909E8E84-426E-40DD-AFC4-6F175D3DCCD1}">
              <a14:hiddenFill xmlns:a14="http://schemas.microsoft.com/office/drawing/2010/main">
                <a:solidFill>
                  <a:srgbClr val="FFFFFF"/>
                </a:solidFill>
              </a14:hiddenFill>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spcBef>
                <a:spcPct val="0"/>
              </a:spcBef>
              <a:buFont typeface="Arial" panose="020B0604020202020204" pitchFamily="34" charset="0"/>
              <a:buNone/>
            </a:pPr>
            <a:r>
              <a:rPr lang="en-GB" altLang="en-US"/>
              <a:t>A</a:t>
            </a:r>
            <a:r>
              <a:rPr lang="en-GB" altLang="en-US" b="1"/>
              <a:t> complex sentence </a:t>
            </a:r>
            <a:r>
              <a:rPr lang="en-GB" altLang="en-US"/>
              <a:t>is made up of a </a:t>
            </a:r>
            <a:r>
              <a:rPr lang="en-GB" altLang="en-US" b="1"/>
              <a:t>main clause </a:t>
            </a:r>
            <a:r>
              <a:rPr lang="en-GB" altLang="en-US"/>
              <a:t>and then </a:t>
            </a:r>
            <a:br>
              <a:rPr lang="en-GB" altLang="en-US"/>
            </a:br>
            <a:r>
              <a:rPr lang="en-GB" altLang="en-US" b="1"/>
              <a:t>one or more dependent clauses.</a:t>
            </a:r>
          </a:p>
        </p:txBody>
      </p:sp>
      <p:sp>
        <p:nvSpPr>
          <p:cNvPr id="10" name="Rectangle 9">
            <a:extLst>
              <a:ext uri="{FF2B5EF4-FFF2-40B4-BE49-F238E27FC236}">
                <a16:creationId xmlns:a16="http://schemas.microsoft.com/office/drawing/2014/main" id="{41F976EE-E14F-6E41-9B26-9A2CA5BCAC57}"/>
              </a:ext>
            </a:extLst>
          </p:cNvPr>
          <p:cNvSpPr>
            <a:spLocks noChangeArrowheads="1"/>
          </p:cNvSpPr>
          <p:nvPr/>
        </p:nvSpPr>
        <p:spPr bwMode="auto">
          <a:xfrm>
            <a:off x="2279650" y="2813051"/>
            <a:ext cx="7632700" cy="525463"/>
          </a:xfrm>
          <a:prstGeom prst="rect">
            <a:avLst/>
          </a:prstGeom>
          <a:solidFill>
            <a:srgbClr val="2DB6BC">
              <a:alpha val="4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000">
                <a:solidFill>
                  <a:schemeClr val="tx1"/>
                </a:solidFill>
              </a:rPr>
              <a:t>There are two ways of creating dependent clauses:</a:t>
            </a:r>
          </a:p>
        </p:txBody>
      </p:sp>
      <p:sp>
        <p:nvSpPr>
          <p:cNvPr id="16" name="Rectangle 15">
            <a:extLst>
              <a:ext uri="{FF2B5EF4-FFF2-40B4-BE49-F238E27FC236}">
                <a16:creationId xmlns:a16="http://schemas.microsoft.com/office/drawing/2014/main" id="{B2DFCA64-0060-A846-8715-4443FED0E16A}"/>
              </a:ext>
            </a:extLst>
          </p:cNvPr>
          <p:cNvSpPr>
            <a:spLocks/>
          </p:cNvSpPr>
          <p:nvPr/>
        </p:nvSpPr>
        <p:spPr bwMode="auto">
          <a:xfrm>
            <a:off x="2279650" y="3429001"/>
            <a:ext cx="7632700" cy="715963"/>
          </a:xfrm>
          <a:prstGeom prst="rect">
            <a:avLst/>
          </a:prstGeom>
          <a:noFill/>
          <a:ln w="19050">
            <a:solidFill>
              <a:srgbClr val="87BD31"/>
            </a:solidFill>
            <a:miter lim="800000"/>
            <a:headEnd/>
            <a:tailEnd/>
          </a:ln>
          <a:extLst>
            <a:ext uri="{909E8E84-426E-40DD-AFC4-6F175D3DCCD1}">
              <a14:hiddenFill xmlns:a14="http://schemas.microsoft.com/office/drawing/2010/main">
                <a:solidFill>
                  <a:srgbClr val="FFFFFF"/>
                </a:solidFill>
              </a14:hiddenFill>
            </a:ext>
          </a:extLst>
        </p:spPr>
        <p:txBody>
          <a:bodyPr lIns="108000" tIns="108000" rIns="108000" bIns="108000" anchor="ctr">
            <a:spAutoFit/>
          </a:bodyPr>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spcBef>
                <a:spcPct val="0"/>
              </a:spcBef>
            </a:pPr>
            <a:r>
              <a:rPr lang="en-GB" altLang="en-US"/>
              <a:t> </a:t>
            </a:r>
            <a:r>
              <a:rPr lang="en-GB" altLang="en-US" b="1"/>
              <a:t>by using a subordinating conjunction </a:t>
            </a:r>
            <a:r>
              <a:rPr lang="en-GB" altLang="en-US"/>
              <a:t>(</a:t>
            </a:r>
            <a:r>
              <a:rPr lang="en-GB" altLang="en-US" i="1"/>
              <a:t>e.g. after</a:t>
            </a:r>
            <a:r>
              <a:rPr lang="en-GB" altLang="en-US"/>
              <a:t>) to create a subordinate clause, e.g. </a:t>
            </a:r>
            <a:endParaRPr lang="en-GB" altLang="en-US" b="1"/>
          </a:p>
        </p:txBody>
      </p:sp>
      <p:sp>
        <p:nvSpPr>
          <p:cNvPr id="17" name="Rectangle 16">
            <a:extLst>
              <a:ext uri="{FF2B5EF4-FFF2-40B4-BE49-F238E27FC236}">
                <a16:creationId xmlns:a16="http://schemas.microsoft.com/office/drawing/2014/main" id="{80236F7B-3080-1346-BA4C-337288187E4D}"/>
              </a:ext>
            </a:extLst>
          </p:cNvPr>
          <p:cNvSpPr>
            <a:spLocks noChangeArrowheads="1"/>
          </p:cNvSpPr>
          <p:nvPr/>
        </p:nvSpPr>
        <p:spPr bwMode="auto">
          <a:xfrm>
            <a:off x="2292350" y="4270376"/>
            <a:ext cx="7632700" cy="5254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000">
                <a:solidFill>
                  <a:schemeClr val="tx1"/>
                </a:solidFill>
              </a:rPr>
              <a:t>The horse galloped </a:t>
            </a:r>
            <a:r>
              <a:rPr lang="en-GB" altLang="en-US" sz="2000" u="sng">
                <a:solidFill>
                  <a:schemeClr val="tx1"/>
                </a:solidFill>
              </a:rPr>
              <a:t>after</a:t>
            </a:r>
            <a:r>
              <a:rPr lang="en-GB" altLang="en-US" sz="2000">
                <a:solidFill>
                  <a:schemeClr val="tx1"/>
                </a:solidFill>
              </a:rPr>
              <a:t> it jumped the fence.</a:t>
            </a:r>
          </a:p>
        </p:txBody>
      </p:sp>
      <p:sp>
        <p:nvSpPr>
          <p:cNvPr id="21" name="Rectangle 20">
            <a:extLst>
              <a:ext uri="{FF2B5EF4-FFF2-40B4-BE49-F238E27FC236}">
                <a16:creationId xmlns:a16="http://schemas.microsoft.com/office/drawing/2014/main" id="{FDC2418C-C177-5643-97F2-3C5FD2DD3788}"/>
              </a:ext>
            </a:extLst>
          </p:cNvPr>
          <p:cNvSpPr>
            <a:spLocks/>
          </p:cNvSpPr>
          <p:nvPr/>
        </p:nvSpPr>
        <p:spPr bwMode="auto">
          <a:xfrm>
            <a:off x="2292350" y="4984751"/>
            <a:ext cx="7632700" cy="466725"/>
          </a:xfrm>
          <a:prstGeom prst="rect">
            <a:avLst/>
          </a:prstGeom>
          <a:noFill/>
          <a:ln w="19050">
            <a:solidFill>
              <a:srgbClr val="87BD31"/>
            </a:solidFill>
            <a:miter lim="800000"/>
            <a:headEnd/>
            <a:tailEnd/>
          </a:ln>
          <a:extLst>
            <a:ext uri="{909E8E84-426E-40DD-AFC4-6F175D3DCCD1}">
              <a14:hiddenFill xmlns:a14="http://schemas.microsoft.com/office/drawing/2010/main">
                <a:solidFill>
                  <a:srgbClr val="FFFFFF"/>
                </a:solidFill>
              </a14:hiddenFill>
            </a:ext>
          </a:extLst>
        </p:spPr>
        <p:txBody>
          <a:bodyPr lIns="108000" tIns="108000" rIns="108000" bIns="108000" anchor="ctr">
            <a:spAutoFit/>
          </a:bodyPr>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spcBef>
                <a:spcPct val="0"/>
              </a:spcBef>
            </a:pPr>
            <a:r>
              <a:rPr lang="en-GB" altLang="en-US" b="1"/>
              <a:t>by adding extra information using a relative clause.</a:t>
            </a:r>
          </a:p>
        </p:txBody>
      </p:sp>
      <p:sp>
        <p:nvSpPr>
          <p:cNvPr id="23" name="Rectangle 22">
            <a:extLst>
              <a:ext uri="{FF2B5EF4-FFF2-40B4-BE49-F238E27FC236}">
                <a16:creationId xmlns:a16="http://schemas.microsoft.com/office/drawing/2014/main" id="{6E638414-6773-5145-8D36-D203B398EEFF}"/>
              </a:ext>
            </a:extLst>
          </p:cNvPr>
          <p:cNvSpPr>
            <a:spLocks noChangeArrowheads="1"/>
          </p:cNvSpPr>
          <p:nvPr/>
        </p:nvSpPr>
        <p:spPr bwMode="auto">
          <a:xfrm>
            <a:off x="2292350" y="5576888"/>
            <a:ext cx="7632700" cy="5254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000">
                <a:solidFill>
                  <a:schemeClr val="tx1"/>
                </a:solidFill>
              </a:rPr>
              <a:t>Mr Richardson, who was feeling ravenous, ate some cheese.</a:t>
            </a:r>
          </a:p>
        </p:txBody>
      </p:sp>
    </p:spTree>
    <p:extLst>
      <p:ext uri="{BB962C8B-B14F-4D97-AF65-F5344CB8AC3E}">
        <p14:creationId xmlns:p14="http://schemas.microsoft.com/office/powerpoint/2010/main" val="29383506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par>
                          <p:cTn id="18" fill="hold" nodeType="afterGroup">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par>
                          <p:cTn id="27" fill="hold" nodeType="afterGroup">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6" grpId="0" animBg="1"/>
      <p:bldP spid="17" grpId="0" animBg="1"/>
      <p:bldP spid="21" grpId="0" animBg="1"/>
      <p:bldP spid="2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0">
            <a:extLst>
              <a:ext uri="{FF2B5EF4-FFF2-40B4-BE49-F238E27FC236}">
                <a16:creationId xmlns:a16="http://schemas.microsoft.com/office/drawing/2014/main" id="{8AE47085-4D73-DF4A-AFEB-7BF8B248F42E}"/>
              </a:ext>
            </a:extLst>
          </p:cNvPr>
          <p:cNvSpPr>
            <a:spLocks noGrp="1"/>
          </p:cNvSpPr>
          <p:nvPr>
            <p:ph type="title"/>
          </p:nvPr>
        </p:nvSpPr>
        <p:spPr>
          <a:xfrm>
            <a:off x="1981201" y="479426"/>
            <a:ext cx="8220075" cy="993775"/>
          </a:xfrm>
        </p:spPr>
        <p:txBody>
          <a:bodyPr/>
          <a:lstStyle/>
          <a:p>
            <a:pPr eaLnBrk="1" hangingPunct="1"/>
            <a:r>
              <a:rPr lang="en-GB" altLang="en-US" sz="3200" dirty="0">
                <a:solidFill>
                  <a:srgbClr val="013F7C"/>
                </a:solidFill>
              </a:rPr>
              <a:t>Subordinating Conjunctions</a:t>
            </a:r>
          </a:p>
        </p:txBody>
      </p:sp>
      <p:sp>
        <p:nvSpPr>
          <p:cNvPr id="12291" name="Rectangle 4">
            <a:extLst>
              <a:ext uri="{FF2B5EF4-FFF2-40B4-BE49-F238E27FC236}">
                <a16:creationId xmlns:a16="http://schemas.microsoft.com/office/drawing/2014/main" id="{8FDFBF43-2B20-B64E-B3D1-6B16C0DB7038}"/>
              </a:ext>
            </a:extLst>
          </p:cNvPr>
          <p:cNvSpPr>
            <a:spLocks noChangeArrowheads="1"/>
          </p:cNvSpPr>
          <p:nvPr/>
        </p:nvSpPr>
        <p:spPr bwMode="auto">
          <a:xfrm>
            <a:off x="2279650" y="1298576"/>
            <a:ext cx="7632700"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000">
                <a:solidFill>
                  <a:schemeClr val="tx1"/>
                </a:solidFill>
              </a:rPr>
              <a:t>Firstly, let’s look at creating complex sentences by using subordinate clauses that begin with a subordinating conjunction.</a:t>
            </a:r>
          </a:p>
        </p:txBody>
      </p:sp>
      <p:sp>
        <p:nvSpPr>
          <p:cNvPr id="11" name="Rectangle 4">
            <a:extLst>
              <a:ext uri="{FF2B5EF4-FFF2-40B4-BE49-F238E27FC236}">
                <a16:creationId xmlns:a16="http://schemas.microsoft.com/office/drawing/2014/main" id="{4BDEF3D0-DF05-9646-8B86-B74AE79971C9}"/>
              </a:ext>
            </a:extLst>
          </p:cNvPr>
          <p:cNvSpPr>
            <a:spLocks noChangeArrowheads="1"/>
          </p:cNvSpPr>
          <p:nvPr/>
        </p:nvSpPr>
        <p:spPr bwMode="auto">
          <a:xfrm>
            <a:off x="2549525" y="2252664"/>
            <a:ext cx="539750" cy="454025"/>
          </a:xfrm>
          <a:prstGeom prst="rect">
            <a:avLst/>
          </a:prstGeom>
          <a:solidFill>
            <a:srgbClr val="87CC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000">
                <a:solidFill>
                  <a:schemeClr val="tx1"/>
                </a:solidFill>
              </a:rPr>
              <a:t>I</a:t>
            </a:r>
          </a:p>
        </p:txBody>
      </p:sp>
      <p:sp>
        <p:nvSpPr>
          <p:cNvPr id="13" name="Rectangle 4">
            <a:extLst>
              <a:ext uri="{FF2B5EF4-FFF2-40B4-BE49-F238E27FC236}">
                <a16:creationId xmlns:a16="http://schemas.microsoft.com/office/drawing/2014/main" id="{15978FE4-145A-D944-822D-DDC62E9A8F1F}"/>
              </a:ext>
            </a:extLst>
          </p:cNvPr>
          <p:cNvSpPr>
            <a:spLocks noChangeArrowheads="1"/>
          </p:cNvSpPr>
          <p:nvPr/>
        </p:nvSpPr>
        <p:spPr bwMode="auto">
          <a:xfrm>
            <a:off x="3463925" y="2252664"/>
            <a:ext cx="539750" cy="454025"/>
          </a:xfrm>
          <a:prstGeom prst="rect">
            <a:avLst/>
          </a:prstGeom>
          <a:solidFill>
            <a:srgbClr val="6CBB8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000">
                <a:solidFill>
                  <a:schemeClr val="tx1"/>
                </a:solidFill>
              </a:rPr>
              <a:t>S</a:t>
            </a:r>
          </a:p>
        </p:txBody>
      </p:sp>
      <p:sp>
        <p:nvSpPr>
          <p:cNvPr id="14" name="Rectangle 4">
            <a:extLst>
              <a:ext uri="{FF2B5EF4-FFF2-40B4-BE49-F238E27FC236}">
                <a16:creationId xmlns:a16="http://schemas.microsoft.com/office/drawing/2014/main" id="{E6CB4AE5-3D44-A54C-9A2B-4A8B403886CB}"/>
              </a:ext>
            </a:extLst>
          </p:cNvPr>
          <p:cNvSpPr>
            <a:spLocks noChangeArrowheads="1"/>
          </p:cNvSpPr>
          <p:nvPr/>
        </p:nvSpPr>
        <p:spPr bwMode="auto">
          <a:xfrm>
            <a:off x="4056063" y="2252664"/>
            <a:ext cx="539750" cy="454025"/>
          </a:xfrm>
          <a:prstGeom prst="rect">
            <a:avLst/>
          </a:prstGeom>
          <a:solidFill>
            <a:srgbClr val="6CBB8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000">
                <a:solidFill>
                  <a:schemeClr val="tx1"/>
                </a:solidFill>
              </a:rPr>
              <a:t>A</a:t>
            </a:r>
          </a:p>
        </p:txBody>
      </p:sp>
      <p:sp>
        <p:nvSpPr>
          <p:cNvPr id="15" name="Rectangle 4">
            <a:extLst>
              <a:ext uri="{FF2B5EF4-FFF2-40B4-BE49-F238E27FC236}">
                <a16:creationId xmlns:a16="http://schemas.microsoft.com/office/drawing/2014/main" id="{7930FD0A-009B-974A-A24F-81396634DF62}"/>
              </a:ext>
            </a:extLst>
          </p:cNvPr>
          <p:cNvSpPr>
            <a:spLocks noChangeArrowheads="1"/>
          </p:cNvSpPr>
          <p:nvPr/>
        </p:nvSpPr>
        <p:spPr bwMode="auto">
          <a:xfrm>
            <a:off x="4648200" y="2252664"/>
            <a:ext cx="539750" cy="454025"/>
          </a:xfrm>
          <a:prstGeom prst="rect">
            <a:avLst/>
          </a:prstGeom>
          <a:solidFill>
            <a:srgbClr val="6CBB8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000">
                <a:solidFill>
                  <a:schemeClr val="tx1"/>
                </a:solidFill>
              </a:rPr>
              <a:t>W</a:t>
            </a:r>
          </a:p>
        </p:txBody>
      </p:sp>
      <p:sp>
        <p:nvSpPr>
          <p:cNvPr id="18" name="Rectangle 4">
            <a:extLst>
              <a:ext uri="{FF2B5EF4-FFF2-40B4-BE49-F238E27FC236}">
                <a16:creationId xmlns:a16="http://schemas.microsoft.com/office/drawing/2014/main" id="{B3081E44-0954-F845-AC86-C27B1841B3D7}"/>
              </a:ext>
            </a:extLst>
          </p:cNvPr>
          <p:cNvSpPr>
            <a:spLocks noChangeArrowheads="1"/>
          </p:cNvSpPr>
          <p:nvPr/>
        </p:nvSpPr>
        <p:spPr bwMode="auto">
          <a:xfrm>
            <a:off x="5624513" y="2252664"/>
            <a:ext cx="539750" cy="454025"/>
          </a:xfrm>
          <a:prstGeom prst="rect">
            <a:avLst/>
          </a:prstGeom>
          <a:solidFill>
            <a:srgbClr val="B9D26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000">
                <a:solidFill>
                  <a:schemeClr val="tx1"/>
                </a:solidFill>
              </a:rPr>
              <a:t>A</a:t>
            </a:r>
          </a:p>
        </p:txBody>
      </p:sp>
      <p:sp>
        <p:nvSpPr>
          <p:cNvPr id="19" name="Rectangle 4">
            <a:extLst>
              <a:ext uri="{FF2B5EF4-FFF2-40B4-BE49-F238E27FC236}">
                <a16:creationId xmlns:a16="http://schemas.microsoft.com/office/drawing/2014/main" id="{60229B7E-F929-2243-93E4-4605B49A6A4B}"/>
              </a:ext>
            </a:extLst>
          </p:cNvPr>
          <p:cNvSpPr>
            <a:spLocks noChangeArrowheads="1"/>
          </p:cNvSpPr>
          <p:nvPr/>
        </p:nvSpPr>
        <p:spPr bwMode="auto">
          <a:xfrm>
            <a:off x="6600825" y="2252664"/>
            <a:ext cx="539750" cy="454025"/>
          </a:xfrm>
          <a:prstGeom prst="rect">
            <a:avLst/>
          </a:prstGeom>
          <a:solidFill>
            <a:srgbClr val="FDCF8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000">
                <a:solidFill>
                  <a:schemeClr val="tx1"/>
                </a:solidFill>
              </a:rPr>
              <a:t>W</a:t>
            </a:r>
          </a:p>
        </p:txBody>
      </p:sp>
      <p:sp>
        <p:nvSpPr>
          <p:cNvPr id="20" name="Rectangle 4">
            <a:extLst>
              <a:ext uri="{FF2B5EF4-FFF2-40B4-BE49-F238E27FC236}">
                <a16:creationId xmlns:a16="http://schemas.microsoft.com/office/drawing/2014/main" id="{1115AABF-29F6-AD45-8E75-8D80FEA8B099}"/>
              </a:ext>
            </a:extLst>
          </p:cNvPr>
          <p:cNvSpPr>
            <a:spLocks noChangeArrowheads="1"/>
          </p:cNvSpPr>
          <p:nvPr/>
        </p:nvSpPr>
        <p:spPr bwMode="auto">
          <a:xfrm>
            <a:off x="7202488" y="2252664"/>
            <a:ext cx="539750" cy="454025"/>
          </a:xfrm>
          <a:prstGeom prst="rect">
            <a:avLst/>
          </a:prstGeom>
          <a:solidFill>
            <a:srgbClr val="FDCF8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000">
                <a:solidFill>
                  <a:schemeClr val="tx1"/>
                </a:solidFill>
              </a:rPr>
              <a:t>A</a:t>
            </a:r>
          </a:p>
        </p:txBody>
      </p:sp>
      <p:sp>
        <p:nvSpPr>
          <p:cNvPr id="22" name="Rectangle 4">
            <a:extLst>
              <a:ext uri="{FF2B5EF4-FFF2-40B4-BE49-F238E27FC236}">
                <a16:creationId xmlns:a16="http://schemas.microsoft.com/office/drawing/2014/main" id="{9EB863F8-7921-5145-9934-C72C7CE61F28}"/>
              </a:ext>
            </a:extLst>
          </p:cNvPr>
          <p:cNvSpPr>
            <a:spLocks noChangeArrowheads="1"/>
          </p:cNvSpPr>
          <p:nvPr/>
        </p:nvSpPr>
        <p:spPr bwMode="auto">
          <a:xfrm>
            <a:off x="7804150" y="2252664"/>
            <a:ext cx="539750" cy="454025"/>
          </a:xfrm>
          <a:prstGeom prst="rect">
            <a:avLst/>
          </a:prstGeom>
          <a:solidFill>
            <a:srgbClr val="FDCF8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000">
                <a:solidFill>
                  <a:schemeClr val="tx1"/>
                </a:solidFill>
              </a:rPr>
              <a:t>B</a:t>
            </a:r>
          </a:p>
        </p:txBody>
      </p:sp>
      <p:sp>
        <p:nvSpPr>
          <p:cNvPr id="24" name="Rectangle 4">
            <a:extLst>
              <a:ext uri="{FF2B5EF4-FFF2-40B4-BE49-F238E27FC236}">
                <a16:creationId xmlns:a16="http://schemas.microsoft.com/office/drawing/2014/main" id="{5CE12D7E-DFC4-D04B-811B-5F61EEFF0B3E}"/>
              </a:ext>
            </a:extLst>
          </p:cNvPr>
          <p:cNvSpPr>
            <a:spLocks noChangeArrowheads="1"/>
          </p:cNvSpPr>
          <p:nvPr/>
        </p:nvSpPr>
        <p:spPr bwMode="auto">
          <a:xfrm>
            <a:off x="8405813" y="2252664"/>
            <a:ext cx="539750" cy="454025"/>
          </a:xfrm>
          <a:prstGeom prst="rect">
            <a:avLst/>
          </a:prstGeom>
          <a:solidFill>
            <a:srgbClr val="FDCF8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000">
                <a:solidFill>
                  <a:schemeClr val="tx1"/>
                </a:solidFill>
              </a:rPr>
              <a:t>U</a:t>
            </a:r>
          </a:p>
        </p:txBody>
      </p:sp>
      <p:sp>
        <p:nvSpPr>
          <p:cNvPr id="25" name="Rectangle 4">
            <a:extLst>
              <a:ext uri="{FF2B5EF4-FFF2-40B4-BE49-F238E27FC236}">
                <a16:creationId xmlns:a16="http://schemas.microsoft.com/office/drawing/2014/main" id="{869E4088-89DF-994A-8BE9-7707D1BE7D9E}"/>
              </a:ext>
            </a:extLst>
          </p:cNvPr>
          <p:cNvSpPr>
            <a:spLocks noChangeArrowheads="1"/>
          </p:cNvSpPr>
          <p:nvPr/>
        </p:nvSpPr>
        <p:spPr bwMode="auto">
          <a:xfrm>
            <a:off x="9007475" y="2252664"/>
            <a:ext cx="539750" cy="454025"/>
          </a:xfrm>
          <a:prstGeom prst="rect">
            <a:avLst/>
          </a:prstGeom>
          <a:solidFill>
            <a:srgbClr val="FDCF8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000">
                <a:solidFill>
                  <a:schemeClr val="tx1"/>
                </a:solidFill>
              </a:rPr>
              <a:t>B</a:t>
            </a:r>
          </a:p>
        </p:txBody>
      </p:sp>
      <p:sp>
        <p:nvSpPr>
          <p:cNvPr id="26" name="Rectangle 4">
            <a:extLst>
              <a:ext uri="{FF2B5EF4-FFF2-40B4-BE49-F238E27FC236}">
                <a16:creationId xmlns:a16="http://schemas.microsoft.com/office/drawing/2014/main" id="{571F3507-F623-7747-9FCC-1C9688BD5927}"/>
              </a:ext>
            </a:extLst>
          </p:cNvPr>
          <p:cNvSpPr>
            <a:spLocks noChangeArrowheads="1"/>
          </p:cNvSpPr>
          <p:nvPr/>
        </p:nvSpPr>
        <p:spPr bwMode="auto">
          <a:xfrm>
            <a:off x="3209925" y="2932114"/>
            <a:ext cx="5797550"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sz="2000">
                <a:solidFill>
                  <a:schemeClr val="tx1"/>
                </a:solidFill>
              </a:rPr>
              <a:t>is an acronym to help you remember the first letters of some of the most important subordinating conjunctions.</a:t>
            </a:r>
          </a:p>
        </p:txBody>
      </p:sp>
      <p:sp>
        <p:nvSpPr>
          <p:cNvPr id="27" name="Rectangle 4">
            <a:extLst>
              <a:ext uri="{FF2B5EF4-FFF2-40B4-BE49-F238E27FC236}">
                <a16:creationId xmlns:a16="http://schemas.microsoft.com/office/drawing/2014/main" id="{4A9C39E3-3FEA-8D4B-8B9D-AF4BC3DB0998}"/>
              </a:ext>
            </a:extLst>
          </p:cNvPr>
          <p:cNvSpPr>
            <a:spLocks noChangeArrowheads="1"/>
          </p:cNvSpPr>
          <p:nvPr/>
        </p:nvSpPr>
        <p:spPr bwMode="auto">
          <a:xfrm>
            <a:off x="3579813" y="4225925"/>
            <a:ext cx="920750" cy="514350"/>
          </a:xfrm>
          <a:prstGeom prst="rect">
            <a:avLst/>
          </a:prstGeom>
          <a:solidFill>
            <a:schemeClr val="bg1"/>
          </a:solidFill>
          <a:ln w="28575">
            <a:solidFill>
              <a:srgbClr val="2DB6BC"/>
            </a:solidFill>
            <a:miter lim="800000"/>
            <a:headEnd/>
            <a:tailEnd/>
          </a:ln>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400">
                <a:solidFill>
                  <a:srgbClr val="2DB6BC"/>
                </a:solidFill>
              </a:rPr>
              <a:t>I</a:t>
            </a:r>
            <a:r>
              <a:rPr lang="en-GB" altLang="en-US" sz="2400">
                <a:solidFill>
                  <a:schemeClr val="tx1"/>
                </a:solidFill>
              </a:rPr>
              <a:t>f</a:t>
            </a:r>
          </a:p>
        </p:txBody>
      </p:sp>
      <p:sp>
        <p:nvSpPr>
          <p:cNvPr id="29" name="Rectangle 4">
            <a:extLst>
              <a:ext uri="{FF2B5EF4-FFF2-40B4-BE49-F238E27FC236}">
                <a16:creationId xmlns:a16="http://schemas.microsoft.com/office/drawing/2014/main" id="{299FC3C1-C2B1-EE40-8FAA-8EEC85E7225F}"/>
              </a:ext>
            </a:extLst>
          </p:cNvPr>
          <p:cNvSpPr>
            <a:spLocks noChangeArrowheads="1"/>
          </p:cNvSpPr>
          <p:nvPr/>
        </p:nvSpPr>
        <p:spPr bwMode="auto">
          <a:xfrm>
            <a:off x="4632325" y="4225925"/>
            <a:ext cx="1193800" cy="514350"/>
          </a:xfrm>
          <a:prstGeom prst="rect">
            <a:avLst/>
          </a:prstGeom>
          <a:solidFill>
            <a:schemeClr val="bg1"/>
          </a:solidFill>
          <a:ln w="28575">
            <a:solidFill>
              <a:srgbClr val="009541"/>
            </a:solidFill>
            <a:miter lim="800000"/>
            <a:headEnd/>
            <a:tailEnd/>
          </a:ln>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400">
                <a:solidFill>
                  <a:srgbClr val="009541"/>
                </a:solidFill>
              </a:rPr>
              <a:t>S</a:t>
            </a:r>
            <a:r>
              <a:rPr lang="en-GB" altLang="en-US" sz="2400">
                <a:solidFill>
                  <a:schemeClr val="tx1"/>
                </a:solidFill>
              </a:rPr>
              <a:t>ince</a:t>
            </a:r>
          </a:p>
        </p:txBody>
      </p:sp>
      <p:sp>
        <p:nvSpPr>
          <p:cNvPr id="30" name="Rectangle 4">
            <a:extLst>
              <a:ext uri="{FF2B5EF4-FFF2-40B4-BE49-F238E27FC236}">
                <a16:creationId xmlns:a16="http://schemas.microsoft.com/office/drawing/2014/main" id="{D42FF2FD-D7F0-824D-AE02-15B5AD1ACBF3}"/>
              </a:ext>
            </a:extLst>
          </p:cNvPr>
          <p:cNvSpPr>
            <a:spLocks noChangeArrowheads="1"/>
          </p:cNvSpPr>
          <p:nvPr/>
        </p:nvSpPr>
        <p:spPr bwMode="auto">
          <a:xfrm>
            <a:off x="5957888" y="4225925"/>
            <a:ext cx="906462" cy="514350"/>
          </a:xfrm>
          <a:prstGeom prst="rect">
            <a:avLst/>
          </a:prstGeom>
          <a:solidFill>
            <a:schemeClr val="bg1"/>
          </a:solidFill>
          <a:ln w="28575">
            <a:solidFill>
              <a:srgbClr val="009541"/>
            </a:solidFill>
            <a:miter lim="800000"/>
            <a:headEnd/>
            <a:tailEnd/>
          </a:ln>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400">
                <a:solidFill>
                  <a:srgbClr val="009541"/>
                </a:solidFill>
              </a:rPr>
              <a:t>A</a:t>
            </a:r>
            <a:r>
              <a:rPr lang="en-GB" altLang="en-US" sz="2400">
                <a:solidFill>
                  <a:schemeClr val="tx1"/>
                </a:solidFill>
              </a:rPr>
              <a:t>s</a:t>
            </a:r>
          </a:p>
        </p:txBody>
      </p:sp>
      <p:sp>
        <p:nvSpPr>
          <p:cNvPr id="31" name="Rectangle 4">
            <a:extLst>
              <a:ext uri="{FF2B5EF4-FFF2-40B4-BE49-F238E27FC236}">
                <a16:creationId xmlns:a16="http://schemas.microsoft.com/office/drawing/2014/main" id="{E8D2BBC2-923C-FE4F-954C-47FB554301AD}"/>
              </a:ext>
            </a:extLst>
          </p:cNvPr>
          <p:cNvSpPr>
            <a:spLocks noChangeArrowheads="1"/>
          </p:cNvSpPr>
          <p:nvPr/>
        </p:nvSpPr>
        <p:spPr bwMode="auto">
          <a:xfrm>
            <a:off x="6996113" y="4225925"/>
            <a:ext cx="1211262" cy="514350"/>
          </a:xfrm>
          <a:prstGeom prst="rect">
            <a:avLst/>
          </a:prstGeom>
          <a:solidFill>
            <a:schemeClr val="bg1"/>
          </a:solidFill>
          <a:ln w="28575">
            <a:solidFill>
              <a:srgbClr val="009541"/>
            </a:solidFill>
            <a:miter lim="800000"/>
            <a:headEnd/>
            <a:tailEnd/>
          </a:ln>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400">
                <a:solidFill>
                  <a:srgbClr val="009541"/>
                </a:solidFill>
              </a:rPr>
              <a:t>W</a:t>
            </a:r>
            <a:r>
              <a:rPr lang="en-GB" altLang="en-US" sz="2400">
                <a:solidFill>
                  <a:schemeClr val="tx1"/>
                </a:solidFill>
              </a:rPr>
              <a:t>hen</a:t>
            </a:r>
          </a:p>
        </p:txBody>
      </p:sp>
      <p:sp>
        <p:nvSpPr>
          <p:cNvPr id="32" name="Rectangle 4">
            <a:extLst>
              <a:ext uri="{FF2B5EF4-FFF2-40B4-BE49-F238E27FC236}">
                <a16:creationId xmlns:a16="http://schemas.microsoft.com/office/drawing/2014/main" id="{2D2DB095-7202-E340-8346-18D0861173AF}"/>
              </a:ext>
            </a:extLst>
          </p:cNvPr>
          <p:cNvSpPr>
            <a:spLocks noChangeArrowheads="1"/>
          </p:cNvSpPr>
          <p:nvPr/>
        </p:nvSpPr>
        <p:spPr bwMode="auto">
          <a:xfrm>
            <a:off x="8339138" y="4225925"/>
            <a:ext cx="1573212" cy="514350"/>
          </a:xfrm>
          <a:prstGeom prst="rect">
            <a:avLst/>
          </a:prstGeom>
          <a:solidFill>
            <a:schemeClr val="bg1"/>
          </a:solidFill>
          <a:ln w="28575">
            <a:solidFill>
              <a:srgbClr val="87BD31"/>
            </a:solidFill>
            <a:miter lim="800000"/>
            <a:headEnd/>
            <a:tailEnd/>
          </a:ln>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400">
                <a:solidFill>
                  <a:srgbClr val="87BD31"/>
                </a:solidFill>
              </a:rPr>
              <a:t>A</a:t>
            </a:r>
            <a:r>
              <a:rPr lang="en-GB" altLang="en-US" sz="2400">
                <a:solidFill>
                  <a:schemeClr val="tx1"/>
                </a:solidFill>
              </a:rPr>
              <a:t>lthough</a:t>
            </a:r>
          </a:p>
        </p:txBody>
      </p:sp>
      <p:sp>
        <p:nvSpPr>
          <p:cNvPr id="33" name="Rectangle 4">
            <a:extLst>
              <a:ext uri="{FF2B5EF4-FFF2-40B4-BE49-F238E27FC236}">
                <a16:creationId xmlns:a16="http://schemas.microsoft.com/office/drawing/2014/main" id="{EB0EBB90-F8C9-AE46-BA63-AA1764D351D9}"/>
              </a:ext>
            </a:extLst>
          </p:cNvPr>
          <p:cNvSpPr>
            <a:spLocks noChangeArrowheads="1"/>
          </p:cNvSpPr>
          <p:nvPr/>
        </p:nvSpPr>
        <p:spPr bwMode="auto">
          <a:xfrm>
            <a:off x="3090864" y="5037138"/>
            <a:ext cx="1239837" cy="514350"/>
          </a:xfrm>
          <a:prstGeom prst="rect">
            <a:avLst/>
          </a:prstGeom>
          <a:solidFill>
            <a:schemeClr val="bg1"/>
          </a:solidFill>
          <a:ln w="28575">
            <a:solidFill>
              <a:srgbClr val="FAB001"/>
            </a:solidFill>
            <a:miter lim="800000"/>
            <a:headEnd/>
            <a:tailEnd/>
          </a:ln>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400">
                <a:solidFill>
                  <a:srgbClr val="F18213"/>
                </a:solidFill>
              </a:rPr>
              <a:t>W</a:t>
            </a:r>
            <a:r>
              <a:rPr lang="en-GB" altLang="en-US" sz="2400">
                <a:solidFill>
                  <a:schemeClr val="tx1"/>
                </a:solidFill>
              </a:rPr>
              <a:t>hile</a:t>
            </a:r>
          </a:p>
        </p:txBody>
      </p:sp>
      <p:sp>
        <p:nvSpPr>
          <p:cNvPr id="34" name="Rectangle 4">
            <a:extLst>
              <a:ext uri="{FF2B5EF4-FFF2-40B4-BE49-F238E27FC236}">
                <a16:creationId xmlns:a16="http://schemas.microsoft.com/office/drawing/2014/main" id="{EC591D72-36AE-9149-9563-09D8FE3AD592}"/>
              </a:ext>
            </a:extLst>
          </p:cNvPr>
          <p:cNvSpPr>
            <a:spLocks noChangeArrowheads="1"/>
          </p:cNvSpPr>
          <p:nvPr/>
        </p:nvSpPr>
        <p:spPr bwMode="auto">
          <a:xfrm>
            <a:off x="4464050" y="5037138"/>
            <a:ext cx="1239838" cy="514350"/>
          </a:xfrm>
          <a:prstGeom prst="rect">
            <a:avLst/>
          </a:prstGeom>
          <a:solidFill>
            <a:schemeClr val="bg1"/>
          </a:solidFill>
          <a:ln w="28575">
            <a:solidFill>
              <a:srgbClr val="FAB001"/>
            </a:solidFill>
            <a:miter lim="800000"/>
            <a:headEnd/>
            <a:tailEnd/>
          </a:ln>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400">
                <a:solidFill>
                  <a:srgbClr val="F18213"/>
                </a:solidFill>
              </a:rPr>
              <a:t>A</a:t>
            </a:r>
            <a:r>
              <a:rPr lang="en-GB" altLang="en-US" sz="2400">
                <a:solidFill>
                  <a:schemeClr val="tx1"/>
                </a:solidFill>
              </a:rPr>
              <a:t>fter</a:t>
            </a:r>
          </a:p>
        </p:txBody>
      </p:sp>
      <p:sp>
        <p:nvSpPr>
          <p:cNvPr id="35" name="Rectangle 4">
            <a:extLst>
              <a:ext uri="{FF2B5EF4-FFF2-40B4-BE49-F238E27FC236}">
                <a16:creationId xmlns:a16="http://schemas.microsoft.com/office/drawing/2014/main" id="{8305F52C-92FB-5043-9040-6C2405265AFC}"/>
              </a:ext>
            </a:extLst>
          </p:cNvPr>
          <p:cNvSpPr>
            <a:spLocks noChangeArrowheads="1"/>
          </p:cNvSpPr>
          <p:nvPr/>
        </p:nvSpPr>
        <p:spPr bwMode="auto">
          <a:xfrm>
            <a:off x="5837239" y="5037138"/>
            <a:ext cx="1239837" cy="514350"/>
          </a:xfrm>
          <a:prstGeom prst="rect">
            <a:avLst/>
          </a:prstGeom>
          <a:solidFill>
            <a:schemeClr val="bg1"/>
          </a:solidFill>
          <a:ln w="28575">
            <a:solidFill>
              <a:srgbClr val="FAB001"/>
            </a:solidFill>
            <a:miter lim="800000"/>
            <a:headEnd/>
            <a:tailEnd/>
          </a:ln>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400">
                <a:solidFill>
                  <a:srgbClr val="F18213"/>
                </a:solidFill>
              </a:rPr>
              <a:t>B</a:t>
            </a:r>
            <a:r>
              <a:rPr lang="en-GB" altLang="en-US" sz="2400">
                <a:solidFill>
                  <a:schemeClr val="tx1"/>
                </a:solidFill>
              </a:rPr>
              <a:t>efore</a:t>
            </a:r>
          </a:p>
        </p:txBody>
      </p:sp>
      <p:sp>
        <p:nvSpPr>
          <p:cNvPr id="36" name="Rectangle 4">
            <a:extLst>
              <a:ext uri="{FF2B5EF4-FFF2-40B4-BE49-F238E27FC236}">
                <a16:creationId xmlns:a16="http://schemas.microsoft.com/office/drawing/2014/main" id="{43E3E1F8-E10C-604D-86DE-8B4B5FD008E8}"/>
              </a:ext>
            </a:extLst>
          </p:cNvPr>
          <p:cNvSpPr>
            <a:spLocks noChangeArrowheads="1"/>
          </p:cNvSpPr>
          <p:nvPr/>
        </p:nvSpPr>
        <p:spPr bwMode="auto">
          <a:xfrm>
            <a:off x="7210425" y="5037138"/>
            <a:ext cx="1239838" cy="514350"/>
          </a:xfrm>
          <a:prstGeom prst="rect">
            <a:avLst/>
          </a:prstGeom>
          <a:solidFill>
            <a:schemeClr val="bg1"/>
          </a:solidFill>
          <a:ln w="28575">
            <a:solidFill>
              <a:srgbClr val="FAB001"/>
            </a:solidFill>
            <a:miter lim="800000"/>
            <a:headEnd/>
            <a:tailEnd/>
          </a:ln>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400">
                <a:solidFill>
                  <a:srgbClr val="F18213"/>
                </a:solidFill>
              </a:rPr>
              <a:t>U</a:t>
            </a:r>
            <a:r>
              <a:rPr lang="en-GB" altLang="en-US" sz="2400">
                <a:solidFill>
                  <a:schemeClr val="tx1"/>
                </a:solidFill>
              </a:rPr>
              <a:t>ntil</a:t>
            </a:r>
          </a:p>
        </p:txBody>
      </p:sp>
      <p:sp>
        <p:nvSpPr>
          <p:cNvPr id="37" name="Rectangle 4">
            <a:extLst>
              <a:ext uri="{FF2B5EF4-FFF2-40B4-BE49-F238E27FC236}">
                <a16:creationId xmlns:a16="http://schemas.microsoft.com/office/drawing/2014/main" id="{F27FAB16-C9E9-FC47-9BE5-05C41B280B5D}"/>
              </a:ext>
            </a:extLst>
          </p:cNvPr>
          <p:cNvSpPr>
            <a:spLocks noChangeArrowheads="1"/>
          </p:cNvSpPr>
          <p:nvPr/>
        </p:nvSpPr>
        <p:spPr bwMode="auto">
          <a:xfrm>
            <a:off x="8583614" y="5037138"/>
            <a:ext cx="1328737" cy="514350"/>
          </a:xfrm>
          <a:prstGeom prst="rect">
            <a:avLst/>
          </a:prstGeom>
          <a:solidFill>
            <a:schemeClr val="bg1"/>
          </a:solidFill>
          <a:ln w="28575">
            <a:solidFill>
              <a:srgbClr val="FAB001"/>
            </a:solidFill>
            <a:miter lim="800000"/>
            <a:headEnd/>
            <a:tailEnd/>
          </a:ln>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400">
                <a:solidFill>
                  <a:srgbClr val="F18213"/>
                </a:solidFill>
              </a:rPr>
              <a:t>B</a:t>
            </a:r>
            <a:r>
              <a:rPr lang="en-GB" altLang="en-US" sz="2400">
                <a:solidFill>
                  <a:schemeClr val="tx1"/>
                </a:solidFill>
              </a:rPr>
              <a:t>ecause</a:t>
            </a:r>
          </a:p>
        </p:txBody>
      </p:sp>
    </p:spTree>
    <p:extLst>
      <p:ext uri="{BB962C8B-B14F-4D97-AF65-F5344CB8AC3E}">
        <p14:creationId xmlns:p14="http://schemas.microsoft.com/office/powerpoint/2010/main" val="16259771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nodeType="afterGroup">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nodeType="afterGroup">
                            <p:stCondLst>
                              <p:cond delay="1250"/>
                            </p:stCondLst>
                            <p:childTnLst>
                              <p:par>
                                <p:cTn id="13" presetID="10" presetClass="entr" presetSubtype="0" fill="hold" grpId="0" nodeType="afterEffect">
                                  <p:stCondLst>
                                    <p:cond delay="25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nodeType="afterGroup">
                            <p:stCondLst>
                              <p:cond delay="2000"/>
                            </p:stCondLst>
                            <p:childTnLst>
                              <p:par>
                                <p:cTn id="17" presetID="10" presetClass="entr" presetSubtype="0" fill="hold" grpId="0" nodeType="afterEffect">
                                  <p:stCondLst>
                                    <p:cond delay="25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nodeType="afterGroup">
                            <p:stCondLst>
                              <p:cond delay="2750"/>
                            </p:stCondLst>
                            <p:childTnLst>
                              <p:par>
                                <p:cTn id="21" presetID="10" presetClass="entr" presetSubtype="0" fill="hold" grpId="0" nodeType="afterEffect">
                                  <p:stCondLst>
                                    <p:cond delay="2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nodeType="afterGroup">
                            <p:stCondLst>
                              <p:cond delay="3500"/>
                            </p:stCondLst>
                            <p:childTnLst>
                              <p:par>
                                <p:cTn id="25" presetID="10" presetClass="entr" presetSubtype="0" fill="hold" grpId="0" nodeType="afterEffect">
                                  <p:stCondLst>
                                    <p:cond delay="25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par>
                          <p:cTn id="28" fill="hold" nodeType="afterGroup">
                            <p:stCondLst>
                              <p:cond delay="4250"/>
                            </p:stCondLst>
                            <p:childTnLst>
                              <p:par>
                                <p:cTn id="29" presetID="10" presetClass="entr" presetSubtype="0" fill="hold" grpId="0" nodeType="afterEffect">
                                  <p:stCondLst>
                                    <p:cond delay="25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par>
                          <p:cTn id="32" fill="hold" nodeType="afterGroup">
                            <p:stCondLst>
                              <p:cond delay="5000"/>
                            </p:stCondLst>
                            <p:childTnLst>
                              <p:par>
                                <p:cTn id="33" presetID="10" presetClass="entr" presetSubtype="0" fill="hold" grpId="0" nodeType="afterEffect">
                                  <p:stCondLst>
                                    <p:cond delay="25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par>
                          <p:cTn id="36" fill="hold" nodeType="afterGroup">
                            <p:stCondLst>
                              <p:cond delay="5750"/>
                            </p:stCondLst>
                            <p:childTnLst>
                              <p:par>
                                <p:cTn id="37" presetID="10" presetClass="entr" presetSubtype="0" fill="hold" grpId="0" nodeType="afterEffect">
                                  <p:stCondLst>
                                    <p:cond delay="25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par>
                          <p:cTn id="40" fill="hold" nodeType="afterGroup">
                            <p:stCondLst>
                              <p:cond delay="6500"/>
                            </p:stCondLst>
                            <p:childTnLst>
                              <p:par>
                                <p:cTn id="41" presetID="10" presetClass="entr" presetSubtype="0" fill="hold" grpId="0" nodeType="afterEffect">
                                  <p:stCondLst>
                                    <p:cond delay="25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par>
                          <p:cTn id="44" fill="hold" nodeType="afterGroup">
                            <p:stCondLst>
                              <p:cond delay="7250"/>
                            </p:stCondLst>
                            <p:childTnLst>
                              <p:par>
                                <p:cTn id="45" presetID="10" presetClass="entr" presetSubtype="0" fill="hold" grpId="0" nodeType="afterEffect">
                                  <p:stCondLst>
                                    <p:cond delay="25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500"/>
                                        <p:tgtEl>
                                          <p:spTgt spid="31"/>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fade">
                                      <p:cBhvr>
                                        <p:cTn id="72" dur="500"/>
                                        <p:tgtEl>
                                          <p:spTgt spid="32"/>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fade">
                                      <p:cBhvr>
                                        <p:cTn id="77" dur="500"/>
                                        <p:tgtEl>
                                          <p:spTgt spid="33"/>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500"/>
                                        <p:tgtEl>
                                          <p:spTgt spid="34"/>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fade">
                                      <p:cBhvr>
                                        <p:cTn id="87" dur="500"/>
                                        <p:tgtEl>
                                          <p:spTgt spid="35"/>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fade">
                                      <p:cBhvr>
                                        <p:cTn id="92" dur="500"/>
                                        <p:tgtEl>
                                          <p:spTgt spid="36"/>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7"/>
                                        </p:tgtEl>
                                        <p:attrNameLst>
                                          <p:attrName>style.visibility</p:attrName>
                                        </p:attrNameLst>
                                      </p:cBhvr>
                                      <p:to>
                                        <p:strVal val="visible"/>
                                      </p:to>
                                    </p:set>
                                    <p:animEffect transition="in" filter="fade">
                                      <p:cBhvr>
                                        <p:cTn id="9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8" grpId="0" animBg="1"/>
      <p:bldP spid="19" grpId="0" animBg="1"/>
      <p:bldP spid="20" grpId="0" animBg="1"/>
      <p:bldP spid="22" grpId="0" animBg="1"/>
      <p:bldP spid="24" grpId="0" animBg="1"/>
      <p:bldP spid="25" grpId="0" animBg="1"/>
      <p:bldP spid="26" grpId="0"/>
      <p:bldP spid="27"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itle 20">
            <a:extLst>
              <a:ext uri="{FF2B5EF4-FFF2-40B4-BE49-F238E27FC236}">
                <a16:creationId xmlns:a16="http://schemas.microsoft.com/office/drawing/2014/main" id="{31F89D70-AAB6-8344-A7C7-2F799BEBDE13}"/>
              </a:ext>
            </a:extLst>
          </p:cNvPr>
          <p:cNvSpPr>
            <a:spLocks noGrp="1"/>
          </p:cNvSpPr>
          <p:nvPr>
            <p:ph type="title"/>
          </p:nvPr>
        </p:nvSpPr>
        <p:spPr>
          <a:xfrm>
            <a:off x="1981201" y="479426"/>
            <a:ext cx="8220075" cy="993775"/>
          </a:xfrm>
        </p:spPr>
        <p:txBody>
          <a:bodyPr/>
          <a:lstStyle/>
          <a:p>
            <a:pPr eaLnBrk="1" hangingPunct="1"/>
            <a:r>
              <a:rPr lang="en-GB" altLang="en-US" sz="3200" dirty="0">
                <a:solidFill>
                  <a:srgbClr val="013F7C"/>
                </a:solidFill>
              </a:rPr>
              <a:t>Subordinating Conjunctions</a:t>
            </a:r>
          </a:p>
        </p:txBody>
      </p:sp>
      <p:sp>
        <p:nvSpPr>
          <p:cNvPr id="13316" name="Rectangle 4">
            <a:extLst>
              <a:ext uri="{FF2B5EF4-FFF2-40B4-BE49-F238E27FC236}">
                <a16:creationId xmlns:a16="http://schemas.microsoft.com/office/drawing/2014/main" id="{91D37BE7-5E9C-AA4C-A7DE-DF09DCC5E405}"/>
              </a:ext>
            </a:extLst>
          </p:cNvPr>
          <p:cNvSpPr>
            <a:spLocks noChangeArrowheads="1"/>
          </p:cNvSpPr>
          <p:nvPr/>
        </p:nvSpPr>
        <p:spPr bwMode="auto">
          <a:xfrm>
            <a:off x="2279650" y="1393825"/>
            <a:ext cx="7632700" cy="514350"/>
          </a:xfrm>
          <a:prstGeom prst="rect">
            <a:avLst/>
          </a:prstGeom>
          <a:solidFill>
            <a:srgbClr val="2DB6BC">
              <a:alpha val="4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sz="2400">
                <a:solidFill>
                  <a:schemeClr val="tx1"/>
                </a:solidFill>
              </a:rPr>
              <a:t>So, how do we use subordinating conjunctions?</a:t>
            </a:r>
          </a:p>
        </p:txBody>
      </p:sp>
      <p:sp>
        <p:nvSpPr>
          <p:cNvPr id="39" name="Rectangle 38">
            <a:extLst>
              <a:ext uri="{FF2B5EF4-FFF2-40B4-BE49-F238E27FC236}">
                <a16:creationId xmlns:a16="http://schemas.microsoft.com/office/drawing/2014/main" id="{CAA37E1C-D09A-CF4C-92A6-BAAF2EB777E7}"/>
              </a:ext>
            </a:extLst>
          </p:cNvPr>
          <p:cNvSpPr>
            <a:spLocks/>
          </p:cNvSpPr>
          <p:nvPr/>
        </p:nvSpPr>
        <p:spPr bwMode="auto">
          <a:xfrm>
            <a:off x="2279650" y="2147485"/>
            <a:ext cx="7632700" cy="966006"/>
          </a:xfrm>
          <a:prstGeom prst="rect">
            <a:avLst/>
          </a:prstGeom>
          <a:noFill/>
          <a:ln w="19050">
            <a:solidFill>
              <a:srgbClr val="87BD31"/>
            </a:solidFill>
            <a:miter lim="800000"/>
            <a:headEnd/>
            <a:tailEnd/>
          </a:ln>
          <a:extLst>
            <a:ext uri="{909E8E84-426E-40DD-AFC4-6F175D3DCCD1}">
              <a14:hiddenFill xmlns:a14="http://schemas.microsoft.com/office/drawing/2010/main">
                <a:solidFill>
                  <a:srgbClr val="FFFFFF"/>
                </a:solidFill>
              </a14:hiddenFill>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spcBef>
                <a:spcPct val="0"/>
              </a:spcBef>
              <a:buFont typeface="Arial" panose="020B0604020202020204" pitchFamily="34" charset="0"/>
              <a:buNone/>
            </a:pPr>
            <a:r>
              <a:rPr lang="en-GB" altLang="en-US" dirty="0"/>
              <a:t>Subordinating conjunctions are the first words within a subordinate clause. Subordinate clauses do not make sense on their own but when they are used with a main clause, they create a complex (multi-clause) sentence. </a:t>
            </a:r>
          </a:p>
        </p:txBody>
      </p:sp>
      <p:sp>
        <p:nvSpPr>
          <p:cNvPr id="40" name="Rectangle 4">
            <a:extLst>
              <a:ext uri="{FF2B5EF4-FFF2-40B4-BE49-F238E27FC236}">
                <a16:creationId xmlns:a16="http://schemas.microsoft.com/office/drawing/2014/main" id="{1101358D-5DB7-454C-89A4-0932BDFF6EA7}"/>
              </a:ext>
            </a:extLst>
          </p:cNvPr>
          <p:cNvSpPr>
            <a:spLocks noChangeArrowheads="1"/>
          </p:cNvSpPr>
          <p:nvPr/>
        </p:nvSpPr>
        <p:spPr bwMode="auto">
          <a:xfrm>
            <a:off x="2279650" y="3302001"/>
            <a:ext cx="763270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a:solidFill>
                  <a:schemeClr val="tx1"/>
                </a:solidFill>
              </a:rPr>
              <a:t>Subordinate clauses will always have a </a:t>
            </a:r>
            <a:r>
              <a:rPr lang="en-GB" altLang="en-US" b="1">
                <a:solidFill>
                  <a:srgbClr val="0070C0"/>
                </a:solidFill>
              </a:rPr>
              <a:t>subject</a:t>
            </a:r>
            <a:r>
              <a:rPr lang="en-GB" altLang="en-US">
                <a:solidFill>
                  <a:schemeClr val="tx1"/>
                </a:solidFill>
              </a:rPr>
              <a:t> and </a:t>
            </a:r>
            <a:r>
              <a:rPr lang="en-GB" altLang="en-US" b="1">
                <a:solidFill>
                  <a:srgbClr val="009541"/>
                </a:solidFill>
              </a:rPr>
              <a:t>verb</a:t>
            </a:r>
            <a:r>
              <a:rPr lang="en-GB" altLang="en-US">
                <a:solidFill>
                  <a:schemeClr val="tx1"/>
                </a:solidFill>
              </a:rPr>
              <a:t> within them, e.g.</a:t>
            </a:r>
          </a:p>
        </p:txBody>
      </p:sp>
      <p:sp>
        <p:nvSpPr>
          <p:cNvPr id="41" name="Rectangle 40">
            <a:extLst>
              <a:ext uri="{FF2B5EF4-FFF2-40B4-BE49-F238E27FC236}">
                <a16:creationId xmlns:a16="http://schemas.microsoft.com/office/drawing/2014/main" id="{3FE33CBC-56DF-9F43-AC72-8C851E3DB1CA}"/>
              </a:ext>
            </a:extLst>
          </p:cNvPr>
          <p:cNvSpPr>
            <a:spLocks noChangeArrowheads="1"/>
          </p:cNvSpPr>
          <p:nvPr/>
        </p:nvSpPr>
        <p:spPr bwMode="auto">
          <a:xfrm>
            <a:off x="3817372" y="3895272"/>
            <a:ext cx="3749675" cy="527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2000" dirty="0">
                <a:solidFill>
                  <a:schemeClr val="tx1"/>
                </a:solidFill>
              </a:rPr>
              <a:t>before they left</a:t>
            </a:r>
          </a:p>
        </p:txBody>
      </p:sp>
      <p:cxnSp>
        <p:nvCxnSpPr>
          <p:cNvPr id="4" name="Straight Arrow Connector 3">
            <a:extLst>
              <a:ext uri="{FF2B5EF4-FFF2-40B4-BE49-F238E27FC236}">
                <a16:creationId xmlns:a16="http://schemas.microsoft.com/office/drawing/2014/main" id="{C9F5A383-600F-8C48-B9DA-77BC2DE15827}"/>
              </a:ext>
            </a:extLst>
          </p:cNvPr>
          <p:cNvCxnSpPr/>
          <p:nvPr/>
        </p:nvCxnSpPr>
        <p:spPr>
          <a:xfrm flipV="1">
            <a:off x="5209041" y="4322762"/>
            <a:ext cx="0" cy="762000"/>
          </a:xfrm>
          <a:prstGeom prst="straightConnector1">
            <a:avLst/>
          </a:prstGeom>
          <a:ln w="34925">
            <a:solidFill>
              <a:srgbClr val="0175B0"/>
            </a:solidFill>
            <a:tailEnd type="triangle" w="lg" len="lg"/>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1C5E680F-B827-3F40-A7D5-4EECB3FE17A4}"/>
              </a:ext>
            </a:extLst>
          </p:cNvPr>
          <p:cNvSpPr>
            <a:spLocks noChangeArrowheads="1"/>
          </p:cNvSpPr>
          <p:nvPr/>
        </p:nvSpPr>
        <p:spPr bwMode="auto">
          <a:xfrm>
            <a:off x="4402591" y="4656138"/>
            <a:ext cx="1612900" cy="709613"/>
          </a:xfrm>
          <a:prstGeom prst="rect">
            <a:avLst/>
          </a:prstGeom>
          <a:solidFill>
            <a:schemeClr val="bg1"/>
          </a:solidFill>
          <a:ln w="19050">
            <a:solidFill>
              <a:srgbClr val="0175B0"/>
            </a:solidFill>
            <a:miter lim="800000"/>
            <a:headEnd/>
            <a:tailEnd/>
          </a:ln>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1600">
                <a:solidFill>
                  <a:schemeClr val="tx1"/>
                </a:solidFill>
              </a:rPr>
              <a:t>subordinating conjunction</a:t>
            </a:r>
          </a:p>
        </p:txBody>
      </p:sp>
      <p:cxnSp>
        <p:nvCxnSpPr>
          <p:cNvPr id="43" name="Straight Arrow Connector 42">
            <a:extLst>
              <a:ext uri="{FF2B5EF4-FFF2-40B4-BE49-F238E27FC236}">
                <a16:creationId xmlns:a16="http://schemas.microsoft.com/office/drawing/2014/main" id="{2854B370-DF48-734D-B301-89076F2DC644}"/>
              </a:ext>
            </a:extLst>
          </p:cNvPr>
          <p:cNvCxnSpPr/>
          <p:nvPr/>
        </p:nvCxnSpPr>
        <p:spPr>
          <a:xfrm flipH="1" flipV="1">
            <a:off x="5813878" y="4322763"/>
            <a:ext cx="312738" cy="403225"/>
          </a:xfrm>
          <a:prstGeom prst="straightConnector1">
            <a:avLst/>
          </a:prstGeom>
          <a:ln w="34925">
            <a:solidFill>
              <a:srgbClr val="0175B0"/>
            </a:solidFill>
            <a:tailEnd type="triangle" w="lg" len="lg"/>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7E664DAA-E30D-6D40-96FB-43C3C5684388}"/>
              </a:ext>
            </a:extLst>
          </p:cNvPr>
          <p:cNvSpPr>
            <a:spLocks noChangeArrowheads="1"/>
          </p:cNvSpPr>
          <p:nvPr/>
        </p:nvSpPr>
        <p:spPr bwMode="auto">
          <a:xfrm>
            <a:off x="6072641" y="4648200"/>
            <a:ext cx="939800" cy="463550"/>
          </a:xfrm>
          <a:prstGeom prst="rect">
            <a:avLst/>
          </a:prstGeom>
          <a:solidFill>
            <a:schemeClr val="bg1"/>
          </a:solidFill>
          <a:ln w="19050">
            <a:solidFill>
              <a:srgbClr val="0175B0"/>
            </a:solidFill>
            <a:miter lim="800000"/>
            <a:headEnd/>
            <a:tailEnd/>
          </a:ln>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1600">
                <a:solidFill>
                  <a:schemeClr val="tx1"/>
                </a:solidFill>
              </a:rPr>
              <a:t>subject</a:t>
            </a:r>
          </a:p>
        </p:txBody>
      </p:sp>
      <p:cxnSp>
        <p:nvCxnSpPr>
          <p:cNvPr id="45" name="Straight Arrow Connector 44">
            <a:extLst>
              <a:ext uri="{FF2B5EF4-FFF2-40B4-BE49-F238E27FC236}">
                <a16:creationId xmlns:a16="http://schemas.microsoft.com/office/drawing/2014/main" id="{68F2673D-FB4A-4D48-88C8-FF0FD8B8BBF8}"/>
              </a:ext>
            </a:extLst>
          </p:cNvPr>
          <p:cNvCxnSpPr/>
          <p:nvPr/>
        </p:nvCxnSpPr>
        <p:spPr>
          <a:xfrm flipH="1" flipV="1">
            <a:off x="6606041" y="4191001"/>
            <a:ext cx="406400" cy="230187"/>
          </a:xfrm>
          <a:prstGeom prst="straightConnector1">
            <a:avLst/>
          </a:prstGeom>
          <a:ln w="34925">
            <a:solidFill>
              <a:srgbClr val="0175B0"/>
            </a:solidFill>
            <a:tailEnd type="triangle" w="lg" len="lg"/>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2B6A1565-B85E-AD4B-BB5A-7E9792E1D248}"/>
              </a:ext>
            </a:extLst>
          </p:cNvPr>
          <p:cNvSpPr>
            <a:spLocks noChangeArrowheads="1"/>
          </p:cNvSpPr>
          <p:nvPr/>
        </p:nvSpPr>
        <p:spPr bwMode="auto">
          <a:xfrm>
            <a:off x="6880678" y="4322762"/>
            <a:ext cx="939800" cy="463550"/>
          </a:xfrm>
          <a:prstGeom prst="rect">
            <a:avLst/>
          </a:prstGeom>
          <a:solidFill>
            <a:schemeClr val="bg1"/>
          </a:solidFill>
          <a:ln w="19050">
            <a:solidFill>
              <a:srgbClr val="0175B0"/>
            </a:solidFill>
            <a:miter lim="800000"/>
            <a:headEnd/>
            <a:tailEnd/>
          </a:ln>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1600">
                <a:solidFill>
                  <a:schemeClr val="tx1"/>
                </a:solidFill>
              </a:rPr>
              <a:t>verb</a:t>
            </a:r>
          </a:p>
        </p:txBody>
      </p:sp>
    </p:spTree>
    <p:extLst>
      <p:ext uri="{BB962C8B-B14F-4D97-AF65-F5344CB8AC3E}">
        <p14:creationId xmlns:p14="http://schemas.microsoft.com/office/powerpoint/2010/main" val="346585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par>
                          <p:cTn id="23" fill="hold" nodeType="afterGroup">
                            <p:stCondLst>
                              <p:cond delay="500"/>
                            </p:stCondLst>
                            <p:childTnLst>
                              <p:par>
                                <p:cTn id="24" presetID="22" presetClass="entr" presetSubtype="4"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childTnLst>
                                </p:cTn>
                              </p:par>
                            </p:childTnLst>
                          </p:cTn>
                        </p:par>
                        <p:par>
                          <p:cTn id="32" fill="hold" nodeType="afterGroup">
                            <p:stCondLst>
                              <p:cond delay="500"/>
                            </p:stCondLst>
                            <p:childTnLst>
                              <p:par>
                                <p:cTn id="33" presetID="22" presetClass="entr" presetSubtype="4" fill="hold" nodeType="after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down)">
                                      <p:cBhvr>
                                        <p:cTn id="35" dur="500"/>
                                        <p:tgtEl>
                                          <p:spTgt spid="4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500"/>
                                        <p:tgtEl>
                                          <p:spTgt spid="46"/>
                                        </p:tgtEl>
                                      </p:cBhvr>
                                    </p:animEffect>
                                  </p:childTnLst>
                                </p:cTn>
                              </p:par>
                            </p:childTnLst>
                          </p:cTn>
                        </p:par>
                        <p:par>
                          <p:cTn id="41" fill="hold" nodeType="afterGroup">
                            <p:stCondLst>
                              <p:cond delay="500"/>
                            </p:stCondLst>
                            <p:childTnLst>
                              <p:par>
                                <p:cTn id="42" presetID="22" presetClass="entr" presetSubtype="4" fill="hold"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wipe(down)">
                                      <p:cBhvr>
                                        <p:cTn id="4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P spid="41" grpId="0" animBg="1"/>
      <p:bldP spid="42" grpId="0" animBg="1"/>
      <p:bldP spid="44" grpId="0" animBg="1"/>
      <p:bldP spid="4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4">
            <a:extLst>
              <a:ext uri="{FF2B5EF4-FFF2-40B4-BE49-F238E27FC236}">
                <a16:creationId xmlns:a16="http://schemas.microsoft.com/office/drawing/2014/main" id="{5B1C9D7A-CF0A-EB44-9EC2-434DE5B67D53}"/>
              </a:ext>
            </a:extLst>
          </p:cNvPr>
          <p:cNvSpPr>
            <a:spLocks noChangeArrowheads="1"/>
          </p:cNvSpPr>
          <p:nvPr/>
        </p:nvSpPr>
        <p:spPr bwMode="auto">
          <a:xfrm>
            <a:off x="2279650" y="1393825"/>
            <a:ext cx="7632700" cy="884238"/>
          </a:xfrm>
          <a:prstGeom prst="rect">
            <a:avLst/>
          </a:prstGeom>
          <a:solidFill>
            <a:srgbClr val="2DB6BC">
              <a:alpha val="4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sz="2400">
                <a:solidFill>
                  <a:schemeClr val="tx1"/>
                </a:solidFill>
              </a:rPr>
              <a:t>Can you spot the </a:t>
            </a:r>
            <a:r>
              <a:rPr lang="en-GB" altLang="en-US" sz="2400" b="1">
                <a:solidFill>
                  <a:srgbClr val="0175B0"/>
                </a:solidFill>
              </a:rPr>
              <a:t>subordinate clause </a:t>
            </a:r>
            <a:r>
              <a:rPr lang="en-GB" altLang="en-US" sz="2400">
                <a:solidFill>
                  <a:schemeClr val="tx1"/>
                </a:solidFill>
              </a:rPr>
              <a:t>and the </a:t>
            </a:r>
            <a:r>
              <a:rPr lang="en-GB" altLang="en-US" sz="2400" b="1">
                <a:solidFill>
                  <a:srgbClr val="653B8F"/>
                </a:solidFill>
              </a:rPr>
              <a:t>subordinating conjunction </a:t>
            </a:r>
            <a:r>
              <a:rPr lang="en-GB" altLang="en-US" sz="2400">
                <a:solidFill>
                  <a:schemeClr val="tx1"/>
                </a:solidFill>
              </a:rPr>
              <a:t>in this complex sentence?</a:t>
            </a:r>
          </a:p>
        </p:txBody>
      </p:sp>
      <p:sp>
        <p:nvSpPr>
          <p:cNvPr id="21" name="Rectangle 4">
            <a:extLst>
              <a:ext uri="{FF2B5EF4-FFF2-40B4-BE49-F238E27FC236}">
                <a16:creationId xmlns:a16="http://schemas.microsoft.com/office/drawing/2014/main" id="{82145C0B-152B-2441-9D75-9EBA2391C7AC}"/>
              </a:ext>
            </a:extLst>
          </p:cNvPr>
          <p:cNvSpPr>
            <a:spLocks noChangeArrowheads="1"/>
          </p:cNvSpPr>
          <p:nvPr/>
        </p:nvSpPr>
        <p:spPr bwMode="auto">
          <a:xfrm>
            <a:off x="2295525" y="2727326"/>
            <a:ext cx="7632700" cy="19923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sz="4000">
                <a:solidFill>
                  <a:schemeClr val="tx1"/>
                </a:solidFill>
              </a:rPr>
              <a:t>Juvenile penguins are able to swim, although their feathers aren’t yet waterproof.</a:t>
            </a:r>
          </a:p>
        </p:txBody>
      </p:sp>
      <p:sp>
        <p:nvSpPr>
          <p:cNvPr id="22" name="Rectangle 4">
            <a:extLst>
              <a:ext uri="{FF2B5EF4-FFF2-40B4-BE49-F238E27FC236}">
                <a16:creationId xmlns:a16="http://schemas.microsoft.com/office/drawing/2014/main" id="{D8941175-0B28-C240-9E7A-D59E8DD25251}"/>
              </a:ext>
            </a:extLst>
          </p:cNvPr>
          <p:cNvSpPr>
            <a:spLocks noChangeArrowheads="1"/>
          </p:cNvSpPr>
          <p:nvPr/>
        </p:nvSpPr>
        <p:spPr bwMode="auto">
          <a:xfrm>
            <a:off x="2295525" y="2740026"/>
            <a:ext cx="7632700" cy="19923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sz="4000">
                <a:solidFill>
                  <a:schemeClr val="tx1"/>
                </a:solidFill>
              </a:rPr>
              <a:t>Juvenile penguins are able to swim, </a:t>
            </a:r>
            <a:r>
              <a:rPr lang="en-GB" altLang="en-US" sz="4000">
                <a:solidFill>
                  <a:srgbClr val="0175B0"/>
                </a:solidFill>
              </a:rPr>
              <a:t>although their feathers aren’t yet waterproof.</a:t>
            </a:r>
          </a:p>
        </p:txBody>
      </p:sp>
      <p:sp>
        <p:nvSpPr>
          <p:cNvPr id="2" name="Oval 1">
            <a:extLst>
              <a:ext uri="{FF2B5EF4-FFF2-40B4-BE49-F238E27FC236}">
                <a16:creationId xmlns:a16="http://schemas.microsoft.com/office/drawing/2014/main" id="{A4A4F231-9961-F141-B185-CE7BE3AACFCA}"/>
              </a:ext>
            </a:extLst>
          </p:cNvPr>
          <p:cNvSpPr/>
          <p:nvPr/>
        </p:nvSpPr>
        <p:spPr>
          <a:xfrm>
            <a:off x="2511879" y="3429000"/>
            <a:ext cx="2171700" cy="704850"/>
          </a:xfrm>
          <a:prstGeom prst="ellipse">
            <a:avLst/>
          </a:prstGeom>
          <a:noFill/>
          <a:ln w="38100">
            <a:solidFill>
              <a:srgbClr val="653B8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23155004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4">
            <a:extLst>
              <a:ext uri="{FF2B5EF4-FFF2-40B4-BE49-F238E27FC236}">
                <a16:creationId xmlns:a16="http://schemas.microsoft.com/office/drawing/2014/main" id="{C0237130-7BA3-1048-B973-961CB600F2C0}"/>
              </a:ext>
            </a:extLst>
          </p:cNvPr>
          <p:cNvSpPr>
            <a:spLocks noChangeArrowheads="1"/>
          </p:cNvSpPr>
          <p:nvPr/>
        </p:nvSpPr>
        <p:spPr bwMode="auto">
          <a:xfrm>
            <a:off x="2279650" y="1393825"/>
            <a:ext cx="7632700" cy="884070"/>
          </a:xfrm>
          <a:prstGeom prst="rect">
            <a:avLst/>
          </a:prstGeom>
          <a:solidFill>
            <a:srgbClr val="2DB6BC">
              <a:alpha val="4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sz="2400" dirty="0">
                <a:solidFill>
                  <a:schemeClr val="tx1"/>
                </a:solidFill>
              </a:rPr>
              <a:t>In the complex sentence we looked at, the subordinate clause has always come after the main clause but watch…</a:t>
            </a:r>
          </a:p>
        </p:txBody>
      </p:sp>
      <p:grpSp>
        <p:nvGrpSpPr>
          <p:cNvPr id="3" name="Group 2">
            <a:extLst>
              <a:ext uri="{FF2B5EF4-FFF2-40B4-BE49-F238E27FC236}">
                <a16:creationId xmlns:a16="http://schemas.microsoft.com/office/drawing/2014/main" id="{CBC84768-94E4-B542-A810-E860C8634446}"/>
              </a:ext>
            </a:extLst>
          </p:cNvPr>
          <p:cNvGrpSpPr>
            <a:grpSpLocks/>
          </p:cNvGrpSpPr>
          <p:nvPr/>
        </p:nvGrpSpPr>
        <p:grpSpPr bwMode="auto">
          <a:xfrm>
            <a:off x="2284413" y="3082926"/>
            <a:ext cx="7632700" cy="1992313"/>
            <a:chOff x="771127" y="2883539"/>
            <a:chExt cx="7632700" cy="1992066"/>
          </a:xfrm>
        </p:grpSpPr>
        <p:sp>
          <p:nvSpPr>
            <p:cNvPr id="17418" name="Rectangle 4">
              <a:extLst>
                <a:ext uri="{FF2B5EF4-FFF2-40B4-BE49-F238E27FC236}">
                  <a16:creationId xmlns:a16="http://schemas.microsoft.com/office/drawing/2014/main" id="{E6B1518C-F882-0D46-B459-79080198B421}"/>
                </a:ext>
              </a:extLst>
            </p:cNvPr>
            <p:cNvSpPr>
              <a:spLocks noChangeArrowheads="1"/>
            </p:cNvSpPr>
            <p:nvPr/>
          </p:nvSpPr>
          <p:spPr bwMode="auto">
            <a:xfrm>
              <a:off x="771127" y="2883539"/>
              <a:ext cx="7632700" cy="19920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sz="4000">
                  <a:solidFill>
                    <a:schemeClr val="tx1"/>
                  </a:solidFill>
                </a:rPr>
                <a:t>Juvenile penguins are able to swim </a:t>
              </a:r>
              <a:r>
                <a:rPr lang="en-GB" altLang="en-US" sz="4000">
                  <a:solidFill>
                    <a:srgbClr val="0175B0"/>
                  </a:solidFill>
                </a:rPr>
                <a:t>although their feathers aren’t yet waterproof.</a:t>
              </a:r>
            </a:p>
          </p:txBody>
        </p:sp>
        <p:sp>
          <p:nvSpPr>
            <p:cNvPr id="2" name="Oval 1">
              <a:extLst>
                <a:ext uri="{FF2B5EF4-FFF2-40B4-BE49-F238E27FC236}">
                  <a16:creationId xmlns:a16="http://schemas.microsoft.com/office/drawing/2014/main" id="{B184A74D-BA2A-AF42-AB67-7C985CD19513}"/>
                </a:ext>
              </a:extLst>
            </p:cNvPr>
            <p:cNvSpPr/>
            <p:nvPr/>
          </p:nvSpPr>
          <p:spPr>
            <a:xfrm>
              <a:off x="2609452" y="3575603"/>
              <a:ext cx="2171700" cy="704763"/>
            </a:xfrm>
            <a:prstGeom prst="ellipse">
              <a:avLst/>
            </a:prstGeom>
            <a:noFill/>
            <a:ln w="38100">
              <a:solidFill>
                <a:srgbClr val="653B8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4" name="Group 3">
            <a:extLst>
              <a:ext uri="{FF2B5EF4-FFF2-40B4-BE49-F238E27FC236}">
                <a16:creationId xmlns:a16="http://schemas.microsoft.com/office/drawing/2014/main" id="{3ABEDFDC-8B30-AA42-A5BC-068DE1F8DA8F}"/>
              </a:ext>
            </a:extLst>
          </p:cNvPr>
          <p:cNvGrpSpPr>
            <a:grpSpLocks/>
          </p:cNvGrpSpPr>
          <p:nvPr/>
        </p:nvGrpSpPr>
        <p:grpSpPr bwMode="auto">
          <a:xfrm>
            <a:off x="2285008" y="3082926"/>
            <a:ext cx="7632106" cy="1992313"/>
            <a:chOff x="761007" y="3083682"/>
            <a:chExt cx="7632700" cy="1992066"/>
          </a:xfrm>
        </p:grpSpPr>
        <p:sp>
          <p:nvSpPr>
            <p:cNvPr id="17416" name="Rectangle 4">
              <a:extLst>
                <a:ext uri="{FF2B5EF4-FFF2-40B4-BE49-F238E27FC236}">
                  <a16:creationId xmlns:a16="http://schemas.microsoft.com/office/drawing/2014/main" id="{51FDC243-9D85-6445-A972-8E8A7A189DD8}"/>
                </a:ext>
              </a:extLst>
            </p:cNvPr>
            <p:cNvSpPr>
              <a:spLocks noChangeArrowheads="1"/>
            </p:cNvSpPr>
            <p:nvPr/>
          </p:nvSpPr>
          <p:spPr bwMode="auto">
            <a:xfrm>
              <a:off x="761007" y="3083682"/>
              <a:ext cx="7632700" cy="19920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sz="4000" dirty="0">
                  <a:solidFill>
                    <a:srgbClr val="0175B0"/>
                  </a:solidFill>
                </a:rPr>
                <a:t>Although their feathers aren’t yet waterproof, </a:t>
              </a:r>
              <a:r>
                <a:rPr lang="en-GB" altLang="en-US" sz="4000" dirty="0">
                  <a:solidFill>
                    <a:schemeClr val="tx1"/>
                  </a:solidFill>
                </a:rPr>
                <a:t>juvenile penguins are able to swim.</a:t>
              </a:r>
            </a:p>
          </p:txBody>
        </p:sp>
        <p:sp>
          <p:nvSpPr>
            <p:cNvPr id="11" name="Oval 10">
              <a:extLst>
                <a:ext uri="{FF2B5EF4-FFF2-40B4-BE49-F238E27FC236}">
                  <a16:creationId xmlns:a16="http://schemas.microsoft.com/office/drawing/2014/main" id="{553665D0-9445-7247-86AA-A202F3004F93}"/>
                </a:ext>
              </a:extLst>
            </p:cNvPr>
            <p:cNvSpPr/>
            <p:nvPr/>
          </p:nvSpPr>
          <p:spPr>
            <a:xfrm>
              <a:off x="973382" y="3123365"/>
              <a:ext cx="2171869" cy="704763"/>
            </a:xfrm>
            <a:prstGeom prst="ellipse">
              <a:avLst/>
            </a:prstGeom>
            <a:noFill/>
            <a:ln w="38100">
              <a:solidFill>
                <a:srgbClr val="653B8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Tree>
    <p:extLst>
      <p:ext uri="{BB962C8B-B14F-4D97-AF65-F5344CB8AC3E}">
        <p14:creationId xmlns:p14="http://schemas.microsoft.com/office/powerpoint/2010/main" val="17080005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7" name="Group 3">
            <a:extLst>
              <a:ext uri="{FF2B5EF4-FFF2-40B4-BE49-F238E27FC236}">
                <a16:creationId xmlns:a16="http://schemas.microsoft.com/office/drawing/2014/main" id="{128548B8-DB25-344E-9565-75D771A91A07}"/>
              </a:ext>
            </a:extLst>
          </p:cNvPr>
          <p:cNvGrpSpPr>
            <a:grpSpLocks/>
          </p:cNvGrpSpPr>
          <p:nvPr/>
        </p:nvGrpSpPr>
        <p:grpSpPr bwMode="auto">
          <a:xfrm>
            <a:off x="2309813" y="1554164"/>
            <a:ext cx="7632700" cy="1990725"/>
            <a:chOff x="761007" y="4067772"/>
            <a:chExt cx="7632700" cy="1992066"/>
          </a:xfrm>
        </p:grpSpPr>
        <p:sp>
          <p:nvSpPr>
            <p:cNvPr id="18440" name="Rectangle 4">
              <a:extLst>
                <a:ext uri="{FF2B5EF4-FFF2-40B4-BE49-F238E27FC236}">
                  <a16:creationId xmlns:a16="http://schemas.microsoft.com/office/drawing/2014/main" id="{92E598E0-56B5-2E46-B3FC-1C46B441E400}"/>
                </a:ext>
              </a:extLst>
            </p:cNvPr>
            <p:cNvSpPr>
              <a:spLocks noChangeArrowheads="1"/>
            </p:cNvSpPr>
            <p:nvPr/>
          </p:nvSpPr>
          <p:spPr bwMode="auto">
            <a:xfrm>
              <a:off x="761007" y="4067772"/>
              <a:ext cx="7632700" cy="19920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sz="4000" dirty="0">
                  <a:solidFill>
                    <a:srgbClr val="0175B0"/>
                  </a:solidFill>
                </a:rPr>
                <a:t>Although their feathers aren’t yet waterproof, </a:t>
              </a:r>
              <a:r>
                <a:rPr lang="en-GB" altLang="en-US" sz="4000" dirty="0">
                  <a:solidFill>
                    <a:schemeClr val="tx1"/>
                  </a:solidFill>
                </a:rPr>
                <a:t>juvenile penguins are able to swim.</a:t>
              </a:r>
            </a:p>
          </p:txBody>
        </p:sp>
        <p:sp>
          <p:nvSpPr>
            <p:cNvPr id="11" name="Oval 10">
              <a:extLst>
                <a:ext uri="{FF2B5EF4-FFF2-40B4-BE49-F238E27FC236}">
                  <a16:creationId xmlns:a16="http://schemas.microsoft.com/office/drawing/2014/main" id="{9ED156A9-3BCE-9C40-B17B-AEBF48C0E3A3}"/>
                </a:ext>
              </a:extLst>
            </p:cNvPr>
            <p:cNvSpPr/>
            <p:nvPr/>
          </p:nvSpPr>
          <p:spPr>
            <a:xfrm>
              <a:off x="971469" y="4118606"/>
              <a:ext cx="2171700" cy="705325"/>
            </a:xfrm>
            <a:prstGeom prst="ellipse">
              <a:avLst/>
            </a:prstGeom>
            <a:noFill/>
            <a:ln w="38100">
              <a:solidFill>
                <a:srgbClr val="653B8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12" name="Rectangle 11">
            <a:extLst>
              <a:ext uri="{FF2B5EF4-FFF2-40B4-BE49-F238E27FC236}">
                <a16:creationId xmlns:a16="http://schemas.microsoft.com/office/drawing/2014/main" id="{CFB29431-4329-D04B-B3A0-A00E57F9108A}"/>
              </a:ext>
            </a:extLst>
          </p:cNvPr>
          <p:cNvSpPr>
            <a:spLocks/>
          </p:cNvSpPr>
          <p:nvPr/>
        </p:nvSpPr>
        <p:spPr bwMode="auto">
          <a:xfrm>
            <a:off x="2279650" y="3671888"/>
            <a:ext cx="7632700" cy="1325562"/>
          </a:xfrm>
          <a:prstGeom prst="rect">
            <a:avLst/>
          </a:prstGeom>
          <a:noFill/>
          <a:ln w="19050">
            <a:solidFill>
              <a:srgbClr val="87BD31"/>
            </a:solidFill>
            <a:miter lim="800000"/>
            <a:headEnd/>
            <a:tailEnd/>
          </a:ln>
          <a:extLst>
            <a:ext uri="{909E8E84-426E-40DD-AFC4-6F175D3DCCD1}">
              <a14:hiddenFill xmlns:a14="http://schemas.microsoft.com/office/drawing/2010/main">
                <a:solidFill>
                  <a:srgbClr val="FFFFFF"/>
                </a:solidFill>
              </a14:hiddenFill>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spcBef>
                <a:spcPct val="0"/>
              </a:spcBef>
              <a:buFont typeface="Arial" panose="020B0604020202020204" pitchFamily="34" charset="0"/>
              <a:buNone/>
            </a:pPr>
            <a:r>
              <a:rPr lang="en-GB" altLang="en-US" sz="2000"/>
              <a:t>Subordinating conjunctions can also be used as the first word in a complex sentence. When the subordinate clause comes before the main clause, make sure you remember to use a comma to mark where the subordinate clause ends.</a:t>
            </a:r>
            <a:endParaRPr lang="en-GB" altLang="en-US" sz="2000" b="1"/>
          </a:p>
        </p:txBody>
      </p:sp>
      <p:cxnSp>
        <p:nvCxnSpPr>
          <p:cNvPr id="6" name="Straight Arrow Connector 5">
            <a:extLst>
              <a:ext uri="{FF2B5EF4-FFF2-40B4-BE49-F238E27FC236}">
                <a16:creationId xmlns:a16="http://schemas.microsoft.com/office/drawing/2014/main" id="{C0A2E57F-885E-7340-AE35-417FEB4BE79F}"/>
              </a:ext>
            </a:extLst>
          </p:cNvPr>
          <p:cNvCxnSpPr/>
          <p:nvPr/>
        </p:nvCxnSpPr>
        <p:spPr>
          <a:xfrm flipV="1">
            <a:off x="3740151" y="2876550"/>
            <a:ext cx="1071563" cy="795338"/>
          </a:xfrm>
          <a:prstGeom prst="straightConnector1">
            <a:avLst/>
          </a:prstGeom>
          <a:ln w="28575">
            <a:solidFill>
              <a:srgbClr val="87BD3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36844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0">
            <a:extLst>
              <a:ext uri="{FF2B5EF4-FFF2-40B4-BE49-F238E27FC236}">
                <a16:creationId xmlns:a16="http://schemas.microsoft.com/office/drawing/2014/main" id="{64D5D838-34B1-8641-B4C8-339F79E345A5}"/>
              </a:ext>
            </a:extLst>
          </p:cNvPr>
          <p:cNvSpPr>
            <a:spLocks noGrp="1"/>
          </p:cNvSpPr>
          <p:nvPr>
            <p:ph type="title"/>
          </p:nvPr>
        </p:nvSpPr>
        <p:spPr>
          <a:xfrm>
            <a:off x="1981201" y="479426"/>
            <a:ext cx="8220075" cy="993775"/>
          </a:xfrm>
        </p:spPr>
        <p:txBody>
          <a:bodyPr/>
          <a:lstStyle/>
          <a:p>
            <a:pPr eaLnBrk="1" hangingPunct="1"/>
            <a:r>
              <a:rPr lang="en-GB" altLang="en-US" sz="3200" dirty="0">
                <a:solidFill>
                  <a:srgbClr val="013F7C"/>
                </a:solidFill>
              </a:rPr>
              <a:t>Complete in books.</a:t>
            </a:r>
          </a:p>
        </p:txBody>
      </p:sp>
      <p:sp>
        <p:nvSpPr>
          <p:cNvPr id="19459" name="Rectangle 4">
            <a:extLst>
              <a:ext uri="{FF2B5EF4-FFF2-40B4-BE49-F238E27FC236}">
                <a16:creationId xmlns:a16="http://schemas.microsoft.com/office/drawing/2014/main" id="{630DB6F6-63C0-1C49-B084-DDE03095A381}"/>
              </a:ext>
            </a:extLst>
          </p:cNvPr>
          <p:cNvSpPr>
            <a:spLocks noChangeArrowheads="1"/>
          </p:cNvSpPr>
          <p:nvPr/>
        </p:nvSpPr>
        <p:spPr bwMode="auto">
          <a:xfrm>
            <a:off x="2279650" y="1393826"/>
            <a:ext cx="7632700" cy="1254125"/>
          </a:xfrm>
          <a:prstGeom prst="rect">
            <a:avLst/>
          </a:prstGeom>
          <a:solidFill>
            <a:srgbClr val="2DB6BC">
              <a:alpha val="4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sz="2400"/>
              <a:t>Can you swap these sentences around so that the subordinate clause comes before the main clause? Don’t forget your commas!</a:t>
            </a:r>
            <a:endParaRPr lang="en-GB" altLang="en-US" sz="2400">
              <a:solidFill>
                <a:schemeClr val="tx1"/>
              </a:solidFill>
            </a:endParaRPr>
          </a:p>
        </p:txBody>
      </p:sp>
      <p:grpSp>
        <p:nvGrpSpPr>
          <p:cNvPr id="3" name="Group 2">
            <a:extLst>
              <a:ext uri="{FF2B5EF4-FFF2-40B4-BE49-F238E27FC236}">
                <a16:creationId xmlns:a16="http://schemas.microsoft.com/office/drawing/2014/main" id="{514C58FA-DE3B-704D-BCA0-46BB04E976E9}"/>
              </a:ext>
            </a:extLst>
          </p:cNvPr>
          <p:cNvGrpSpPr>
            <a:grpSpLocks/>
          </p:cNvGrpSpPr>
          <p:nvPr/>
        </p:nvGrpSpPr>
        <p:grpSpPr bwMode="auto">
          <a:xfrm>
            <a:off x="2236788" y="2922589"/>
            <a:ext cx="7632700" cy="1254125"/>
            <a:chOff x="771127" y="2596238"/>
            <a:chExt cx="7632700" cy="1253248"/>
          </a:xfrm>
        </p:grpSpPr>
        <p:sp>
          <p:nvSpPr>
            <p:cNvPr id="19473" name="Rectangle 4">
              <a:extLst>
                <a:ext uri="{FF2B5EF4-FFF2-40B4-BE49-F238E27FC236}">
                  <a16:creationId xmlns:a16="http://schemas.microsoft.com/office/drawing/2014/main" id="{9E832484-221E-4741-A642-44055104F32A}"/>
                </a:ext>
              </a:extLst>
            </p:cNvPr>
            <p:cNvSpPr>
              <a:spLocks noChangeArrowheads="1"/>
            </p:cNvSpPr>
            <p:nvPr/>
          </p:nvSpPr>
          <p:spPr bwMode="auto">
            <a:xfrm>
              <a:off x="771127" y="2596238"/>
              <a:ext cx="7632700" cy="12532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sz="3600">
                  <a:solidFill>
                    <a:schemeClr val="tx1"/>
                  </a:solidFill>
                </a:rPr>
                <a:t>The boy scouts sang around the campfire </a:t>
              </a:r>
              <a:r>
                <a:rPr lang="en-GB" altLang="en-US" sz="3600">
                  <a:solidFill>
                    <a:srgbClr val="0175B0"/>
                  </a:solidFill>
                </a:rPr>
                <a:t>until it was time for bed.</a:t>
              </a:r>
            </a:p>
          </p:txBody>
        </p:sp>
        <p:sp>
          <p:nvSpPr>
            <p:cNvPr id="2" name="Oval 1">
              <a:extLst>
                <a:ext uri="{FF2B5EF4-FFF2-40B4-BE49-F238E27FC236}">
                  <a16:creationId xmlns:a16="http://schemas.microsoft.com/office/drawing/2014/main" id="{62AAF28C-A146-C249-8046-37910E035F29}"/>
                </a:ext>
              </a:extLst>
            </p:cNvPr>
            <p:cNvSpPr/>
            <p:nvPr/>
          </p:nvSpPr>
          <p:spPr>
            <a:xfrm>
              <a:off x="2201685" y="3189548"/>
              <a:ext cx="1098550" cy="659938"/>
            </a:xfrm>
            <a:prstGeom prst="ellipse">
              <a:avLst/>
            </a:prstGeom>
            <a:noFill/>
            <a:ln w="38100">
              <a:solidFill>
                <a:srgbClr val="653B8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17" name="Group 16">
            <a:extLst>
              <a:ext uri="{FF2B5EF4-FFF2-40B4-BE49-F238E27FC236}">
                <a16:creationId xmlns:a16="http://schemas.microsoft.com/office/drawing/2014/main" id="{908C7EB2-7E90-284C-A4D5-9E3BCC56A2AB}"/>
              </a:ext>
            </a:extLst>
          </p:cNvPr>
          <p:cNvGrpSpPr>
            <a:grpSpLocks/>
          </p:cNvGrpSpPr>
          <p:nvPr/>
        </p:nvGrpSpPr>
        <p:grpSpPr bwMode="auto">
          <a:xfrm>
            <a:off x="2266950" y="4586289"/>
            <a:ext cx="7632700" cy="1252537"/>
            <a:chOff x="771127" y="2596238"/>
            <a:chExt cx="7632700" cy="1253246"/>
          </a:xfrm>
        </p:grpSpPr>
        <p:sp>
          <p:nvSpPr>
            <p:cNvPr id="19469" name="Rectangle 4">
              <a:extLst>
                <a:ext uri="{FF2B5EF4-FFF2-40B4-BE49-F238E27FC236}">
                  <a16:creationId xmlns:a16="http://schemas.microsoft.com/office/drawing/2014/main" id="{F3DC4A6A-4234-DC42-B2C8-5F98D1FC6986}"/>
                </a:ext>
              </a:extLst>
            </p:cNvPr>
            <p:cNvSpPr>
              <a:spLocks noChangeArrowheads="1"/>
            </p:cNvSpPr>
            <p:nvPr/>
          </p:nvSpPr>
          <p:spPr bwMode="auto">
            <a:xfrm>
              <a:off x="771127" y="2596238"/>
              <a:ext cx="7632700" cy="125324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sz="3600" dirty="0">
                  <a:solidFill>
                    <a:schemeClr val="tx1"/>
                  </a:solidFill>
                </a:rPr>
                <a:t>Hakim could win the talent contest </a:t>
              </a:r>
              <a:br>
                <a:rPr lang="en-GB" altLang="en-US" sz="3600" dirty="0">
                  <a:solidFill>
                    <a:schemeClr val="tx1"/>
                  </a:solidFill>
                </a:rPr>
              </a:br>
              <a:r>
                <a:rPr lang="en-GB" altLang="en-US" sz="3600" dirty="0">
                  <a:solidFill>
                    <a:srgbClr val="0175B0"/>
                  </a:solidFill>
                </a:rPr>
                <a:t>if he improved his juggling skills.</a:t>
              </a:r>
            </a:p>
          </p:txBody>
        </p:sp>
        <p:sp>
          <p:nvSpPr>
            <p:cNvPr id="19" name="Oval 18">
              <a:extLst>
                <a:ext uri="{FF2B5EF4-FFF2-40B4-BE49-F238E27FC236}">
                  <a16:creationId xmlns:a16="http://schemas.microsoft.com/office/drawing/2014/main" id="{2BA69DD4-EC99-6144-BA1E-E5E13DCE5CC3}"/>
                </a:ext>
              </a:extLst>
            </p:cNvPr>
            <p:cNvSpPr/>
            <p:nvPr/>
          </p:nvSpPr>
          <p:spPr>
            <a:xfrm>
              <a:off x="1458290" y="3185533"/>
              <a:ext cx="514350" cy="659186"/>
            </a:xfrm>
            <a:prstGeom prst="ellipse">
              <a:avLst/>
            </a:prstGeom>
            <a:noFill/>
            <a:ln w="38100">
              <a:solidFill>
                <a:srgbClr val="653B8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20" name="Group 19">
            <a:extLst>
              <a:ext uri="{FF2B5EF4-FFF2-40B4-BE49-F238E27FC236}">
                <a16:creationId xmlns:a16="http://schemas.microsoft.com/office/drawing/2014/main" id="{F357666D-D9A5-F347-AEFF-2599B9BE4834}"/>
              </a:ext>
            </a:extLst>
          </p:cNvPr>
          <p:cNvGrpSpPr>
            <a:grpSpLocks/>
          </p:cNvGrpSpPr>
          <p:nvPr/>
        </p:nvGrpSpPr>
        <p:grpSpPr bwMode="auto">
          <a:xfrm>
            <a:off x="2236788" y="2954336"/>
            <a:ext cx="7632700" cy="1254125"/>
            <a:chOff x="1687114" y="1156480"/>
            <a:chExt cx="7632700" cy="1253246"/>
          </a:xfrm>
        </p:grpSpPr>
        <p:sp>
          <p:nvSpPr>
            <p:cNvPr id="19467" name="Rectangle 4">
              <a:extLst>
                <a:ext uri="{FF2B5EF4-FFF2-40B4-BE49-F238E27FC236}">
                  <a16:creationId xmlns:a16="http://schemas.microsoft.com/office/drawing/2014/main" id="{CB604A49-36F3-6343-A7D1-140E7E3F802B}"/>
                </a:ext>
              </a:extLst>
            </p:cNvPr>
            <p:cNvSpPr>
              <a:spLocks noChangeArrowheads="1"/>
            </p:cNvSpPr>
            <p:nvPr/>
          </p:nvSpPr>
          <p:spPr bwMode="auto">
            <a:xfrm>
              <a:off x="1687114" y="1156480"/>
              <a:ext cx="7632700" cy="125324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sz="3600" dirty="0">
                  <a:solidFill>
                    <a:srgbClr val="0175B0"/>
                  </a:solidFill>
                </a:rPr>
                <a:t>Until it was time for bed,</a:t>
              </a:r>
              <a:r>
                <a:rPr lang="en-GB" altLang="en-US" sz="3600" dirty="0">
                  <a:solidFill>
                    <a:schemeClr val="tx1"/>
                  </a:solidFill>
                </a:rPr>
                <a:t> the boy scouts sang around the campfire.</a:t>
              </a:r>
            </a:p>
          </p:txBody>
        </p:sp>
        <p:sp>
          <p:nvSpPr>
            <p:cNvPr id="22" name="Oval 21">
              <a:extLst>
                <a:ext uri="{FF2B5EF4-FFF2-40B4-BE49-F238E27FC236}">
                  <a16:creationId xmlns:a16="http://schemas.microsoft.com/office/drawing/2014/main" id="{E486D22B-6926-2B45-BDFF-BEE3BFADA7F6}"/>
                </a:ext>
              </a:extLst>
            </p:cNvPr>
            <p:cNvSpPr/>
            <p:nvPr/>
          </p:nvSpPr>
          <p:spPr>
            <a:xfrm>
              <a:off x="1733603" y="1173824"/>
              <a:ext cx="1098550" cy="658350"/>
            </a:xfrm>
            <a:prstGeom prst="ellipse">
              <a:avLst/>
            </a:prstGeom>
            <a:noFill/>
            <a:ln w="38100">
              <a:solidFill>
                <a:srgbClr val="653B8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23" name="Group 22">
            <a:extLst>
              <a:ext uri="{FF2B5EF4-FFF2-40B4-BE49-F238E27FC236}">
                <a16:creationId xmlns:a16="http://schemas.microsoft.com/office/drawing/2014/main" id="{830BA5F5-F8AE-E14D-9321-DD11F47D0504}"/>
              </a:ext>
            </a:extLst>
          </p:cNvPr>
          <p:cNvGrpSpPr>
            <a:grpSpLocks/>
          </p:cNvGrpSpPr>
          <p:nvPr/>
        </p:nvGrpSpPr>
        <p:grpSpPr bwMode="auto">
          <a:xfrm>
            <a:off x="2452802" y="4730860"/>
            <a:ext cx="7632700" cy="1252537"/>
            <a:chOff x="771127" y="2596238"/>
            <a:chExt cx="7632700" cy="1253246"/>
          </a:xfrm>
        </p:grpSpPr>
        <p:sp>
          <p:nvSpPr>
            <p:cNvPr id="19465" name="Rectangle 4">
              <a:extLst>
                <a:ext uri="{FF2B5EF4-FFF2-40B4-BE49-F238E27FC236}">
                  <a16:creationId xmlns:a16="http://schemas.microsoft.com/office/drawing/2014/main" id="{C6408A81-694E-B345-89B7-C4AC0DE043BC}"/>
                </a:ext>
              </a:extLst>
            </p:cNvPr>
            <p:cNvSpPr>
              <a:spLocks noChangeArrowheads="1"/>
            </p:cNvSpPr>
            <p:nvPr/>
          </p:nvSpPr>
          <p:spPr bwMode="auto">
            <a:xfrm>
              <a:off x="771127" y="2596238"/>
              <a:ext cx="7632700" cy="125324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sz="3600" dirty="0">
                  <a:solidFill>
                    <a:srgbClr val="0175B0"/>
                  </a:solidFill>
                </a:rPr>
                <a:t>If he improved his juggling skills,</a:t>
              </a:r>
              <a:r>
                <a:rPr lang="en-GB" altLang="en-US" sz="3600" dirty="0">
                  <a:solidFill>
                    <a:schemeClr val="tx1"/>
                  </a:solidFill>
                </a:rPr>
                <a:t> Hakim could win the talent contest.</a:t>
              </a:r>
              <a:endParaRPr lang="en-GB" altLang="en-US" sz="3600" dirty="0">
                <a:solidFill>
                  <a:srgbClr val="0175B0"/>
                </a:solidFill>
              </a:endParaRPr>
            </a:p>
          </p:txBody>
        </p:sp>
        <p:sp>
          <p:nvSpPr>
            <p:cNvPr id="25" name="Oval 24">
              <a:extLst>
                <a:ext uri="{FF2B5EF4-FFF2-40B4-BE49-F238E27FC236}">
                  <a16:creationId xmlns:a16="http://schemas.microsoft.com/office/drawing/2014/main" id="{5B0406B8-369D-734C-831C-B981565AE836}"/>
                </a:ext>
              </a:extLst>
            </p:cNvPr>
            <p:cNvSpPr/>
            <p:nvPr/>
          </p:nvSpPr>
          <p:spPr>
            <a:xfrm>
              <a:off x="859573" y="2624829"/>
              <a:ext cx="514350" cy="659185"/>
            </a:xfrm>
            <a:prstGeom prst="ellipse">
              <a:avLst/>
            </a:prstGeom>
            <a:noFill/>
            <a:ln w="38100">
              <a:solidFill>
                <a:srgbClr val="653B8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Tree>
    <p:extLst>
      <p:ext uri="{BB962C8B-B14F-4D97-AF65-F5344CB8AC3E}">
        <p14:creationId xmlns:p14="http://schemas.microsoft.com/office/powerpoint/2010/main" val="16738798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FDFDCE7F-B4B0-834A-A1E3-492D43743D8C}"/>
              </a:ext>
            </a:extLst>
          </p:cNvPr>
          <p:cNvSpPr/>
          <p:nvPr/>
        </p:nvSpPr>
        <p:spPr>
          <a:xfrm>
            <a:off x="2103437" y="84137"/>
            <a:ext cx="7985125" cy="6022373"/>
          </a:xfrm>
          <a:prstGeom prst="roundRect">
            <a:avLst>
              <a:gd name="adj" fmla="val 6189"/>
            </a:avLst>
          </a:prstGeom>
          <a:solidFill>
            <a:schemeClr val="bg1">
              <a:alpha val="89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a:lstStyle/>
          <a:p>
            <a:pPr algn="ctr">
              <a:defRPr/>
            </a:pPr>
            <a:r>
              <a:rPr lang="en-GB" sz="3600" b="1" dirty="0">
                <a:solidFill>
                  <a:schemeClr val="tx1"/>
                </a:solidFill>
                <a:latin typeface="Twinkl" pitchFamily="2" charset="0"/>
              </a:rPr>
              <a:t>Find the Nouns</a:t>
            </a:r>
          </a:p>
          <a:p>
            <a:pPr algn="ctr">
              <a:defRPr/>
            </a:pPr>
            <a:r>
              <a:rPr lang="en-GB" sz="1600" dirty="0">
                <a:solidFill>
                  <a:schemeClr val="tx1"/>
                </a:solidFill>
                <a:latin typeface="Twinkl" pitchFamily="2" charset="0"/>
              </a:rPr>
              <a:t>Look at the words below. Which ones are nouns?</a:t>
            </a:r>
          </a:p>
          <a:p>
            <a:pPr algn="ctr">
              <a:defRPr/>
            </a:pPr>
            <a:r>
              <a:rPr lang="en-GB" sz="1600" dirty="0">
                <a:solidFill>
                  <a:schemeClr val="tx1"/>
                </a:solidFill>
                <a:latin typeface="Twinkl" pitchFamily="2" charset="0"/>
              </a:rPr>
              <a:t>Can you identify which of the nouns are Common and which are Proper?</a:t>
            </a:r>
          </a:p>
          <a:p>
            <a:pPr algn="ctr">
              <a:defRPr/>
            </a:pPr>
            <a:endParaRPr lang="en-GB" sz="3600" b="1" dirty="0">
              <a:solidFill>
                <a:schemeClr val="tx1"/>
              </a:solidFill>
              <a:latin typeface="Twinkl" pitchFamily="2" charset="0"/>
            </a:endParaRPr>
          </a:p>
        </p:txBody>
      </p:sp>
      <p:pic>
        <p:nvPicPr>
          <p:cNvPr id="8195" name="Picture 14">
            <a:extLst>
              <a:ext uri="{FF2B5EF4-FFF2-40B4-BE49-F238E27FC236}">
                <a16:creationId xmlns:a16="http://schemas.microsoft.com/office/drawing/2014/main" id="{BA8C5635-4116-304E-9420-CCB4292FCC3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25063" y="6689725"/>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F7854FE2-2853-0B4C-89BA-4713D912B2B8}"/>
              </a:ext>
            </a:extLst>
          </p:cNvPr>
          <p:cNvSpPr/>
          <p:nvPr/>
        </p:nvSpPr>
        <p:spPr>
          <a:xfrm>
            <a:off x="2316164" y="1743075"/>
            <a:ext cx="1760537" cy="693738"/>
          </a:xfrm>
          <a:prstGeom prst="roundRect">
            <a:avLst/>
          </a:prstGeom>
          <a:solidFill>
            <a:srgbClr val="F4DA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en-US" sz="1600" dirty="0">
                <a:solidFill>
                  <a:schemeClr val="tx1"/>
                </a:solidFill>
                <a:latin typeface="Twinkl" pitchFamily="2" charset="0"/>
                <a:cs typeface="Arial" panose="020B0604020202020204" pitchFamily="34" charset="0"/>
              </a:rPr>
              <a:t>candle</a:t>
            </a:r>
            <a:endParaRPr lang="en-GB" sz="1600" dirty="0">
              <a:solidFill>
                <a:schemeClr val="tx1"/>
              </a:solidFill>
              <a:latin typeface="Twinkl" pitchFamily="2" charset="0"/>
            </a:endParaRPr>
          </a:p>
        </p:txBody>
      </p:sp>
      <p:sp>
        <p:nvSpPr>
          <p:cNvPr id="14" name="Rounded Rectangle 13">
            <a:extLst>
              <a:ext uri="{FF2B5EF4-FFF2-40B4-BE49-F238E27FC236}">
                <a16:creationId xmlns:a16="http://schemas.microsoft.com/office/drawing/2014/main" id="{7F51CA04-7141-1D4F-8372-534D198AA945}"/>
              </a:ext>
            </a:extLst>
          </p:cNvPr>
          <p:cNvSpPr/>
          <p:nvPr/>
        </p:nvSpPr>
        <p:spPr>
          <a:xfrm>
            <a:off x="4243389" y="1743076"/>
            <a:ext cx="1760537" cy="695325"/>
          </a:xfrm>
          <a:prstGeom prst="roundRect">
            <a:avLst/>
          </a:prstGeom>
          <a:solidFill>
            <a:srgbClr val="F4DA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en-US" sz="1600" dirty="0">
                <a:solidFill>
                  <a:schemeClr val="tx1"/>
                </a:solidFill>
                <a:latin typeface="Twinkl" pitchFamily="2" charset="0"/>
                <a:cs typeface="Arial" panose="020B0604020202020204" pitchFamily="34" charset="0"/>
              </a:rPr>
              <a:t>pretty</a:t>
            </a:r>
            <a:endParaRPr lang="en-GB" sz="1600" dirty="0">
              <a:solidFill>
                <a:schemeClr val="tx1"/>
              </a:solidFill>
              <a:latin typeface="Twinkl" pitchFamily="2" charset="0"/>
            </a:endParaRPr>
          </a:p>
        </p:txBody>
      </p:sp>
      <p:sp>
        <p:nvSpPr>
          <p:cNvPr id="16" name="Rounded Rectangle 15">
            <a:extLst>
              <a:ext uri="{FF2B5EF4-FFF2-40B4-BE49-F238E27FC236}">
                <a16:creationId xmlns:a16="http://schemas.microsoft.com/office/drawing/2014/main" id="{7D141470-ED08-F249-BFDE-5BF92F6A2B57}"/>
              </a:ext>
            </a:extLst>
          </p:cNvPr>
          <p:cNvSpPr/>
          <p:nvPr/>
        </p:nvSpPr>
        <p:spPr>
          <a:xfrm>
            <a:off x="6170614" y="1743076"/>
            <a:ext cx="1760537" cy="695325"/>
          </a:xfrm>
          <a:prstGeom prst="roundRect">
            <a:avLst/>
          </a:prstGeom>
          <a:solidFill>
            <a:srgbClr val="F4DA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en-US" sz="1600" dirty="0">
                <a:solidFill>
                  <a:schemeClr val="tx1"/>
                </a:solidFill>
                <a:latin typeface="Twinkl" pitchFamily="2" charset="0"/>
                <a:cs typeface="Arial" panose="020B0604020202020204" pitchFamily="34" charset="0"/>
              </a:rPr>
              <a:t>dancing</a:t>
            </a:r>
            <a:endParaRPr lang="en-GB" sz="1600" dirty="0">
              <a:solidFill>
                <a:schemeClr val="tx1"/>
              </a:solidFill>
              <a:latin typeface="Twinkl" pitchFamily="2" charset="0"/>
            </a:endParaRPr>
          </a:p>
        </p:txBody>
      </p:sp>
      <p:sp>
        <p:nvSpPr>
          <p:cNvPr id="17" name="Rounded Rectangle 16">
            <a:extLst>
              <a:ext uri="{FF2B5EF4-FFF2-40B4-BE49-F238E27FC236}">
                <a16:creationId xmlns:a16="http://schemas.microsoft.com/office/drawing/2014/main" id="{62BB3E79-8BD8-E14B-927D-FECF56A94979}"/>
              </a:ext>
            </a:extLst>
          </p:cNvPr>
          <p:cNvSpPr/>
          <p:nvPr/>
        </p:nvSpPr>
        <p:spPr>
          <a:xfrm>
            <a:off x="8097839" y="1743075"/>
            <a:ext cx="1760537" cy="693738"/>
          </a:xfrm>
          <a:prstGeom prst="roundRect">
            <a:avLst/>
          </a:prstGeom>
          <a:solidFill>
            <a:srgbClr val="F4DA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en-US" sz="1600" dirty="0">
                <a:solidFill>
                  <a:schemeClr val="tx1"/>
                </a:solidFill>
                <a:latin typeface="Twinkl" pitchFamily="2" charset="0"/>
                <a:cs typeface="Arial" panose="020B0604020202020204" pitchFamily="34" charset="0"/>
              </a:rPr>
              <a:t>owl</a:t>
            </a:r>
            <a:endParaRPr lang="en-GB" sz="1600" dirty="0">
              <a:solidFill>
                <a:schemeClr val="tx1"/>
              </a:solidFill>
              <a:latin typeface="Twinkl" pitchFamily="2" charset="0"/>
            </a:endParaRPr>
          </a:p>
        </p:txBody>
      </p:sp>
      <p:sp>
        <p:nvSpPr>
          <p:cNvPr id="18" name="Rounded Rectangle 17">
            <a:extLst>
              <a:ext uri="{FF2B5EF4-FFF2-40B4-BE49-F238E27FC236}">
                <a16:creationId xmlns:a16="http://schemas.microsoft.com/office/drawing/2014/main" id="{CE96773A-65C5-694C-82AC-615F849C936A}"/>
              </a:ext>
            </a:extLst>
          </p:cNvPr>
          <p:cNvSpPr/>
          <p:nvPr/>
        </p:nvSpPr>
        <p:spPr>
          <a:xfrm>
            <a:off x="2316164" y="2620964"/>
            <a:ext cx="1760537" cy="693737"/>
          </a:xfrm>
          <a:prstGeom prst="roundRect">
            <a:avLst/>
          </a:prstGeom>
          <a:solidFill>
            <a:srgbClr val="F4DA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en-US" sz="1600" dirty="0">
                <a:solidFill>
                  <a:schemeClr val="tx1"/>
                </a:solidFill>
                <a:latin typeface="Twinkl" pitchFamily="2" charset="0"/>
                <a:cs typeface="Arial" panose="020B0604020202020204" pitchFamily="34" charset="0"/>
              </a:rPr>
              <a:t>bird</a:t>
            </a:r>
            <a:endParaRPr lang="en-GB" sz="1600" dirty="0">
              <a:solidFill>
                <a:schemeClr val="tx1"/>
              </a:solidFill>
              <a:latin typeface="Twinkl" pitchFamily="2" charset="0"/>
            </a:endParaRPr>
          </a:p>
        </p:txBody>
      </p:sp>
      <p:sp>
        <p:nvSpPr>
          <p:cNvPr id="19" name="Rounded Rectangle 18">
            <a:extLst>
              <a:ext uri="{FF2B5EF4-FFF2-40B4-BE49-F238E27FC236}">
                <a16:creationId xmlns:a16="http://schemas.microsoft.com/office/drawing/2014/main" id="{23AB3C17-9EC5-6345-9452-E5247CC5E054}"/>
              </a:ext>
            </a:extLst>
          </p:cNvPr>
          <p:cNvSpPr/>
          <p:nvPr/>
        </p:nvSpPr>
        <p:spPr>
          <a:xfrm>
            <a:off x="4243389" y="2620964"/>
            <a:ext cx="1760537" cy="693737"/>
          </a:xfrm>
          <a:prstGeom prst="roundRect">
            <a:avLst/>
          </a:prstGeom>
          <a:solidFill>
            <a:srgbClr val="F4DA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en-US" sz="1600" dirty="0">
                <a:solidFill>
                  <a:schemeClr val="tx1"/>
                </a:solidFill>
                <a:latin typeface="Twinkl" pitchFamily="2" charset="0"/>
                <a:cs typeface="Arial" panose="020B0604020202020204" pitchFamily="34" charset="0"/>
              </a:rPr>
              <a:t>Joshua</a:t>
            </a:r>
            <a:endParaRPr lang="en-GB" sz="1600" dirty="0">
              <a:solidFill>
                <a:schemeClr val="tx1"/>
              </a:solidFill>
              <a:latin typeface="Twinkl" pitchFamily="2" charset="0"/>
            </a:endParaRPr>
          </a:p>
        </p:txBody>
      </p:sp>
      <p:sp>
        <p:nvSpPr>
          <p:cNvPr id="20" name="Rounded Rectangle 19">
            <a:extLst>
              <a:ext uri="{FF2B5EF4-FFF2-40B4-BE49-F238E27FC236}">
                <a16:creationId xmlns:a16="http://schemas.microsoft.com/office/drawing/2014/main" id="{E6BFB539-8B63-A445-A446-6E94329C26FE}"/>
              </a:ext>
            </a:extLst>
          </p:cNvPr>
          <p:cNvSpPr/>
          <p:nvPr/>
        </p:nvSpPr>
        <p:spPr>
          <a:xfrm>
            <a:off x="6170614" y="2620964"/>
            <a:ext cx="1760537" cy="693737"/>
          </a:xfrm>
          <a:prstGeom prst="roundRect">
            <a:avLst/>
          </a:prstGeom>
          <a:solidFill>
            <a:srgbClr val="F4DA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en-US" sz="1600" dirty="0">
                <a:solidFill>
                  <a:schemeClr val="tx1"/>
                </a:solidFill>
                <a:latin typeface="Twinkl" pitchFamily="2" charset="0"/>
                <a:cs typeface="Arial" panose="020B0604020202020204" pitchFamily="34" charset="0"/>
              </a:rPr>
              <a:t>flying</a:t>
            </a:r>
            <a:endParaRPr lang="en-GB" sz="1600" dirty="0">
              <a:solidFill>
                <a:schemeClr val="tx1"/>
              </a:solidFill>
              <a:latin typeface="Twinkl" pitchFamily="2" charset="0"/>
            </a:endParaRPr>
          </a:p>
        </p:txBody>
      </p:sp>
      <p:sp>
        <p:nvSpPr>
          <p:cNvPr id="21" name="Rounded Rectangle 20">
            <a:extLst>
              <a:ext uri="{FF2B5EF4-FFF2-40B4-BE49-F238E27FC236}">
                <a16:creationId xmlns:a16="http://schemas.microsoft.com/office/drawing/2014/main" id="{B80ADC61-F762-2244-B2FB-46F58F084AE3}"/>
              </a:ext>
            </a:extLst>
          </p:cNvPr>
          <p:cNvSpPr/>
          <p:nvPr/>
        </p:nvSpPr>
        <p:spPr>
          <a:xfrm>
            <a:off x="8097839" y="2620964"/>
            <a:ext cx="1760537" cy="693737"/>
          </a:xfrm>
          <a:prstGeom prst="roundRect">
            <a:avLst/>
          </a:prstGeom>
          <a:solidFill>
            <a:srgbClr val="F4DA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en-US" sz="1600" dirty="0">
                <a:solidFill>
                  <a:schemeClr val="tx1"/>
                </a:solidFill>
                <a:latin typeface="Twinkl" pitchFamily="2" charset="0"/>
                <a:cs typeface="Arial" panose="020B0604020202020204" pitchFamily="34" charset="0"/>
              </a:rPr>
              <a:t>plane</a:t>
            </a:r>
            <a:endParaRPr lang="en-GB" sz="1600" dirty="0">
              <a:solidFill>
                <a:schemeClr val="tx1"/>
              </a:solidFill>
              <a:latin typeface="Twinkl" pitchFamily="2" charset="0"/>
            </a:endParaRPr>
          </a:p>
        </p:txBody>
      </p:sp>
      <p:sp>
        <p:nvSpPr>
          <p:cNvPr id="22" name="Rounded Rectangle 21">
            <a:extLst>
              <a:ext uri="{FF2B5EF4-FFF2-40B4-BE49-F238E27FC236}">
                <a16:creationId xmlns:a16="http://schemas.microsoft.com/office/drawing/2014/main" id="{454DA851-289B-2C4A-939F-AFFF26A272AD}"/>
              </a:ext>
            </a:extLst>
          </p:cNvPr>
          <p:cNvSpPr/>
          <p:nvPr/>
        </p:nvSpPr>
        <p:spPr>
          <a:xfrm>
            <a:off x="2316164" y="3498850"/>
            <a:ext cx="1760537" cy="693738"/>
          </a:xfrm>
          <a:prstGeom prst="roundRect">
            <a:avLst/>
          </a:prstGeom>
          <a:solidFill>
            <a:srgbClr val="F4DA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en-US" sz="1600" dirty="0">
                <a:solidFill>
                  <a:schemeClr val="tx1"/>
                </a:solidFill>
                <a:latin typeface="Twinkl" pitchFamily="2" charset="0"/>
                <a:cs typeface="Arial" panose="020B0604020202020204" pitchFamily="34" charset="0"/>
              </a:rPr>
              <a:t>car</a:t>
            </a:r>
            <a:endParaRPr lang="en-GB" sz="1600" dirty="0">
              <a:solidFill>
                <a:schemeClr val="tx1"/>
              </a:solidFill>
              <a:latin typeface="Twinkl" pitchFamily="2" charset="0"/>
            </a:endParaRPr>
          </a:p>
        </p:txBody>
      </p:sp>
      <p:sp>
        <p:nvSpPr>
          <p:cNvPr id="23" name="Rounded Rectangle 22">
            <a:extLst>
              <a:ext uri="{FF2B5EF4-FFF2-40B4-BE49-F238E27FC236}">
                <a16:creationId xmlns:a16="http://schemas.microsoft.com/office/drawing/2014/main" id="{A47F06B5-0F95-694E-9204-8679C188C079}"/>
              </a:ext>
            </a:extLst>
          </p:cNvPr>
          <p:cNvSpPr/>
          <p:nvPr/>
        </p:nvSpPr>
        <p:spPr>
          <a:xfrm>
            <a:off x="4243389" y="3498850"/>
            <a:ext cx="1760537" cy="693738"/>
          </a:xfrm>
          <a:prstGeom prst="roundRect">
            <a:avLst/>
          </a:prstGeom>
          <a:solidFill>
            <a:srgbClr val="F4DA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en-US" sz="1600" dirty="0">
                <a:solidFill>
                  <a:schemeClr val="tx1"/>
                </a:solidFill>
                <a:latin typeface="Twinkl" pitchFamily="2" charset="0"/>
                <a:cs typeface="Arial" panose="020B0604020202020204" pitchFamily="34" charset="0"/>
              </a:rPr>
              <a:t>tree</a:t>
            </a:r>
            <a:endParaRPr lang="en-GB" sz="1600" dirty="0">
              <a:solidFill>
                <a:schemeClr val="tx1"/>
              </a:solidFill>
              <a:latin typeface="Twinkl" pitchFamily="2" charset="0"/>
            </a:endParaRPr>
          </a:p>
        </p:txBody>
      </p:sp>
      <p:sp>
        <p:nvSpPr>
          <p:cNvPr id="24" name="Rounded Rectangle 23">
            <a:extLst>
              <a:ext uri="{FF2B5EF4-FFF2-40B4-BE49-F238E27FC236}">
                <a16:creationId xmlns:a16="http://schemas.microsoft.com/office/drawing/2014/main" id="{4ACBE3A6-EA59-DA40-A77B-16C7C91841E7}"/>
              </a:ext>
            </a:extLst>
          </p:cNvPr>
          <p:cNvSpPr/>
          <p:nvPr/>
        </p:nvSpPr>
        <p:spPr>
          <a:xfrm>
            <a:off x="6170614" y="3498850"/>
            <a:ext cx="1760537" cy="693738"/>
          </a:xfrm>
          <a:prstGeom prst="roundRect">
            <a:avLst/>
          </a:prstGeom>
          <a:solidFill>
            <a:srgbClr val="F4DA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en-US" sz="1600" dirty="0">
                <a:solidFill>
                  <a:schemeClr val="tx1"/>
                </a:solidFill>
                <a:latin typeface="Twinkl" pitchFamily="2" charset="0"/>
                <a:cs typeface="Arial" panose="020B0604020202020204" pitchFamily="34" charset="0"/>
              </a:rPr>
              <a:t>brown</a:t>
            </a:r>
            <a:endParaRPr lang="en-GB" sz="1600" dirty="0">
              <a:solidFill>
                <a:schemeClr val="tx1"/>
              </a:solidFill>
              <a:latin typeface="Twinkl" pitchFamily="2" charset="0"/>
            </a:endParaRPr>
          </a:p>
        </p:txBody>
      </p:sp>
      <p:sp>
        <p:nvSpPr>
          <p:cNvPr id="25" name="Rounded Rectangle 24">
            <a:extLst>
              <a:ext uri="{FF2B5EF4-FFF2-40B4-BE49-F238E27FC236}">
                <a16:creationId xmlns:a16="http://schemas.microsoft.com/office/drawing/2014/main" id="{B4FF8759-8FEE-8D41-B8E5-9E26FA3FFEF2}"/>
              </a:ext>
            </a:extLst>
          </p:cNvPr>
          <p:cNvSpPr/>
          <p:nvPr/>
        </p:nvSpPr>
        <p:spPr>
          <a:xfrm>
            <a:off x="8097839" y="3513139"/>
            <a:ext cx="1760537" cy="693737"/>
          </a:xfrm>
          <a:prstGeom prst="roundRect">
            <a:avLst/>
          </a:prstGeom>
          <a:solidFill>
            <a:srgbClr val="F4DA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en-US" sz="1600" dirty="0">
                <a:solidFill>
                  <a:schemeClr val="tx1"/>
                </a:solidFill>
                <a:latin typeface="Twinkl" pitchFamily="2" charset="0"/>
                <a:cs typeface="Arial" panose="020B0604020202020204" pitchFamily="34" charset="0"/>
              </a:rPr>
              <a:t>crispy</a:t>
            </a:r>
            <a:endParaRPr lang="en-GB" sz="1600" dirty="0">
              <a:solidFill>
                <a:schemeClr val="tx1"/>
              </a:solidFill>
              <a:latin typeface="Twinkl" pitchFamily="2" charset="0"/>
            </a:endParaRPr>
          </a:p>
        </p:txBody>
      </p:sp>
      <p:sp>
        <p:nvSpPr>
          <p:cNvPr id="26" name="Rounded Rectangle 25">
            <a:extLst>
              <a:ext uri="{FF2B5EF4-FFF2-40B4-BE49-F238E27FC236}">
                <a16:creationId xmlns:a16="http://schemas.microsoft.com/office/drawing/2014/main" id="{547C1425-4084-8946-888E-E6F9775C45CB}"/>
              </a:ext>
            </a:extLst>
          </p:cNvPr>
          <p:cNvSpPr/>
          <p:nvPr/>
        </p:nvSpPr>
        <p:spPr>
          <a:xfrm>
            <a:off x="2316164" y="4391025"/>
            <a:ext cx="1760537" cy="693738"/>
          </a:xfrm>
          <a:prstGeom prst="roundRect">
            <a:avLst/>
          </a:prstGeom>
          <a:solidFill>
            <a:srgbClr val="F4DA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en-US" sz="1600" dirty="0">
                <a:solidFill>
                  <a:schemeClr val="tx1"/>
                </a:solidFill>
                <a:latin typeface="Twinkl" pitchFamily="2" charset="0"/>
                <a:cs typeface="Arial" panose="020B0604020202020204" pitchFamily="34" charset="0"/>
              </a:rPr>
              <a:t>tall</a:t>
            </a:r>
            <a:endParaRPr lang="en-GB" sz="1600" dirty="0">
              <a:solidFill>
                <a:schemeClr val="tx1"/>
              </a:solidFill>
              <a:latin typeface="Twinkl" pitchFamily="2" charset="0"/>
            </a:endParaRPr>
          </a:p>
        </p:txBody>
      </p:sp>
      <p:sp>
        <p:nvSpPr>
          <p:cNvPr id="27" name="Rounded Rectangle 26">
            <a:extLst>
              <a:ext uri="{FF2B5EF4-FFF2-40B4-BE49-F238E27FC236}">
                <a16:creationId xmlns:a16="http://schemas.microsoft.com/office/drawing/2014/main" id="{3674EE6A-61DF-8A4B-A9C1-E9784209D3DC}"/>
              </a:ext>
            </a:extLst>
          </p:cNvPr>
          <p:cNvSpPr/>
          <p:nvPr/>
        </p:nvSpPr>
        <p:spPr>
          <a:xfrm>
            <a:off x="4243389" y="4391025"/>
            <a:ext cx="1760537" cy="693738"/>
          </a:xfrm>
          <a:prstGeom prst="roundRect">
            <a:avLst/>
          </a:prstGeom>
          <a:solidFill>
            <a:srgbClr val="F4DA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en-US" sz="1600" dirty="0">
                <a:solidFill>
                  <a:schemeClr val="tx1"/>
                </a:solidFill>
                <a:latin typeface="Twinkl" pitchFamily="2" charset="0"/>
                <a:cs typeface="Arial" panose="020B0604020202020204" pitchFamily="34" charset="0"/>
              </a:rPr>
              <a:t>trousers</a:t>
            </a:r>
            <a:endParaRPr lang="en-GB" sz="1600" dirty="0">
              <a:solidFill>
                <a:schemeClr val="tx1"/>
              </a:solidFill>
              <a:latin typeface="Twinkl" pitchFamily="2" charset="0"/>
            </a:endParaRPr>
          </a:p>
        </p:txBody>
      </p:sp>
      <p:sp>
        <p:nvSpPr>
          <p:cNvPr id="28" name="Rounded Rectangle 27">
            <a:extLst>
              <a:ext uri="{FF2B5EF4-FFF2-40B4-BE49-F238E27FC236}">
                <a16:creationId xmlns:a16="http://schemas.microsoft.com/office/drawing/2014/main" id="{B15CEABC-DE8A-EE40-990C-713EA5DFDE0F}"/>
              </a:ext>
            </a:extLst>
          </p:cNvPr>
          <p:cNvSpPr/>
          <p:nvPr/>
        </p:nvSpPr>
        <p:spPr>
          <a:xfrm>
            <a:off x="6170614" y="4391025"/>
            <a:ext cx="1760537" cy="693738"/>
          </a:xfrm>
          <a:prstGeom prst="roundRect">
            <a:avLst/>
          </a:prstGeom>
          <a:solidFill>
            <a:srgbClr val="F4DA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en-US" sz="1600" dirty="0">
                <a:solidFill>
                  <a:schemeClr val="tx1"/>
                </a:solidFill>
                <a:latin typeface="Twinkl" pitchFamily="2" charset="0"/>
                <a:cs typeface="Arial" panose="020B0604020202020204" pitchFamily="34" charset="0"/>
              </a:rPr>
              <a:t>t-shirt</a:t>
            </a:r>
            <a:endParaRPr lang="en-GB" sz="1600" dirty="0">
              <a:solidFill>
                <a:schemeClr val="tx1"/>
              </a:solidFill>
              <a:latin typeface="Twinkl" pitchFamily="2" charset="0"/>
            </a:endParaRPr>
          </a:p>
        </p:txBody>
      </p:sp>
      <p:sp>
        <p:nvSpPr>
          <p:cNvPr id="29" name="Rounded Rectangle 28">
            <a:extLst>
              <a:ext uri="{FF2B5EF4-FFF2-40B4-BE49-F238E27FC236}">
                <a16:creationId xmlns:a16="http://schemas.microsoft.com/office/drawing/2014/main" id="{2DBB4394-2BC6-BF4A-A913-2EBE19DD6FFD}"/>
              </a:ext>
            </a:extLst>
          </p:cNvPr>
          <p:cNvSpPr/>
          <p:nvPr/>
        </p:nvSpPr>
        <p:spPr>
          <a:xfrm>
            <a:off x="8097839" y="4391025"/>
            <a:ext cx="1760537" cy="693738"/>
          </a:xfrm>
          <a:prstGeom prst="roundRect">
            <a:avLst/>
          </a:prstGeom>
          <a:solidFill>
            <a:srgbClr val="F4DA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solidFill>
                  <a:schemeClr val="tx1"/>
                </a:solidFill>
                <a:latin typeface="Twinkl" pitchFamily="2" charset="0"/>
                <a:cs typeface="Arial" panose="020B0604020202020204" pitchFamily="34" charset="0"/>
              </a:rPr>
              <a:t>London</a:t>
            </a:r>
            <a:endParaRPr lang="en-GB" sz="1600" dirty="0">
              <a:solidFill>
                <a:schemeClr val="tx1"/>
              </a:solidFill>
              <a:latin typeface="Twinkl" pitchFamily="2" charset="0"/>
            </a:endParaRPr>
          </a:p>
        </p:txBody>
      </p:sp>
      <p:sp>
        <p:nvSpPr>
          <p:cNvPr id="30" name="Rounded Rectangle 29">
            <a:extLst>
              <a:ext uri="{FF2B5EF4-FFF2-40B4-BE49-F238E27FC236}">
                <a16:creationId xmlns:a16="http://schemas.microsoft.com/office/drawing/2014/main" id="{0F27C26D-52E5-5240-97E0-ABBCC592E9C5}"/>
              </a:ext>
            </a:extLst>
          </p:cNvPr>
          <p:cNvSpPr/>
          <p:nvPr/>
        </p:nvSpPr>
        <p:spPr>
          <a:xfrm>
            <a:off x="2316164" y="5267326"/>
            <a:ext cx="1760537" cy="695325"/>
          </a:xfrm>
          <a:prstGeom prst="roundRect">
            <a:avLst/>
          </a:prstGeom>
          <a:solidFill>
            <a:srgbClr val="F4DA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en-US" sz="1600" dirty="0">
                <a:solidFill>
                  <a:schemeClr val="tx1"/>
                </a:solidFill>
                <a:latin typeface="Twinkl" pitchFamily="2" charset="0"/>
                <a:cs typeface="Arial" panose="020B0604020202020204" pitchFamily="34" charset="0"/>
              </a:rPr>
              <a:t>dog</a:t>
            </a:r>
            <a:endParaRPr lang="en-GB" sz="1600" dirty="0">
              <a:solidFill>
                <a:schemeClr val="tx1"/>
              </a:solidFill>
              <a:latin typeface="Twinkl" pitchFamily="2" charset="0"/>
            </a:endParaRPr>
          </a:p>
        </p:txBody>
      </p:sp>
      <p:sp>
        <p:nvSpPr>
          <p:cNvPr id="31" name="Rounded Rectangle 30">
            <a:extLst>
              <a:ext uri="{FF2B5EF4-FFF2-40B4-BE49-F238E27FC236}">
                <a16:creationId xmlns:a16="http://schemas.microsoft.com/office/drawing/2014/main" id="{4A816F61-CF4F-7A46-BD4F-3C482D8B6971}"/>
              </a:ext>
            </a:extLst>
          </p:cNvPr>
          <p:cNvSpPr/>
          <p:nvPr/>
        </p:nvSpPr>
        <p:spPr>
          <a:xfrm>
            <a:off x="4243389" y="5268914"/>
            <a:ext cx="1760537" cy="693737"/>
          </a:xfrm>
          <a:prstGeom prst="roundRect">
            <a:avLst/>
          </a:prstGeom>
          <a:solidFill>
            <a:srgbClr val="F4DA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en-US" sz="1600" dirty="0">
                <a:solidFill>
                  <a:schemeClr val="tx1"/>
                </a:solidFill>
                <a:latin typeface="Twinkl" pitchFamily="2" charset="0"/>
                <a:cs typeface="Arial" panose="020B0604020202020204" pitchFamily="34" charset="0"/>
              </a:rPr>
              <a:t>jacket</a:t>
            </a:r>
            <a:endParaRPr lang="en-GB" sz="1600" dirty="0">
              <a:solidFill>
                <a:schemeClr val="tx1"/>
              </a:solidFill>
              <a:latin typeface="Twinkl" pitchFamily="2" charset="0"/>
            </a:endParaRPr>
          </a:p>
        </p:txBody>
      </p:sp>
      <p:sp>
        <p:nvSpPr>
          <p:cNvPr id="32" name="Rounded Rectangle 31">
            <a:extLst>
              <a:ext uri="{FF2B5EF4-FFF2-40B4-BE49-F238E27FC236}">
                <a16:creationId xmlns:a16="http://schemas.microsoft.com/office/drawing/2014/main" id="{26BBDC37-CF0B-D843-8EF8-C1355C02AA7F}"/>
              </a:ext>
            </a:extLst>
          </p:cNvPr>
          <p:cNvSpPr/>
          <p:nvPr/>
        </p:nvSpPr>
        <p:spPr>
          <a:xfrm>
            <a:off x="6170614" y="5268914"/>
            <a:ext cx="1760537" cy="693737"/>
          </a:xfrm>
          <a:prstGeom prst="roundRect">
            <a:avLst/>
          </a:prstGeom>
          <a:solidFill>
            <a:srgbClr val="F4DA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solidFill>
                  <a:schemeClr val="tx1"/>
                </a:solidFill>
                <a:latin typeface="Twinkl" pitchFamily="2" charset="0"/>
                <a:cs typeface="Arial" panose="020B0604020202020204" pitchFamily="34" charset="0"/>
              </a:rPr>
              <a:t>Lego</a:t>
            </a:r>
            <a:endParaRPr lang="en-GB" sz="1600" dirty="0">
              <a:solidFill>
                <a:schemeClr val="tx1"/>
              </a:solidFill>
              <a:latin typeface="Twinkl" pitchFamily="2" charset="0"/>
            </a:endParaRPr>
          </a:p>
        </p:txBody>
      </p:sp>
      <p:sp>
        <p:nvSpPr>
          <p:cNvPr id="33" name="Rounded Rectangle 32">
            <a:extLst>
              <a:ext uri="{FF2B5EF4-FFF2-40B4-BE49-F238E27FC236}">
                <a16:creationId xmlns:a16="http://schemas.microsoft.com/office/drawing/2014/main" id="{F83CDEA7-2446-044F-ACF2-1D3FF366CE4D}"/>
              </a:ext>
            </a:extLst>
          </p:cNvPr>
          <p:cNvSpPr/>
          <p:nvPr/>
        </p:nvSpPr>
        <p:spPr>
          <a:xfrm>
            <a:off x="8097839" y="5268914"/>
            <a:ext cx="1760537" cy="693737"/>
          </a:xfrm>
          <a:prstGeom prst="roundRect">
            <a:avLst/>
          </a:prstGeom>
          <a:solidFill>
            <a:srgbClr val="F4DA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en-US" sz="1600" dirty="0">
                <a:solidFill>
                  <a:schemeClr val="tx1"/>
                </a:solidFill>
                <a:latin typeface="Twinkl" pitchFamily="2" charset="0"/>
                <a:cs typeface="Arial" panose="020B0604020202020204" pitchFamily="34" charset="0"/>
              </a:rPr>
              <a:t>shiny</a:t>
            </a:r>
            <a:endParaRPr lang="en-GB" sz="1600" dirty="0">
              <a:solidFill>
                <a:schemeClr val="tx1"/>
              </a:solidFill>
              <a:latin typeface="Twinkl" pitchFamily="2" charset="0"/>
            </a:endParaRPr>
          </a:p>
        </p:txBody>
      </p:sp>
    </p:spTree>
    <p:extLst>
      <p:ext uri="{BB962C8B-B14F-4D97-AF65-F5344CB8AC3E}">
        <p14:creationId xmlns:p14="http://schemas.microsoft.com/office/powerpoint/2010/main" val="15780043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20">
            <a:extLst>
              <a:ext uri="{FF2B5EF4-FFF2-40B4-BE49-F238E27FC236}">
                <a16:creationId xmlns:a16="http://schemas.microsoft.com/office/drawing/2014/main" id="{19FDA21A-BDC6-B94E-BC82-6075F7A569C9}"/>
              </a:ext>
            </a:extLst>
          </p:cNvPr>
          <p:cNvSpPr>
            <a:spLocks noGrp="1"/>
          </p:cNvSpPr>
          <p:nvPr>
            <p:ph type="title"/>
          </p:nvPr>
        </p:nvSpPr>
        <p:spPr>
          <a:xfrm>
            <a:off x="1981201" y="479426"/>
            <a:ext cx="8220075" cy="993775"/>
          </a:xfrm>
        </p:spPr>
        <p:txBody>
          <a:bodyPr/>
          <a:lstStyle/>
          <a:p>
            <a:pPr eaLnBrk="1" hangingPunct="1"/>
            <a:r>
              <a:rPr lang="en-GB" altLang="en-US" sz="3200" dirty="0">
                <a:solidFill>
                  <a:srgbClr val="013F7C"/>
                </a:solidFill>
              </a:rPr>
              <a:t>Practise</a:t>
            </a:r>
          </a:p>
        </p:txBody>
      </p:sp>
      <p:sp>
        <p:nvSpPr>
          <p:cNvPr id="25605" name="Rectangle 4">
            <a:extLst>
              <a:ext uri="{FF2B5EF4-FFF2-40B4-BE49-F238E27FC236}">
                <a16:creationId xmlns:a16="http://schemas.microsoft.com/office/drawing/2014/main" id="{61055242-0B00-A645-BC11-E4ADACAC9880}"/>
              </a:ext>
            </a:extLst>
          </p:cNvPr>
          <p:cNvSpPr>
            <a:spLocks noChangeArrowheads="1"/>
          </p:cNvSpPr>
          <p:nvPr/>
        </p:nvSpPr>
        <p:spPr bwMode="auto">
          <a:xfrm>
            <a:off x="2279650" y="1325563"/>
            <a:ext cx="7632700" cy="976312"/>
          </a:xfrm>
          <a:prstGeom prst="rect">
            <a:avLst/>
          </a:prstGeom>
          <a:solidFill>
            <a:srgbClr val="2DB6BC">
              <a:alpha val="4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a:solidFill>
                  <a:schemeClr val="tx1"/>
                </a:solidFill>
              </a:rPr>
              <a:t>Now, it’s your turn.  Could you add a </a:t>
            </a:r>
            <a:r>
              <a:rPr lang="en-GB" altLang="en-US" b="1">
                <a:solidFill>
                  <a:schemeClr val="tx1"/>
                </a:solidFill>
              </a:rPr>
              <a:t>subordinate clause</a:t>
            </a:r>
            <a:r>
              <a:rPr lang="en-GB" altLang="en-US">
                <a:solidFill>
                  <a:schemeClr val="tx1"/>
                </a:solidFill>
              </a:rPr>
              <a:t> (using an I SAW A WABUB! subordinating conjunction) to this main clause to create a complex sentence:</a:t>
            </a:r>
          </a:p>
        </p:txBody>
      </p:sp>
      <p:sp>
        <p:nvSpPr>
          <p:cNvPr id="13" name="Rectangle 4">
            <a:extLst>
              <a:ext uri="{FF2B5EF4-FFF2-40B4-BE49-F238E27FC236}">
                <a16:creationId xmlns:a16="http://schemas.microsoft.com/office/drawing/2014/main" id="{182439D6-54FA-5940-A088-493E8D6F42AF}"/>
              </a:ext>
            </a:extLst>
          </p:cNvPr>
          <p:cNvSpPr>
            <a:spLocks noChangeArrowheads="1"/>
          </p:cNvSpPr>
          <p:nvPr/>
        </p:nvSpPr>
        <p:spPr bwMode="auto">
          <a:xfrm>
            <a:off x="2284413" y="2846388"/>
            <a:ext cx="7632700"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sz="4000">
                <a:solidFill>
                  <a:schemeClr val="tx1"/>
                </a:solidFill>
              </a:rPr>
              <a:t>my little sister is so irritating</a:t>
            </a:r>
          </a:p>
        </p:txBody>
      </p:sp>
      <p:sp>
        <p:nvSpPr>
          <p:cNvPr id="14" name="Rectangle 13">
            <a:extLst>
              <a:ext uri="{FF2B5EF4-FFF2-40B4-BE49-F238E27FC236}">
                <a16:creationId xmlns:a16="http://schemas.microsoft.com/office/drawing/2014/main" id="{B1C80972-A0E6-E44C-8841-52CCF280779B}"/>
              </a:ext>
            </a:extLst>
          </p:cNvPr>
          <p:cNvSpPr>
            <a:spLocks/>
          </p:cNvSpPr>
          <p:nvPr/>
        </p:nvSpPr>
        <p:spPr bwMode="auto">
          <a:xfrm>
            <a:off x="2279650" y="4143375"/>
            <a:ext cx="7632700" cy="717550"/>
          </a:xfrm>
          <a:prstGeom prst="rect">
            <a:avLst/>
          </a:prstGeom>
          <a:solidFill>
            <a:schemeClr val="bg1"/>
          </a:solidFill>
          <a:ln w="19050">
            <a:solidFill>
              <a:srgbClr val="87BD31"/>
            </a:solidFill>
            <a:miter lim="800000"/>
            <a:headEnd/>
            <a:tailEnd/>
          </a:ln>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spcBef>
                <a:spcPct val="0"/>
              </a:spcBef>
              <a:buFont typeface="Arial" panose="020B0604020202020204" pitchFamily="34" charset="0"/>
              <a:buNone/>
            </a:pPr>
            <a:r>
              <a:rPr lang="en-GB" altLang="en-US"/>
              <a:t>Did you place your subordinate clause before or after the main clause? Did you include the correct punctuation?</a:t>
            </a:r>
          </a:p>
        </p:txBody>
      </p:sp>
    </p:spTree>
    <p:extLst>
      <p:ext uri="{BB962C8B-B14F-4D97-AF65-F5344CB8AC3E}">
        <p14:creationId xmlns:p14="http://schemas.microsoft.com/office/powerpoint/2010/main" val="12113458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456E4-F8E1-674A-BFCC-E91A1220B6FE}"/>
              </a:ext>
            </a:extLst>
          </p:cNvPr>
          <p:cNvSpPr>
            <a:spLocks noGrp="1"/>
          </p:cNvSpPr>
          <p:nvPr>
            <p:ph type="title"/>
          </p:nvPr>
        </p:nvSpPr>
        <p:spPr>
          <a:xfrm>
            <a:off x="1231900" y="261181"/>
            <a:ext cx="10960100" cy="1752676"/>
          </a:xfrm>
        </p:spPr>
        <p:txBody>
          <a:bodyPr/>
          <a:lstStyle/>
          <a:p>
            <a:r>
              <a:rPr lang="en-US" sz="3600" dirty="0">
                <a:solidFill>
                  <a:srgbClr val="7030A0"/>
                </a:solidFill>
              </a:rPr>
              <a:t>Complete in your books.</a:t>
            </a:r>
            <a:br>
              <a:rPr lang="en-US" sz="3600" dirty="0">
                <a:solidFill>
                  <a:srgbClr val="7030A0"/>
                </a:solidFill>
              </a:rPr>
            </a:br>
            <a:r>
              <a:rPr lang="en-US" sz="1600" dirty="0">
                <a:solidFill>
                  <a:srgbClr val="7030A0"/>
                </a:solidFill>
              </a:rPr>
              <a:t>		</a:t>
            </a:r>
            <a:r>
              <a:rPr lang="en-US" sz="2800" dirty="0">
                <a:solidFill>
                  <a:srgbClr val="0070C0"/>
                </a:solidFill>
              </a:rPr>
              <a:t>Independent Task</a:t>
            </a:r>
            <a:endParaRPr lang="en-US" sz="3600" dirty="0">
              <a:solidFill>
                <a:srgbClr val="0070C0"/>
              </a:solidFill>
            </a:endParaRPr>
          </a:p>
        </p:txBody>
      </p:sp>
      <p:sp>
        <p:nvSpPr>
          <p:cNvPr id="3" name="TextBox 2">
            <a:extLst>
              <a:ext uri="{FF2B5EF4-FFF2-40B4-BE49-F238E27FC236}">
                <a16:creationId xmlns:a16="http://schemas.microsoft.com/office/drawing/2014/main" id="{9F5E23EF-0611-F94F-8FB0-12BF5301FE04}"/>
              </a:ext>
            </a:extLst>
          </p:cNvPr>
          <p:cNvSpPr txBox="1"/>
          <p:nvPr/>
        </p:nvSpPr>
        <p:spPr>
          <a:xfrm>
            <a:off x="1371600" y="1854790"/>
            <a:ext cx="9133114" cy="4524315"/>
          </a:xfrm>
          <a:prstGeom prst="rect">
            <a:avLst/>
          </a:prstGeom>
          <a:noFill/>
        </p:spPr>
        <p:txBody>
          <a:bodyPr wrap="square" rtlCol="0">
            <a:spAutoFit/>
          </a:bodyPr>
          <a:lstStyle/>
          <a:p>
            <a:r>
              <a:rPr lang="en-US" sz="2400" dirty="0"/>
              <a:t>See if you can –</a:t>
            </a:r>
          </a:p>
          <a:p>
            <a:pPr marL="285750" indent="-285750">
              <a:buFont typeface="Arial" panose="020B0604020202020204" pitchFamily="34" charset="0"/>
              <a:buChar char="•"/>
            </a:pPr>
            <a:r>
              <a:rPr lang="en-US" sz="2400" dirty="0">
                <a:solidFill>
                  <a:srgbClr val="00B050"/>
                </a:solidFill>
              </a:rPr>
              <a:t>1) Write a simple sentence.  </a:t>
            </a:r>
          </a:p>
          <a:p>
            <a:pPr marL="285750" indent="-285750">
              <a:buFont typeface="Arial" panose="020B0604020202020204" pitchFamily="34" charset="0"/>
              <a:buChar char="•"/>
            </a:pPr>
            <a:r>
              <a:rPr lang="en-US" sz="2400" dirty="0">
                <a:solidFill>
                  <a:srgbClr val="00B050"/>
                </a:solidFill>
              </a:rPr>
              <a:t>2) Explain why it is a simple sentence.</a:t>
            </a:r>
          </a:p>
          <a:p>
            <a:endParaRPr lang="en-US" sz="2400" dirty="0">
              <a:solidFill>
                <a:srgbClr val="00B050"/>
              </a:solidFill>
            </a:endParaRPr>
          </a:p>
          <a:p>
            <a:pPr marL="285750" indent="-285750">
              <a:buFont typeface="Arial" panose="020B0604020202020204" pitchFamily="34" charset="0"/>
              <a:buChar char="•"/>
            </a:pPr>
            <a:r>
              <a:rPr lang="en-US" sz="2400" dirty="0">
                <a:solidFill>
                  <a:srgbClr val="00B050"/>
                </a:solidFill>
              </a:rPr>
              <a:t>3) Write a compound sentence using a conjunction. </a:t>
            </a:r>
          </a:p>
          <a:p>
            <a:pPr marL="285750" indent="-285750">
              <a:buFont typeface="Arial" panose="020B0604020202020204" pitchFamily="34" charset="0"/>
              <a:buChar char="•"/>
            </a:pPr>
            <a:r>
              <a:rPr lang="en-US" sz="2400" dirty="0">
                <a:solidFill>
                  <a:srgbClr val="00B050"/>
                </a:solidFill>
              </a:rPr>
              <a:t>4) Explain why it is a compound sentence.</a:t>
            </a:r>
          </a:p>
          <a:p>
            <a:pPr marL="285750" indent="-285750">
              <a:buFont typeface="Arial" panose="020B0604020202020204" pitchFamily="34" charset="0"/>
              <a:buChar char="•"/>
            </a:pPr>
            <a:endParaRPr lang="en-US" sz="2400" dirty="0">
              <a:solidFill>
                <a:srgbClr val="00B050"/>
              </a:solidFill>
            </a:endParaRPr>
          </a:p>
          <a:p>
            <a:pPr marL="285750" indent="-285750">
              <a:buFont typeface="Arial" panose="020B0604020202020204" pitchFamily="34" charset="0"/>
              <a:buChar char="•"/>
            </a:pPr>
            <a:r>
              <a:rPr lang="en-US" sz="2400" dirty="0">
                <a:solidFill>
                  <a:srgbClr val="00B050"/>
                </a:solidFill>
              </a:rPr>
              <a:t>5) Write a complex sentence using a conjunction. </a:t>
            </a:r>
          </a:p>
          <a:p>
            <a:pPr marL="285750" indent="-285750">
              <a:buFont typeface="Arial" panose="020B0604020202020204" pitchFamily="34" charset="0"/>
              <a:buChar char="•"/>
            </a:pPr>
            <a:r>
              <a:rPr lang="en-US" sz="2400" dirty="0">
                <a:solidFill>
                  <a:srgbClr val="00B050"/>
                </a:solidFill>
              </a:rPr>
              <a:t>6) Explain why it is a complex sentence.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7) Explain in your own words why we use simple, compound and complex sentences.</a:t>
            </a:r>
          </a:p>
        </p:txBody>
      </p:sp>
    </p:spTree>
    <p:extLst>
      <p:ext uri="{BB962C8B-B14F-4D97-AF65-F5344CB8AC3E}">
        <p14:creationId xmlns:p14="http://schemas.microsoft.com/office/powerpoint/2010/main" val="3873957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20">
            <a:extLst>
              <a:ext uri="{FF2B5EF4-FFF2-40B4-BE49-F238E27FC236}">
                <a16:creationId xmlns:a16="http://schemas.microsoft.com/office/drawing/2014/main" id="{6E27A1D3-514E-E240-B88C-6998EC592EDE}"/>
              </a:ext>
            </a:extLst>
          </p:cNvPr>
          <p:cNvSpPr>
            <a:spLocks noGrp="1"/>
          </p:cNvSpPr>
          <p:nvPr>
            <p:ph type="title"/>
          </p:nvPr>
        </p:nvSpPr>
        <p:spPr>
          <a:xfrm>
            <a:off x="1981201" y="479426"/>
            <a:ext cx="8220075" cy="993775"/>
          </a:xfrm>
        </p:spPr>
        <p:txBody>
          <a:bodyPr/>
          <a:lstStyle/>
          <a:p>
            <a:pPr eaLnBrk="1" hangingPunct="1"/>
            <a:r>
              <a:rPr lang="en-GB" altLang="en-US" sz="3200" dirty="0">
                <a:solidFill>
                  <a:srgbClr val="013F7C"/>
                </a:solidFill>
              </a:rPr>
              <a:t>Review</a:t>
            </a:r>
          </a:p>
        </p:txBody>
      </p:sp>
      <p:sp>
        <p:nvSpPr>
          <p:cNvPr id="34819" name="Rectangle 4">
            <a:extLst>
              <a:ext uri="{FF2B5EF4-FFF2-40B4-BE49-F238E27FC236}">
                <a16:creationId xmlns:a16="http://schemas.microsoft.com/office/drawing/2014/main" id="{C74AB034-CB87-B149-AE0F-D8726A912271}"/>
              </a:ext>
            </a:extLst>
          </p:cNvPr>
          <p:cNvSpPr>
            <a:spLocks noChangeArrowheads="1"/>
          </p:cNvSpPr>
          <p:nvPr/>
        </p:nvSpPr>
        <p:spPr bwMode="auto">
          <a:xfrm>
            <a:off x="2279650" y="1335089"/>
            <a:ext cx="7632700" cy="644525"/>
          </a:xfrm>
          <a:prstGeom prst="rect">
            <a:avLst/>
          </a:prstGeom>
          <a:solidFill>
            <a:srgbClr val="2DB6BC">
              <a:alpha val="4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a:buFont typeface="Arial" panose="020B0604020202020204" pitchFamily="34" charset="0"/>
              <a:buNone/>
            </a:pPr>
            <a:r>
              <a:rPr lang="en-GB" altLang="en-US"/>
              <a:t>Which of these examples are complex sentences?</a:t>
            </a:r>
            <a:br>
              <a:rPr lang="en-GB" altLang="en-US"/>
            </a:br>
            <a:r>
              <a:rPr lang="en-GB" altLang="en-US"/>
              <a:t>Can you explain why?</a:t>
            </a:r>
          </a:p>
        </p:txBody>
      </p:sp>
      <p:sp>
        <p:nvSpPr>
          <p:cNvPr id="34820" name="Rectangle 4">
            <a:extLst>
              <a:ext uri="{FF2B5EF4-FFF2-40B4-BE49-F238E27FC236}">
                <a16:creationId xmlns:a16="http://schemas.microsoft.com/office/drawing/2014/main" id="{40980E23-70D8-134A-B983-14E78E5DC152}"/>
              </a:ext>
            </a:extLst>
          </p:cNvPr>
          <p:cNvSpPr>
            <a:spLocks noChangeArrowheads="1"/>
          </p:cNvSpPr>
          <p:nvPr/>
        </p:nvSpPr>
        <p:spPr bwMode="auto">
          <a:xfrm>
            <a:off x="2279650" y="2190750"/>
            <a:ext cx="7632700" cy="717550"/>
          </a:xfrm>
          <a:prstGeom prst="rect">
            <a:avLst/>
          </a:prstGeom>
          <a:solidFill>
            <a:schemeClr val="bg1">
              <a:alpha val="45882"/>
            </a:schemeClr>
          </a:solidFill>
          <a:ln w="28575">
            <a:solidFill>
              <a:srgbClr val="016399"/>
            </a:solidFill>
            <a:miter lim="800000"/>
            <a:headEnd/>
            <a:tailEnd/>
          </a:ln>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a:buFont typeface="Arial" panose="020B0604020202020204" pitchFamily="34" charset="0"/>
              <a:buNone/>
            </a:pPr>
            <a:r>
              <a:rPr lang="en-GB" altLang="en-US"/>
              <a:t>Giraffes have very long necks, which they use to their advantage to reach tall trees.</a:t>
            </a:r>
          </a:p>
        </p:txBody>
      </p:sp>
      <p:sp>
        <p:nvSpPr>
          <p:cNvPr id="34821" name="Rectangle 4">
            <a:extLst>
              <a:ext uri="{FF2B5EF4-FFF2-40B4-BE49-F238E27FC236}">
                <a16:creationId xmlns:a16="http://schemas.microsoft.com/office/drawing/2014/main" id="{BD6B01CD-BB39-A24F-B5F2-14A8341134E0}"/>
              </a:ext>
            </a:extLst>
          </p:cNvPr>
          <p:cNvSpPr>
            <a:spLocks noChangeArrowheads="1"/>
          </p:cNvSpPr>
          <p:nvPr/>
        </p:nvSpPr>
        <p:spPr bwMode="auto">
          <a:xfrm>
            <a:off x="2279650" y="3119438"/>
            <a:ext cx="7632700" cy="468312"/>
          </a:xfrm>
          <a:prstGeom prst="rect">
            <a:avLst/>
          </a:prstGeom>
          <a:solidFill>
            <a:schemeClr val="bg1">
              <a:alpha val="45882"/>
            </a:schemeClr>
          </a:solidFill>
          <a:ln w="28575">
            <a:solidFill>
              <a:srgbClr val="016399"/>
            </a:solidFill>
            <a:miter lim="800000"/>
            <a:headEnd/>
            <a:tailEnd/>
          </a:ln>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a:buFont typeface="Arial" panose="020B0604020202020204" pitchFamily="34" charset="0"/>
              <a:buNone/>
            </a:pPr>
            <a:r>
              <a:rPr lang="en-GB" altLang="en-US"/>
              <a:t>The alien approached the spaceship so the crew gasped. </a:t>
            </a:r>
          </a:p>
        </p:txBody>
      </p:sp>
      <p:sp>
        <p:nvSpPr>
          <p:cNvPr id="34822" name="Rectangle 4">
            <a:extLst>
              <a:ext uri="{FF2B5EF4-FFF2-40B4-BE49-F238E27FC236}">
                <a16:creationId xmlns:a16="http://schemas.microsoft.com/office/drawing/2014/main" id="{BECA85AA-2ECB-774C-8A7C-E47F9CB8503A}"/>
              </a:ext>
            </a:extLst>
          </p:cNvPr>
          <p:cNvSpPr>
            <a:spLocks noChangeArrowheads="1"/>
          </p:cNvSpPr>
          <p:nvPr/>
        </p:nvSpPr>
        <p:spPr bwMode="auto">
          <a:xfrm>
            <a:off x="2279650" y="3798889"/>
            <a:ext cx="7632700" cy="466725"/>
          </a:xfrm>
          <a:prstGeom prst="rect">
            <a:avLst/>
          </a:prstGeom>
          <a:solidFill>
            <a:schemeClr val="bg1">
              <a:alpha val="45882"/>
            </a:schemeClr>
          </a:solidFill>
          <a:ln w="28575">
            <a:solidFill>
              <a:srgbClr val="016399"/>
            </a:solidFill>
            <a:miter lim="800000"/>
            <a:headEnd/>
            <a:tailEnd/>
          </a:ln>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a:buFont typeface="Arial" panose="020B0604020202020204" pitchFamily="34" charset="0"/>
              <a:buNone/>
            </a:pPr>
            <a:r>
              <a:rPr lang="en-GB" altLang="en-US"/>
              <a:t>Before lunch, Cassie cycled into town. </a:t>
            </a:r>
          </a:p>
        </p:txBody>
      </p:sp>
      <p:sp>
        <p:nvSpPr>
          <p:cNvPr id="34823" name="Rectangle 4">
            <a:extLst>
              <a:ext uri="{FF2B5EF4-FFF2-40B4-BE49-F238E27FC236}">
                <a16:creationId xmlns:a16="http://schemas.microsoft.com/office/drawing/2014/main" id="{73ED1E11-03EC-D247-9AD4-A824A59606D3}"/>
              </a:ext>
            </a:extLst>
          </p:cNvPr>
          <p:cNvSpPr>
            <a:spLocks noChangeArrowheads="1"/>
          </p:cNvSpPr>
          <p:nvPr/>
        </p:nvSpPr>
        <p:spPr bwMode="auto">
          <a:xfrm>
            <a:off x="2279650" y="4495801"/>
            <a:ext cx="7632700" cy="468313"/>
          </a:xfrm>
          <a:prstGeom prst="rect">
            <a:avLst/>
          </a:prstGeom>
          <a:solidFill>
            <a:schemeClr val="bg1">
              <a:alpha val="45882"/>
            </a:schemeClr>
          </a:solidFill>
          <a:ln w="28575">
            <a:solidFill>
              <a:srgbClr val="016399"/>
            </a:solidFill>
            <a:miter lim="800000"/>
            <a:headEnd/>
            <a:tailEnd/>
          </a:ln>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a:buFont typeface="Arial" panose="020B0604020202020204" pitchFamily="34" charset="0"/>
              <a:buNone/>
            </a:pPr>
            <a:r>
              <a:rPr lang="en-GB" altLang="en-US">
                <a:solidFill>
                  <a:schemeClr val="tx1"/>
                </a:solidFill>
              </a:rPr>
              <a:t>Before his Grandma arrived, Billy frantically tidied his bedroom.</a:t>
            </a:r>
            <a:endParaRPr lang="en-GB" altLang="en-US"/>
          </a:p>
        </p:txBody>
      </p:sp>
      <p:sp>
        <p:nvSpPr>
          <p:cNvPr id="16" name="Rectangle 4">
            <a:extLst>
              <a:ext uri="{FF2B5EF4-FFF2-40B4-BE49-F238E27FC236}">
                <a16:creationId xmlns:a16="http://schemas.microsoft.com/office/drawing/2014/main" id="{1C3694CB-DFDD-BB44-99A5-2D7C0D26134B}"/>
              </a:ext>
            </a:extLst>
          </p:cNvPr>
          <p:cNvSpPr>
            <a:spLocks noChangeArrowheads="1"/>
          </p:cNvSpPr>
          <p:nvPr/>
        </p:nvSpPr>
        <p:spPr bwMode="auto">
          <a:xfrm>
            <a:off x="2279650" y="2190750"/>
            <a:ext cx="7632700" cy="717550"/>
          </a:xfrm>
          <a:prstGeom prst="rect">
            <a:avLst/>
          </a:prstGeom>
          <a:solidFill>
            <a:srgbClr val="FFFFFF"/>
          </a:solidFill>
          <a:ln w="57150">
            <a:solidFill>
              <a:srgbClr val="92D050"/>
            </a:solidFill>
            <a:miter lim="800000"/>
            <a:headEnd/>
            <a:tailEnd/>
          </a:ln>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a:buFont typeface="Arial" panose="020B0604020202020204" pitchFamily="34" charset="0"/>
              <a:buNone/>
            </a:pPr>
            <a:r>
              <a:rPr lang="en-GB" altLang="en-US"/>
              <a:t>Giraffes have very long necks, which they use to their advantage to reach tall trees.</a:t>
            </a:r>
          </a:p>
        </p:txBody>
      </p:sp>
      <p:sp>
        <p:nvSpPr>
          <p:cNvPr id="17" name="Rectangle 4">
            <a:extLst>
              <a:ext uri="{FF2B5EF4-FFF2-40B4-BE49-F238E27FC236}">
                <a16:creationId xmlns:a16="http://schemas.microsoft.com/office/drawing/2014/main" id="{BB47D78D-BCAB-FE4C-B8C3-C85955673E05}"/>
              </a:ext>
            </a:extLst>
          </p:cNvPr>
          <p:cNvSpPr>
            <a:spLocks noChangeArrowheads="1"/>
          </p:cNvSpPr>
          <p:nvPr/>
        </p:nvSpPr>
        <p:spPr bwMode="auto">
          <a:xfrm>
            <a:off x="2279650" y="4495801"/>
            <a:ext cx="7632700" cy="468313"/>
          </a:xfrm>
          <a:prstGeom prst="rect">
            <a:avLst/>
          </a:prstGeom>
          <a:solidFill>
            <a:srgbClr val="FFFFFF"/>
          </a:solidFill>
          <a:ln w="57150">
            <a:solidFill>
              <a:srgbClr val="92D050"/>
            </a:solidFill>
            <a:miter lim="800000"/>
            <a:headEnd/>
            <a:tailEnd/>
          </a:ln>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a:buFont typeface="Arial" panose="020B0604020202020204" pitchFamily="34" charset="0"/>
              <a:buNone/>
            </a:pPr>
            <a:r>
              <a:rPr lang="en-GB" altLang="en-US">
                <a:solidFill>
                  <a:schemeClr val="tx1"/>
                </a:solidFill>
              </a:rPr>
              <a:t>Before his Grandma arrived, Billy frantically tidied his bedroom.</a:t>
            </a:r>
            <a:endParaRPr lang="en-GB" altLang="en-US"/>
          </a:p>
        </p:txBody>
      </p:sp>
    </p:spTree>
    <p:extLst>
      <p:ext uri="{BB962C8B-B14F-4D97-AF65-F5344CB8AC3E}">
        <p14:creationId xmlns:p14="http://schemas.microsoft.com/office/powerpoint/2010/main" val="20171606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20">
            <a:extLst>
              <a:ext uri="{FF2B5EF4-FFF2-40B4-BE49-F238E27FC236}">
                <a16:creationId xmlns:a16="http://schemas.microsoft.com/office/drawing/2014/main" id="{CFF2FB0D-1D14-C045-AF95-462D61D91F04}"/>
              </a:ext>
            </a:extLst>
          </p:cNvPr>
          <p:cNvSpPr>
            <a:spLocks noGrp="1"/>
          </p:cNvSpPr>
          <p:nvPr>
            <p:ph type="title"/>
          </p:nvPr>
        </p:nvSpPr>
        <p:spPr>
          <a:xfrm>
            <a:off x="1981201" y="479426"/>
            <a:ext cx="8220075" cy="993775"/>
          </a:xfrm>
        </p:spPr>
        <p:txBody>
          <a:bodyPr/>
          <a:lstStyle/>
          <a:p>
            <a:pPr eaLnBrk="1" hangingPunct="1"/>
            <a:r>
              <a:rPr lang="en-GB" altLang="en-US" sz="3200" dirty="0">
                <a:solidFill>
                  <a:srgbClr val="013F7C"/>
                </a:solidFill>
              </a:rPr>
              <a:t>Review</a:t>
            </a:r>
          </a:p>
        </p:txBody>
      </p:sp>
      <p:sp>
        <p:nvSpPr>
          <p:cNvPr id="35843" name="Rectangle 4">
            <a:extLst>
              <a:ext uri="{FF2B5EF4-FFF2-40B4-BE49-F238E27FC236}">
                <a16:creationId xmlns:a16="http://schemas.microsoft.com/office/drawing/2014/main" id="{090E6AD4-848D-9F43-A64E-79751026247D}"/>
              </a:ext>
            </a:extLst>
          </p:cNvPr>
          <p:cNvSpPr>
            <a:spLocks noChangeArrowheads="1"/>
          </p:cNvSpPr>
          <p:nvPr/>
        </p:nvSpPr>
        <p:spPr bwMode="auto">
          <a:xfrm>
            <a:off x="2279650" y="1335088"/>
            <a:ext cx="7632700" cy="893762"/>
          </a:xfrm>
          <a:prstGeom prst="rect">
            <a:avLst/>
          </a:prstGeom>
          <a:solidFill>
            <a:srgbClr val="2DB6BC">
              <a:alpha val="4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a:buFont typeface="Arial" panose="020B0604020202020204" pitchFamily="34" charset="0"/>
              <a:buNone/>
            </a:pPr>
            <a:r>
              <a:rPr lang="en-GB" altLang="en-US"/>
              <a:t>Complete the sentences below by adding your own subordinate clause using your choice of subordinating conjunctions. Your dependent clause can become before or after the main clause.</a:t>
            </a:r>
          </a:p>
        </p:txBody>
      </p:sp>
      <p:sp>
        <p:nvSpPr>
          <p:cNvPr id="35844" name="Rectangle 4">
            <a:extLst>
              <a:ext uri="{FF2B5EF4-FFF2-40B4-BE49-F238E27FC236}">
                <a16:creationId xmlns:a16="http://schemas.microsoft.com/office/drawing/2014/main" id="{8D4A0FB4-A339-214F-B49A-19DA7E3D24E1}"/>
              </a:ext>
            </a:extLst>
          </p:cNvPr>
          <p:cNvSpPr>
            <a:spLocks noChangeArrowheads="1"/>
          </p:cNvSpPr>
          <p:nvPr/>
        </p:nvSpPr>
        <p:spPr bwMode="auto">
          <a:xfrm>
            <a:off x="2279650" y="3084513"/>
            <a:ext cx="7632700" cy="550862"/>
          </a:xfrm>
          <a:prstGeom prst="rect">
            <a:avLst/>
          </a:prstGeom>
          <a:solidFill>
            <a:schemeClr val="bg1">
              <a:alpha val="45882"/>
            </a:schemeClr>
          </a:solidFill>
          <a:ln w="28575">
            <a:solidFill>
              <a:srgbClr val="016399"/>
            </a:solidFill>
            <a:miter lim="800000"/>
            <a:headEnd/>
            <a:tailEnd/>
          </a:ln>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a:buFont typeface="Arial" panose="020B0604020202020204" pitchFamily="34" charset="0"/>
              <a:buNone/>
            </a:pPr>
            <a:r>
              <a:rPr lang="en-GB" altLang="en-US" sz="2400"/>
              <a:t>he had broken the world record</a:t>
            </a:r>
          </a:p>
        </p:txBody>
      </p:sp>
      <p:sp>
        <p:nvSpPr>
          <p:cNvPr id="35845" name="Rectangle 4">
            <a:extLst>
              <a:ext uri="{FF2B5EF4-FFF2-40B4-BE49-F238E27FC236}">
                <a16:creationId xmlns:a16="http://schemas.microsoft.com/office/drawing/2014/main" id="{523BF5E1-D857-6741-AB50-C4F208590F6D}"/>
              </a:ext>
            </a:extLst>
          </p:cNvPr>
          <p:cNvSpPr>
            <a:spLocks noChangeArrowheads="1"/>
          </p:cNvSpPr>
          <p:nvPr/>
        </p:nvSpPr>
        <p:spPr bwMode="auto">
          <a:xfrm>
            <a:off x="2279650" y="3981451"/>
            <a:ext cx="7632700" cy="550863"/>
          </a:xfrm>
          <a:prstGeom prst="rect">
            <a:avLst/>
          </a:prstGeom>
          <a:solidFill>
            <a:schemeClr val="bg1">
              <a:alpha val="45882"/>
            </a:schemeClr>
          </a:solidFill>
          <a:ln w="28575">
            <a:solidFill>
              <a:srgbClr val="016399"/>
            </a:solidFill>
            <a:miter lim="800000"/>
            <a:headEnd/>
            <a:tailEnd/>
          </a:ln>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a:buFont typeface="Arial" panose="020B0604020202020204" pitchFamily="34" charset="0"/>
              <a:buNone/>
            </a:pPr>
            <a:r>
              <a:rPr lang="en-GB" altLang="en-US" sz="2400"/>
              <a:t>science is an interesting subject</a:t>
            </a:r>
          </a:p>
        </p:txBody>
      </p:sp>
    </p:spTree>
    <p:extLst>
      <p:ext uri="{BB962C8B-B14F-4D97-AF65-F5344CB8AC3E}">
        <p14:creationId xmlns:p14="http://schemas.microsoft.com/office/powerpoint/2010/main" val="34376000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933C4-58BA-9E40-AC43-5EA727754897}"/>
              </a:ext>
            </a:extLst>
          </p:cNvPr>
          <p:cNvSpPr>
            <a:spLocks noGrp="1"/>
          </p:cNvSpPr>
          <p:nvPr>
            <p:ph type="title"/>
          </p:nvPr>
        </p:nvSpPr>
        <p:spPr/>
        <p:txBody>
          <a:bodyPr/>
          <a:lstStyle/>
          <a:p>
            <a:r>
              <a:rPr lang="en-US" dirty="0"/>
              <a:t>Thursday 10</a:t>
            </a:r>
            <a:r>
              <a:rPr lang="en-US" baseline="30000" dirty="0"/>
              <a:t>th</a:t>
            </a:r>
            <a:r>
              <a:rPr lang="en-US" dirty="0"/>
              <a:t> September 2020</a:t>
            </a:r>
          </a:p>
        </p:txBody>
      </p:sp>
      <p:sp>
        <p:nvSpPr>
          <p:cNvPr id="3" name="Content Placeholder 2">
            <a:extLst>
              <a:ext uri="{FF2B5EF4-FFF2-40B4-BE49-F238E27FC236}">
                <a16:creationId xmlns:a16="http://schemas.microsoft.com/office/drawing/2014/main" id="{BB3439F7-E93F-2649-897A-E90139225FB9}"/>
              </a:ext>
            </a:extLst>
          </p:cNvPr>
          <p:cNvSpPr>
            <a:spLocks noGrp="1"/>
          </p:cNvSpPr>
          <p:nvPr>
            <p:ph idx="1"/>
          </p:nvPr>
        </p:nvSpPr>
        <p:spPr/>
        <p:txBody>
          <a:bodyPr/>
          <a:lstStyle/>
          <a:p>
            <a:r>
              <a:rPr lang="en-US" dirty="0"/>
              <a:t>L.O. – To examine paragraph writing.</a:t>
            </a:r>
          </a:p>
        </p:txBody>
      </p:sp>
    </p:spTree>
    <p:extLst>
      <p:ext uri="{BB962C8B-B14F-4D97-AF65-F5344CB8AC3E}">
        <p14:creationId xmlns:p14="http://schemas.microsoft.com/office/powerpoint/2010/main" val="39419120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0">
            <a:extLst>
              <a:ext uri="{FF2B5EF4-FFF2-40B4-BE49-F238E27FC236}">
                <a16:creationId xmlns:a16="http://schemas.microsoft.com/office/drawing/2014/main" id="{D96AD049-4714-D642-8119-9B27D991B886}"/>
              </a:ext>
            </a:extLst>
          </p:cNvPr>
          <p:cNvSpPr>
            <a:spLocks noGrp="1"/>
          </p:cNvSpPr>
          <p:nvPr>
            <p:ph type="title"/>
          </p:nvPr>
        </p:nvSpPr>
        <p:spPr>
          <a:xfrm>
            <a:off x="1981201" y="479426"/>
            <a:ext cx="8220075" cy="993775"/>
          </a:xfrm>
        </p:spPr>
        <p:txBody>
          <a:bodyPr/>
          <a:lstStyle/>
          <a:p>
            <a:r>
              <a:rPr lang="en-GB" altLang="en-US" sz="3600"/>
              <a:t>What is a Paragraph?</a:t>
            </a:r>
          </a:p>
        </p:txBody>
      </p:sp>
      <p:sp>
        <p:nvSpPr>
          <p:cNvPr id="5" name="Rectangle 4">
            <a:extLst>
              <a:ext uri="{FF2B5EF4-FFF2-40B4-BE49-F238E27FC236}">
                <a16:creationId xmlns:a16="http://schemas.microsoft.com/office/drawing/2014/main" id="{594430AC-750B-6D42-8CC2-D985D7C3EF9D}"/>
              </a:ext>
            </a:extLst>
          </p:cNvPr>
          <p:cNvSpPr>
            <a:spLocks noChangeArrowheads="1"/>
          </p:cNvSpPr>
          <p:nvPr/>
        </p:nvSpPr>
        <p:spPr bwMode="auto">
          <a:xfrm>
            <a:off x="2279650" y="1362075"/>
            <a:ext cx="76327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defRPr>
                <a:solidFill>
                  <a:schemeClr val="tx1"/>
                </a:solidFill>
                <a:latin typeface="Twinkl" pitchFamily="2" charset="77"/>
              </a:defRPr>
            </a:lvl1pPr>
            <a:lvl2pPr marL="742950" indent="-285750">
              <a:defRPr>
                <a:solidFill>
                  <a:schemeClr val="tx1"/>
                </a:solidFill>
                <a:latin typeface="Twinkl" pitchFamily="2" charset="77"/>
              </a:defRPr>
            </a:lvl2pPr>
            <a:lvl3pPr marL="1143000" indent="-228600">
              <a:defRPr>
                <a:solidFill>
                  <a:schemeClr val="tx1"/>
                </a:solidFill>
                <a:latin typeface="Twinkl" pitchFamily="2" charset="77"/>
              </a:defRPr>
            </a:lvl3pPr>
            <a:lvl4pPr marL="1600200" indent="-228600">
              <a:defRPr>
                <a:solidFill>
                  <a:schemeClr val="tx1"/>
                </a:solidFill>
                <a:latin typeface="Twinkl" pitchFamily="2" charset="77"/>
              </a:defRPr>
            </a:lvl4pPr>
            <a:lvl5pPr marL="2057400" indent="-228600">
              <a:defRPr>
                <a:solidFill>
                  <a:schemeClr val="tx1"/>
                </a:solidFill>
                <a:latin typeface="Twinkl" pitchFamily="2" charset="77"/>
              </a:defRPr>
            </a:lvl5pPr>
            <a:lvl6pPr marL="2514600" indent="-228600" fontAlgn="base">
              <a:spcBef>
                <a:spcPct val="0"/>
              </a:spcBef>
              <a:spcAft>
                <a:spcPct val="0"/>
              </a:spcAft>
              <a:defRPr>
                <a:solidFill>
                  <a:schemeClr val="tx1"/>
                </a:solidFill>
                <a:latin typeface="Twinkl" pitchFamily="2" charset="77"/>
              </a:defRPr>
            </a:lvl6pPr>
            <a:lvl7pPr marL="2971800" indent="-228600" fontAlgn="base">
              <a:spcBef>
                <a:spcPct val="0"/>
              </a:spcBef>
              <a:spcAft>
                <a:spcPct val="0"/>
              </a:spcAft>
              <a:defRPr>
                <a:solidFill>
                  <a:schemeClr val="tx1"/>
                </a:solidFill>
                <a:latin typeface="Twinkl" pitchFamily="2" charset="77"/>
              </a:defRPr>
            </a:lvl7pPr>
            <a:lvl8pPr marL="3429000" indent="-228600" fontAlgn="base">
              <a:spcBef>
                <a:spcPct val="0"/>
              </a:spcBef>
              <a:spcAft>
                <a:spcPct val="0"/>
              </a:spcAft>
              <a:defRPr>
                <a:solidFill>
                  <a:schemeClr val="tx1"/>
                </a:solidFill>
                <a:latin typeface="Twinkl" pitchFamily="2" charset="77"/>
              </a:defRPr>
            </a:lvl8pPr>
            <a:lvl9pPr marL="3886200" indent="-228600" fontAlgn="base">
              <a:spcBef>
                <a:spcPct val="0"/>
              </a:spcBef>
              <a:spcAft>
                <a:spcPct val="0"/>
              </a:spcAft>
              <a:defRPr>
                <a:solidFill>
                  <a:schemeClr val="tx1"/>
                </a:solidFill>
                <a:latin typeface="Twinkl" pitchFamily="2" charset="77"/>
              </a:defRPr>
            </a:lvl9pPr>
          </a:lstStyle>
          <a:p>
            <a:pPr algn="ctr" eaLnBrk="1" hangingPunct="1"/>
            <a:r>
              <a:rPr lang="en-GB" altLang="en-US"/>
              <a:t>A </a:t>
            </a:r>
            <a:r>
              <a:rPr lang="en-GB" altLang="en-US" b="1"/>
              <a:t>paragraph</a:t>
            </a:r>
            <a:r>
              <a:rPr lang="en-GB" altLang="en-US"/>
              <a:t> is a </a:t>
            </a:r>
            <a:r>
              <a:rPr lang="en-GB" altLang="en-US" b="1"/>
              <a:t>group of sentences </a:t>
            </a:r>
            <a:r>
              <a:rPr lang="en-GB" altLang="en-US"/>
              <a:t>within  a piece of writing which is written about the </a:t>
            </a:r>
            <a:r>
              <a:rPr lang="en-GB" altLang="en-US" b="1"/>
              <a:t>same idea </a:t>
            </a:r>
            <a:r>
              <a:rPr lang="en-GB" altLang="en-US"/>
              <a:t>or topic.</a:t>
            </a:r>
          </a:p>
        </p:txBody>
      </p:sp>
      <p:pic>
        <p:nvPicPr>
          <p:cNvPr id="7" name="Picture 11">
            <a:extLst>
              <a:ext uri="{FF2B5EF4-FFF2-40B4-BE49-F238E27FC236}">
                <a16:creationId xmlns:a16="http://schemas.microsoft.com/office/drawing/2014/main" id="{88569F90-8DFD-4F45-BB7A-727422645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4588" y="2168526"/>
            <a:ext cx="4813300"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72703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Title 5">
            <a:extLst>
              <a:ext uri="{FF2B5EF4-FFF2-40B4-BE49-F238E27FC236}">
                <a16:creationId xmlns:a16="http://schemas.microsoft.com/office/drawing/2014/main" id="{3D48FE24-0741-324C-970F-B980ED408E9D}"/>
              </a:ext>
            </a:extLst>
          </p:cNvPr>
          <p:cNvSpPr>
            <a:spLocks noGrp="1"/>
          </p:cNvSpPr>
          <p:nvPr>
            <p:ph type="title"/>
          </p:nvPr>
        </p:nvSpPr>
        <p:spPr>
          <a:xfrm>
            <a:off x="1981201" y="630239"/>
            <a:ext cx="8220075" cy="873125"/>
          </a:xfrm>
        </p:spPr>
        <p:txBody>
          <a:bodyPr>
            <a:normAutofit fontScale="90000"/>
          </a:bodyPr>
          <a:lstStyle/>
          <a:p>
            <a:pPr eaLnBrk="1" hangingPunct="1">
              <a:defRPr/>
            </a:pPr>
            <a:r>
              <a:rPr lang="en-GB" altLang="en-US" sz="3600" dirty="0"/>
              <a:t>Creating Cohesion</a:t>
            </a:r>
          </a:p>
        </p:txBody>
      </p:sp>
      <p:sp>
        <p:nvSpPr>
          <p:cNvPr id="10" name="Rectangle 9">
            <a:extLst>
              <a:ext uri="{FF2B5EF4-FFF2-40B4-BE49-F238E27FC236}">
                <a16:creationId xmlns:a16="http://schemas.microsoft.com/office/drawing/2014/main" id="{41B6FF45-9191-1A48-BA67-240A6BC6929F}"/>
              </a:ext>
            </a:extLst>
          </p:cNvPr>
          <p:cNvSpPr/>
          <p:nvPr/>
        </p:nvSpPr>
        <p:spPr>
          <a:xfrm>
            <a:off x="2279650" y="1493839"/>
            <a:ext cx="7596188" cy="82073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defRPr/>
            </a:pPr>
            <a:r>
              <a:rPr lang="en-GB" dirty="0">
                <a:solidFill>
                  <a:schemeClr val="tx1"/>
                </a:solidFill>
              </a:rPr>
              <a:t>When the ideas within paragraphs link well together we say the paragraph </a:t>
            </a:r>
            <a:br>
              <a:rPr lang="en-GB" dirty="0">
                <a:solidFill>
                  <a:schemeClr val="tx1"/>
                </a:solidFill>
              </a:rPr>
            </a:br>
            <a:r>
              <a:rPr lang="en-GB" dirty="0">
                <a:solidFill>
                  <a:schemeClr val="tx1"/>
                </a:solidFill>
              </a:rPr>
              <a:t>has </a:t>
            </a:r>
            <a:r>
              <a:rPr lang="en-GB" b="1" dirty="0">
                <a:solidFill>
                  <a:schemeClr val="tx1"/>
                </a:solidFill>
              </a:rPr>
              <a:t>cohesion</a:t>
            </a:r>
            <a:r>
              <a:rPr lang="en-GB" dirty="0">
                <a:solidFill>
                  <a:schemeClr val="tx1"/>
                </a:solidFill>
              </a:rPr>
              <a:t>.</a:t>
            </a:r>
          </a:p>
        </p:txBody>
      </p:sp>
      <p:sp>
        <p:nvSpPr>
          <p:cNvPr id="8" name="Rectangle 7">
            <a:extLst>
              <a:ext uri="{FF2B5EF4-FFF2-40B4-BE49-F238E27FC236}">
                <a16:creationId xmlns:a16="http://schemas.microsoft.com/office/drawing/2014/main" id="{DBA41173-AB59-AB49-9745-6B8AF1F979F8}"/>
              </a:ext>
            </a:extLst>
          </p:cNvPr>
          <p:cNvSpPr/>
          <p:nvPr/>
        </p:nvSpPr>
        <p:spPr>
          <a:xfrm>
            <a:off x="2890838" y="2332039"/>
            <a:ext cx="6392862" cy="5413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88000" anchor="ctr"/>
          <a:lstStyle/>
          <a:p>
            <a:pPr algn="ctr">
              <a:defRPr/>
            </a:pPr>
            <a:r>
              <a:rPr lang="en-GB" dirty="0">
                <a:solidFill>
                  <a:schemeClr val="tx1"/>
                </a:solidFill>
                <a:latin typeface="+mj-lt"/>
              </a:rPr>
              <a:t>You can think of cohesion like glue holding the text together.</a:t>
            </a:r>
          </a:p>
        </p:txBody>
      </p:sp>
      <p:sp>
        <p:nvSpPr>
          <p:cNvPr id="9" name="Rectangle 8">
            <a:extLst>
              <a:ext uri="{FF2B5EF4-FFF2-40B4-BE49-F238E27FC236}">
                <a16:creationId xmlns:a16="http://schemas.microsoft.com/office/drawing/2014/main" id="{380836D4-7B91-1248-8C40-63CA097039C7}"/>
              </a:ext>
            </a:extLst>
          </p:cNvPr>
          <p:cNvSpPr>
            <a:spLocks noChangeArrowheads="1"/>
          </p:cNvSpPr>
          <p:nvPr/>
        </p:nvSpPr>
        <p:spPr bwMode="auto">
          <a:xfrm>
            <a:off x="2360613" y="3414714"/>
            <a:ext cx="3395662"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9pPr>
          </a:lstStyle>
          <a:p>
            <a:pPr>
              <a:lnSpc>
                <a:spcPct val="150000"/>
              </a:lnSpc>
              <a:spcBef>
                <a:spcPct val="0"/>
              </a:spcBef>
            </a:pPr>
            <a:r>
              <a:rPr lang="en-GB" altLang="en-US">
                <a:solidFill>
                  <a:schemeClr val="tx1"/>
                </a:solidFill>
              </a:rPr>
              <a:t>It keeps order in the paragraph.</a:t>
            </a:r>
          </a:p>
          <a:p>
            <a:pPr>
              <a:lnSpc>
                <a:spcPct val="150000"/>
              </a:lnSpc>
              <a:spcBef>
                <a:spcPct val="0"/>
              </a:spcBef>
            </a:pPr>
            <a:r>
              <a:rPr lang="en-GB" altLang="en-US">
                <a:solidFill>
                  <a:schemeClr val="tx1"/>
                </a:solidFill>
              </a:rPr>
              <a:t>Related ideas are kept together.</a:t>
            </a:r>
          </a:p>
          <a:p>
            <a:pPr>
              <a:lnSpc>
                <a:spcPct val="150000"/>
              </a:lnSpc>
              <a:spcBef>
                <a:spcPct val="0"/>
              </a:spcBef>
            </a:pPr>
            <a:r>
              <a:rPr lang="en-GB" altLang="en-US">
                <a:solidFill>
                  <a:schemeClr val="tx1"/>
                </a:solidFill>
              </a:rPr>
              <a:t>It makes it easier for the reader to understand the text.</a:t>
            </a:r>
          </a:p>
          <a:p>
            <a:pPr>
              <a:lnSpc>
                <a:spcPct val="150000"/>
              </a:lnSpc>
              <a:spcBef>
                <a:spcPct val="0"/>
              </a:spcBef>
            </a:pPr>
            <a:r>
              <a:rPr lang="en-GB" altLang="en-US">
                <a:solidFill>
                  <a:schemeClr val="tx1"/>
                </a:solidFill>
              </a:rPr>
              <a:t>Ideas flow more smoothly.</a:t>
            </a:r>
          </a:p>
          <a:p>
            <a:pPr>
              <a:lnSpc>
                <a:spcPct val="150000"/>
              </a:lnSpc>
              <a:spcBef>
                <a:spcPct val="0"/>
              </a:spcBef>
            </a:pPr>
            <a:r>
              <a:rPr lang="en-GB" altLang="en-US">
                <a:solidFill>
                  <a:schemeClr val="tx1"/>
                </a:solidFill>
              </a:rPr>
              <a:t>It provides links between ideas.</a:t>
            </a:r>
          </a:p>
        </p:txBody>
      </p:sp>
      <p:sp>
        <p:nvSpPr>
          <p:cNvPr id="15" name="Rectangle 14">
            <a:extLst>
              <a:ext uri="{FF2B5EF4-FFF2-40B4-BE49-F238E27FC236}">
                <a16:creationId xmlns:a16="http://schemas.microsoft.com/office/drawing/2014/main" id="{E2BAB5A3-E804-8F49-B4A3-85DDA535F417}"/>
              </a:ext>
            </a:extLst>
          </p:cNvPr>
          <p:cNvSpPr/>
          <p:nvPr/>
        </p:nvSpPr>
        <p:spPr>
          <a:xfrm>
            <a:off x="2279650" y="2887663"/>
            <a:ext cx="7596188" cy="50006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defRPr/>
            </a:pPr>
            <a:r>
              <a:rPr lang="en-GB" sz="1700" dirty="0">
                <a:solidFill>
                  <a:schemeClr val="tx1"/>
                </a:solidFill>
              </a:rPr>
              <a:t>What do you think cohesion does?</a:t>
            </a:r>
          </a:p>
        </p:txBody>
      </p:sp>
    </p:spTree>
    <p:extLst>
      <p:ext uri="{BB962C8B-B14F-4D97-AF65-F5344CB8AC3E}">
        <p14:creationId xmlns:p14="http://schemas.microsoft.com/office/powerpoint/2010/main" val="4030256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Title 5">
            <a:extLst>
              <a:ext uri="{FF2B5EF4-FFF2-40B4-BE49-F238E27FC236}">
                <a16:creationId xmlns:a16="http://schemas.microsoft.com/office/drawing/2014/main" id="{BB936AA1-9C32-BC49-AF0E-C7FD2F17084C}"/>
              </a:ext>
            </a:extLst>
          </p:cNvPr>
          <p:cNvSpPr>
            <a:spLocks noGrp="1"/>
          </p:cNvSpPr>
          <p:nvPr>
            <p:ph type="title"/>
          </p:nvPr>
        </p:nvSpPr>
        <p:spPr>
          <a:xfrm>
            <a:off x="1981201" y="630239"/>
            <a:ext cx="8220075" cy="873125"/>
          </a:xfrm>
        </p:spPr>
        <p:txBody>
          <a:bodyPr>
            <a:normAutofit fontScale="90000"/>
          </a:bodyPr>
          <a:lstStyle/>
          <a:p>
            <a:pPr eaLnBrk="1" hangingPunct="1">
              <a:defRPr/>
            </a:pPr>
            <a:r>
              <a:rPr lang="en-GB" altLang="en-US" sz="3600" dirty="0"/>
              <a:t>Creating Cohesion</a:t>
            </a:r>
          </a:p>
        </p:txBody>
      </p:sp>
      <p:sp>
        <p:nvSpPr>
          <p:cNvPr id="10" name="Rectangle 9">
            <a:extLst>
              <a:ext uri="{FF2B5EF4-FFF2-40B4-BE49-F238E27FC236}">
                <a16:creationId xmlns:a16="http://schemas.microsoft.com/office/drawing/2014/main" id="{E3008F29-49EF-284C-BB0F-013FD9BA67D6}"/>
              </a:ext>
            </a:extLst>
          </p:cNvPr>
          <p:cNvSpPr/>
          <p:nvPr/>
        </p:nvSpPr>
        <p:spPr>
          <a:xfrm>
            <a:off x="2279650" y="1489075"/>
            <a:ext cx="7596188" cy="1131888"/>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defRPr/>
            </a:pPr>
            <a:r>
              <a:rPr lang="en-GB" dirty="0">
                <a:solidFill>
                  <a:schemeClr val="tx1"/>
                </a:solidFill>
              </a:rPr>
              <a:t>You can connect ideas in </a:t>
            </a:r>
            <a:r>
              <a:rPr lang="en-GB" b="1" dirty="0">
                <a:solidFill>
                  <a:schemeClr val="tx1"/>
                </a:solidFill>
              </a:rPr>
              <a:t>separate sentences </a:t>
            </a:r>
            <a:r>
              <a:rPr lang="en-GB" dirty="0">
                <a:solidFill>
                  <a:schemeClr val="tx1"/>
                </a:solidFill>
              </a:rPr>
              <a:t>by using connecting adverbs.</a:t>
            </a:r>
          </a:p>
          <a:p>
            <a:pPr>
              <a:defRPr/>
            </a:pPr>
            <a:r>
              <a:rPr lang="en-GB" dirty="0">
                <a:solidFill>
                  <a:schemeClr val="tx1"/>
                </a:solidFill>
              </a:rPr>
              <a:t>Connecting adverbs (and adverbial phrases and clauses) maintain the cohesion of a text in several ways:</a:t>
            </a:r>
          </a:p>
        </p:txBody>
      </p:sp>
      <p:sp>
        <p:nvSpPr>
          <p:cNvPr id="2" name="Rectangle 1">
            <a:extLst>
              <a:ext uri="{FF2B5EF4-FFF2-40B4-BE49-F238E27FC236}">
                <a16:creationId xmlns:a16="http://schemas.microsoft.com/office/drawing/2014/main" id="{23785E3E-F7E5-8548-AA74-2E93C5AEC635}"/>
              </a:ext>
            </a:extLst>
          </p:cNvPr>
          <p:cNvSpPr/>
          <p:nvPr/>
        </p:nvSpPr>
        <p:spPr>
          <a:xfrm>
            <a:off x="2397125" y="2676526"/>
            <a:ext cx="7475538" cy="473075"/>
          </a:xfrm>
          <a:prstGeom prst="rect">
            <a:avLst/>
          </a:prstGeom>
        </p:spPr>
        <p:txBody>
          <a:bodyPr>
            <a:spAutoFit/>
          </a:bodyPr>
          <a:lstStyle/>
          <a:p>
            <a:pPr marL="285750" indent="-285750">
              <a:lnSpc>
                <a:spcPct val="150000"/>
              </a:lnSpc>
              <a:buFont typeface="Arial" panose="020B0604020202020204" pitchFamily="34" charset="0"/>
              <a:buChar char="•"/>
              <a:defRPr/>
            </a:pPr>
            <a:r>
              <a:rPr lang="en-GB" b="1" dirty="0"/>
              <a:t>emphasis/addition</a:t>
            </a:r>
            <a:r>
              <a:rPr lang="en-GB" dirty="0"/>
              <a:t> – furthermore, moreover, also</a:t>
            </a:r>
          </a:p>
        </p:txBody>
      </p:sp>
      <p:sp>
        <p:nvSpPr>
          <p:cNvPr id="4" name="Rectangle 3">
            <a:extLst>
              <a:ext uri="{FF2B5EF4-FFF2-40B4-BE49-F238E27FC236}">
                <a16:creationId xmlns:a16="http://schemas.microsoft.com/office/drawing/2014/main" id="{43EC0808-61FF-794F-A294-7EF0E38A7529}"/>
              </a:ext>
            </a:extLst>
          </p:cNvPr>
          <p:cNvSpPr>
            <a:spLocks noChangeArrowheads="1"/>
          </p:cNvSpPr>
          <p:nvPr/>
        </p:nvSpPr>
        <p:spPr bwMode="auto">
          <a:xfrm>
            <a:off x="2397126" y="5353051"/>
            <a:ext cx="5667375" cy="46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9pPr>
          </a:lstStyle>
          <a:p>
            <a:pPr>
              <a:lnSpc>
                <a:spcPct val="150000"/>
              </a:lnSpc>
              <a:spcBef>
                <a:spcPct val="0"/>
              </a:spcBef>
            </a:pPr>
            <a:r>
              <a:rPr lang="en-GB" altLang="en-US" b="1">
                <a:solidFill>
                  <a:schemeClr val="tx1"/>
                </a:solidFill>
              </a:rPr>
              <a:t>indicating time </a:t>
            </a:r>
            <a:r>
              <a:rPr lang="en-GB" altLang="en-US">
                <a:solidFill>
                  <a:schemeClr val="tx1"/>
                </a:solidFill>
              </a:rPr>
              <a:t>– just then, meanwhile, later, after</a:t>
            </a:r>
          </a:p>
        </p:txBody>
      </p:sp>
      <p:sp>
        <p:nvSpPr>
          <p:cNvPr id="8" name="Rectangle 7">
            <a:extLst>
              <a:ext uri="{FF2B5EF4-FFF2-40B4-BE49-F238E27FC236}">
                <a16:creationId xmlns:a16="http://schemas.microsoft.com/office/drawing/2014/main" id="{6EC7DC0A-6B6D-E846-A860-6D079E809D61}"/>
              </a:ext>
            </a:extLst>
          </p:cNvPr>
          <p:cNvSpPr>
            <a:spLocks noChangeArrowheads="1"/>
          </p:cNvSpPr>
          <p:nvPr/>
        </p:nvSpPr>
        <p:spPr bwMode="auto">
          <a:xfrm>
            <a:off x="2397126" y="4953001"/>
            <a:ext cx="7478713" cy="46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9pPr>
          </a:lstStyle>
          <a:p>
            <a:pPr>
              <a:lnSpc>
                <a:spcPct val="150000"/>
              </a:lnSpc>
              <a:spcBef>
                <a:spcPct val="0"/>
              </a:spcBef>
            </a:pPr>
            <a:r>
              <a:rPr lang="en-GB" altLang="en-US" b="1">
                <a:solidFill>
                  <a:schemeClr val="tx1"/>
                </a:solidFill>
              </a:rPr>
              <a:t>indicating result </a:t>
            </a:r>
            <a:r>
              <a:rPr lang="en-GB" altLang="en-US">
                <a:solidFill>
                  <a:schemeClr val="tx1"/>
                </a:solidFill>
              </a:rPr>
              <a:t>– therefore, consequently, as a result</a:t>
            </a:r>
          </a:p>
        </p:txBody>
      </p:sp>
      <p:sp>
        <p:nvSpPr>
          <p:cNvPr id="9" name="Rectangle 8">
            <a:extLst>
              <a:ext uri="{FF2B5EF4-FFF2-40B4-BE49-F238E27FC236}">
                <a16:creationId xmlns:a16="http://schemas.microsoft.com/office/drawing/2014/main" id="{F8D57648-D4D0-AE40-A5F2-90A70B4C1E75}"/>
              </a:ext>
            </a:extLst>
          </p:cNvPr>
          <p:cNvSpPr>
            <a:spLocks noChangeArrowheads="1"/>
          </p:cNvSpPr>
          <p:nvPr/>
        </p:nvSpPr>
        <p:spPr bwMode="auto">
          <a:xfrm>
            <a:off x="2397126" y="4552951"/>
            <a:ext cx="2764411" cy="46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lnSpc>
                <a:spcPct val="90000"/>
              </a:lnSpc>
              <a:spcBef>
                <a:spcPts val="1000"/>
              </a:spcBef>
              <a:buFont typeface="Arial" panose="020B0604020202020204" pitchFamily="34" charset="0"/>
              <a:buChar char="•"/>
              <a:defRPr>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9pPr>
          </a:lstStyle>
          <a:p>
            <a:pPr>
              <a:lnSpc>
                <a:spcPct val="150000"/>
              </a:lnSpc>
              <a:spcBef>
                <a:spcPct val="0"/>
              </a:spcBef>
            </a:pPr>
            <a:r>
              <a:rPr lang="en-GB" altLang="en-US" b="1">
                <a:solidFill>
                  <a:schemeClr val="tx1"/>
                </a:solidFill>
              </a:rPr>
              <a:t>listing</a:t>
            </a:r>
            <a:r>
              <a:rPr lang="en-GB" altLang="en-US">
                <a:solidFill>
                  <a:schemeClr val="tx1"/>
                </a:solidFill>
              </a:rPr>
              <a:t> - first of all, finally</a:t>
            </a:r>
          </a:p>
        </p:txBody>
      </p:sp>
      <p:sp>
        <p:nvSpPr>
          <p:cNvPr id="11" name="Rectangle 10">
            <a:extLst>
              <a:ext uri="{FF2B5EF4-FFF2-40B4-BE49-F238E27FC236}">
                <a16:creationId xmlns:a16="http://schemas.microsoft.com/office/drawing/2014/main" id="{3968974D-8E77-CD4F-8A28-5EE19ADD53A8}"/>
              </a:ext>
            </a:extLst>
          </p:cNvPr>
          <p:cNvSpPr>
            <a:spLocks noChangeArrowheads="1"/>
          </p:cNvSpPr>
          <p:nvPr/>
        </p:nvSpPr>
        <p:spPr bwMode="auto">
          <a:xfrm>
            <a:off x="2397125" y="4144964"/>
            <a:ext cx="6935788" cy="46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9pPr>
          </a:lstStyle>
          <a:p>
            <a:pPr>
              <a:lnSpc>
                <a:spcPct val="150000"/>
              </a:lnSpc>
              <a:spcBef>
                <a:spcPct val="0"/>
              </a:spcBef>
            </a:pPr>
            <a:r>
              <a:rPr lang="en-GB" altLang="en-US" b="1">
                <a:solidFill>
                  <a:schemeClr val="tx1"/>
                </a:solidFill>
              </a:rPr>
              <a:t>explaining</a:t>
            </a:r>
            <a:r>
              <a:rPr lang="en-GB" altLang="en-US">
                <a:solidFill>
                  <a:schemeClr val="tx1"/>
                </a:solidFill>
              </a:rPr>
              <a:t> – for example, in other words, that is to say</a:t>
            </a:r>
          </a:p>
        </p:txBody>
      </p:sp>
      <p:sp>
        <p:nvSpPr>
          <p:cNvPr id="12" name="Rectangle 11">
            <a:extLst>
              <a:ext uri="{FF2B5EF4-FFF2-40B4-BE49-F238E27FC236}">
                <a16:creationId xmlns:a16="http://schemas.microsoft.com/office/drawing/2014/main" id="{7441EFFE-A46D-2541-9402-A6C79013BDF6}"/>
              </a:ext>
            </a:extLst>
          </p:cNvPr>
          <p:cNvSpPr>
            <a:spLocks noChangeArrowheads="1"/>
          </p:cNvSpPr>
          <p:nvPr/>
        </p:nvSpPr>
        <p:spPr bwMode="auto">
          <a:xfrm>
            <a:off x="2397125" y="3727451"/>
            <a:ext cx="4018088" cy="46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lnSpc>
                <a:spcPct val="90000"/>
              </a:lnSpc>
              <a:spcBef>
                <a:spcPts val="1000"/>
              </a:spcBef>
              <a:buFont typeface="Arial" panose="020B0604020202020204" pitchFamily="34" charset="0"/>
              <a:buChar char="•"/>
              <a:defRPr>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9pPr>
          </a:lstStyle>
          <a:p>
            <a:pPr>
              <a:lnSpc>
                <a:spcPct val="150000"/>
              </a:lnSpc>
              <a:spcBef>
                <a:spcPct val="0"/>
              </a:spcBef>
            </a:pPr>
            <a:r>
              <a:rPr lang="en-GB" altLang="en-US" b="1">
                <a:solidFill>
                  <a:schemeClr val="tx1"/>
                </a:solidFill>
              </a:rPr>
              <a:t>reinforcing</a:t>
            </a:r>
            <a:r>
              <a:rPr lang="en-GB" altLang="en-US">
                <a:solidFill>
                  <a:schemeClr val="tx1"/>
                </a:solidFill>
              </a:rPr>
              <a:t> – besides, anyway, after all</a:t>
            </a:r>
          </a:p>
        </p:txBody>
      </p:sp>
      <p:sp>
        <p:nvSpPr>
          <p:cNvPr id="13" name="Rectangle 12">
            <a:extLst>
              <a:ext uri="{FF2B5EF4-FFF2-40B4-BE49-F238E27FC236}">
                <a16:creationId xmlns:a16="http://schemas.microsoft.com/office/drawing/2014/main" id="{46EA6004-1F22-FF44-AE7C-C12C460EF940}"/>
              </a:ext>
            </a:extLst>
          </p:cNvPr>
          <p:cNvSpPr>
            <a:spLocks noChangeArrowheads="1"/>
          </p:cNvSpPr>
          <p:nvPr/>
        </p:nvSpPr>
        <p:spPr bwMode="auto">
          <a:xfrm>
            <a:off x="2397126" y="3167063"/>
            <a:ext cx="74787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9pPr>
          </a:lstStyle>
          <a:p>
            <a:pPr>
              <a:lnSpc>
                <a:spcPct val="100000"/>
              </a:lnSpc>
              <a:spcBef>
                <a:spcPct val="0"/>
              </a:spcBef>
            </a:pPr>
            <a:r>
              <a:rPr lang="en-GB" altLang="en-US" b="1">
                <a:solidFill>
                  <a:schemeClr val="tx1"/>
                </a:solidFill>
              </a:rPr>
              <a:t>opposition</a:t>
            </a:r>
            <a:r>
              <a:rPr lang="en-GB" altLang="en-US">
                <a:solidFill>
                  <a:schemeClr val="tx1"/>
                </a:solidFill>
              </a:rPr>
              <a:t> – however, nevertheless, on the other hand, instead, in contrast, looking at it another way.</a:t>
            </a:r>
          </a:p>
        </p:txBody>
      </p:sp>
    </p:spTree>
    <p:extLst>
      <p:ext uri="{BB962C8B-B14F-4D97-AF65-F5344CB8AC3E}">
        <p14:creationId xmlns:p14="http://schemas.microsoft.com/office/powerpoint/2010/main" val="174200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P spid="9" grpId="0"/>
      <p:bldP spid="11" grpId="0"/>
      <p:bldP spid="12" grpId="0"/>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Title 5">
            <a:extLst>
              <a:ext uri="{FF2B5EF4-FFF2-40B4-BE49-F238E27FC236}">
                <a16:creationId xmlns:a16="http://schemas.microsoft.com/office/drawing/2014/main" id="{5A83A152-4B13-DD4C-941F-55A0C72B7179}"/>
              </a:ext>
            </a:extLst>
          </p:cNvPr>
          <p:cNvSpPr>
            <a:spLocks noGrp="1"/>
          </p:cNvSpPr>
          <p:nvPr>
            <p:ph type="title"/>
          </p:nvPr>
        </p:nvSpPr>
        <p:spPr>
          <a:xfrm>
            <a:off x="979716" y="398237"/>
            <a:ext cx="8220075" cy="873125"/>
          </a:xfrm>
        </p:spPr>
        <p:txBody>
          <a:bodyPr>
            <a:normAutofit fontScale="90000"/>
          </a:bodyPr>
          <a:lstStyle/>
          <a:p>
            <a:pPr eaLnBrk="1" hangingPunct="1">
              <a:defRPr/>
            </a:pPr>
            <a:r>
              <a:rPr lang="en-GB" altLang="en-US" sz="3600" dirty="0"/>
              <a:t>Creating Cohesion</a:t>
            </a:r>
          </a:p>
        </p:txBody>
      </p:sp>
      <p:sp>
        <p:nvSpPr>
          <p:cNvPr id="2" name="Rectangle 1">
            <a:extLst>
              <a:ext uri="{FF2B5EF4-FFF2-40B4-BE49-F238E27FC236}">
                <a16:creationId xmlns:a16="http://schemas.microsoft.com/office/drawing/2014/main" id="{94C7C210-8746-B548-8569-84882036B724}"/>
              </a:ext>
            </a:extLst>
          </p:cNvPr>
          <p:cNvSpPr/>
          <p:nvPr/>
        </p:nvSpPr>
        <p:spPr>
          <a:xfrm>
            <a:off x="2396331" y="4046764"/>
            <a:ext cx="7399337" cy="1508105"/>
          </a:xfrm>
          <a:prstGeom prst="rect">
            <a:avLst/>
          </a:prstGeom>
        </p:spPr>
        <p:txBody>
          <a:bodyPr>
            <a:spAutoFit/>
          </a:bodyPr>
          <a:lstStyle/>
          <a:p>
            <a:pPr>
              <a:defRPr/>
            </a:pPr>
            <a:r>
              <a:rPr lang="en-GB" dirty="0">
                <a:solidFill>
                  <a:srgbClr val="00B050"/>
                </a:solidFill>
              </a:rPr>
              <a:t>Connecting adverbs/adverbials can also help to create cohesion within paragraphs. </a:t>
            </a:r>
          </a:p>
          <a:p>
            <a:pPr>
              <a:defRPr/>
            </a:pPr>
            <a:endParaRPr lang="en-GB" sz="1000" dirty="0">
              <a:solidFill>
                <a:srgbClr val="00B050"/>
              </a:solidFill>
            </a:endParaRPr>
          </a:p>
          <a:p>
            <a:pPr>
              <a:defRPr/>
            </a:pPr>
            <a:r>
              <a:rPr lang="en-GB" dirty="0">
                <a:solidFill>
                  <a:srgbClr val="00B050"/>
                </a:solidFill>
              </a:rPr>
              <a:t>They join separate sentences together and ensure that ideas flow more smoothly. </a:t>
            </a:r>
          </a:p>
          <a:p>
            <a:pPr>
              <a:defRPr/>
            </a:pPr>
            <a:endParaRPr lang="en-GB" sz="1000" dirty="0"/>
          </a:p>
        </p:txBody>
      </p:sp>
      <p:pic>
        <p:nvPicPr>
          <p:cNvPr id="15371" name="Picture 15">
            <a:extLst>
              <a:ext uri="{FF2B5EF4-FFF2-40B4-BE49-F238E27FC236}">
                <a16:creationId xmlns:a16="http://schemas.microsoft.com/office/drawing/2014/main" id="{C66629E8-8DD9-2D48-A275-EB57267364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31067" y="1812018"/>
            <a:ext cx="4598987"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51107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450C4C-D1AA-2E4D-8000-AA82798B2DA3}"/>
              </a:ext>
            </a:extLst>
          </p:cNvPr>
          <p:cNvSpPr/>
          <p:nvPr/>
        </p:nvSpPr>
        <p:spPr>
          <a:xfrm>
            <a:off x="9420226" y="5272089"/>
            <a:ext cx="803275" cy="1133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293" name="Title 5">
            <a:extLst>
              <a:ext uri="{FF2B5EF4-FFF2-40B4-BE49-F238E27FC236}">
                <a16:creationId xmlns:a16="http://schemas.microsoft.com/office/drawing/2014/main" id="{37A12877-7F74-9E48-93C2-FDD6AA2F1073}"/>
              </a:ext>
            </a:extLst>
          </p:cNvPr>
          <p:cNvSpPr>
            <a:spLocks noGrp="1"/>
          </p:cNvSpPr>
          <p:nvPr>
            <p:ph type="title"/>
          </p:nvPr>
        </p:nvSpPr>
        <p:spPr>
          <a:xfrm>
            <a:off x="1981201" y="630239"/>
            <a:ext cx="8220075" cy="873125"/>
          </a:xfrm>
        </p:spPr>
        <p:txBody>
          <a:bodyPr>
            <a:normAutofit fontScale="90000"/>
          </a:bodyPr>
          <a:lstStyle/>
          <a:p>
            <a:pPr eaLnBrk="1" hangingPunct="1">
              <a:defRPr/>
            </a:pPr>
            <a:r>
              <a:rPr lang="en-GB" altLang="en-US" sz="3600" dirty="0"/>
              <a:t>Creating Cohesion</a:t>
            </a:r>
          </a:p>
        </p:txBody>
      </p:sp>
      <p:sp>
        <p:nvSpPr>
          <p:cNvPr id="10" name="Rectangle 9">
            <a:extLst>
              <a:ext uri="{FF2B5EF4-FFF2-40B4-BE49-F238E27FC236}">
                <a16:creationId xmlns:a16="http://schemas.microsoft.com/office/drawing/2014/main" id="{E6D744C0-8E18-964D-B548-C34396FBEEC9}"/>
              </a:ext>
            </a:extLst>
          </p:cNvPr>
          <p:cNvSpPr/>
          <p:nvPr/>
        </p:nvSpPr>
        <p:spPr>
          <a:xfrm>
            <a:off x="2225675" y="1834584"/>
            <a:ext cx="7596188" cy="80962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anchor="ctr"/>
          <a:lstStyle/>
          <a:p>
            <a:pPr>
              <a:defRPr/>
            </a:pPr>
            <a:r>
              <a:rPr lang="en-GB" dirty="0">
                <a:solidFill>
                  <a:srgbClr val="1C1C1C"/>
                </a:solidFill>
              </a:rPr>
              <a:t>Commas are often used to mark off connecting adverbs/adverbials. Can you spot the connecting adverbs / adverbials in these sentences?</a:t>
            </a:r>
          </a:p>
        </p:txBody>
      </p:sp>
      <p:sp>
        <p:nvSpPr>
          <p:cNvPr id="2" name="Rectangle 1">
            <a:extLst>
              <a:ext uri="{FF2B5EF4-FFF2-40B4-BE49-F238E27FC236}">
                <a16:creationId xmlns:a16="http://schemas.microsoft.com/office/drawing/2014/main" id="{93FFBB1A-0792-CA43-BF0E-C8319DCBB8B8}"/>
              </a:ext>
            </a:extLst>
          </p:cNvPr>
          <p:cNvSpPr/>
          <p:nvPr/>
        </p:nvSpPr>
        <p:spPr>
          <a:xfrm>
            <a:off x="2753519" y="2975429"/>
            <a:ext cx="6648450" cy="1477963"/>
          </a:xfrm>
          <a:prstGeom prst="rect">
            <a:avLst/>
          </a:prstGeom>
        </p:spPr>
        <p:txBody>
          <a:bodyPr>
            <a:spAutoFit/>
          </a:bodyPr>
          <a:lstStyle/>
          <a:p>
            <a:pPr>
              <a:defRPr/>
            </a:pPr>
            <a:r>
              <a:rPr lang="en-GB" dirty="0">
                <a:solidFill>
                  <a:srgbClr val="1C1C1C"/>
                </a:solidFill>
              </a:rPr>
              <a:t>First of all, I want to welcome you to the meeting. </a:t>
            </a:r>
          </a:p>
          <a:p>
            <a:pPr>
              <a:defRPr/>
            </a:pPr>
            <a:br>
              <a:rPr lang="en-GB" dirty="0">
                <a:solidFill>
                  <a:srgbClr val="1C1C1C"/>
                </a:solidFill>
              </a:rPr>
            </a:br>
            <a:r>
              <a:rPr lang="en-GB" dirty="0">
                <a:solidFill>
                  <a:srgbClr val="1C1C1C"/>
                </a:solidFill>
              </a:rPr>
              <a:t>I didn’t think much of the film. Helen, on the other hand, enjoyed it.</a:t>
            </a:r>
          </a:p>
          <a:p>
            <a:pPr>
              <a:defRPr/>
            </a:pPr>
            <a:br>
              <a:rPr lang="en-GB" dirty="0">
                <a:solidFill>
                  <a:srgbClr val="1C1C1C"/>
                </a:solidFill>
              </a:rPr>
            </a:br>
            <a:r>
              <a:rPr lang="en-GB" dirty="0">
                <a:solidFill>
                  <a:srgbClr val="1C1C1C"/>
                </a:solidFill>
              </a:rPr>
              <a:t>I was upset. However, I didn’t say anything. </a:t>
            </a:r>
          </a:p>
        </p:txBody>
      </p:sp>
    </p:spTree>
    <p:extLst>
      <p:ext uri="{BB962C8B-B14F-4D97-AF65-F5344CB8AC3E}">
        <p14:creationId xmlns:p14="http://schemas.microsoft.com/office/powerpoint/2010/main" val="2325734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20">
            <a:extLst>
              <a:ext uri="{FF2B5EF4-FFF2-40B4-BE49-F238E27FC236}">
                <a16:creationId xmlns:a16="http://schemas.microsoft.com/office/drawing/2014/main" id="{BA9BF795-B8D4-5446-BD99-3D01EAD8C26C}"/>
              </a:ext>
            </a:extLst>
          </p:cNvPr>
          <p:cNvSpPr>
            <a:spLocks noGrp="1"/>
          </p:cNvSpPr>
          <p:nvPr>
            <p:ph type="title"/>
          </p:nvPr>
        </p:nvSpPr>
        <p:spPr>
          <a:xfrm>
            <a:off x="1981201" y="479426"/>
            <a:ext cx="8220075" cy="993775"/>
          </a:xfrm>
        </p:spPr>
        <p:txBody>
          <a:bodyPr/>
          <a:lstStyle/>
          <a:p>
            <a:pPr eaLnBrk="1" hangingPunct="1"/>
            <a:r>
              <a:rPr lang="en-GB" altLang="en-US" sz="3600"/>
              <a:t>What Is an Adjective?</a:t>
            </a:r>
          </a:p>
        </p:txBody>
      </p:sp>
      <p:sp>
        <p:nvSpPr>
          <p:cNvPr id="9" name="TextBox 8">
            <a:extLst>
              <a:ext uri="{FF2B5EF4-FFF2-40B4-BE49-F238E27FC236}">
                <a16:creationId xmlns:a16="http://schemas.microsoft.com/office/drawing/2014/main" id="{0B339B83-9121-764C-BA2A-08DE6EF5F394}"/>
              </a:ext>
            </a:extLst>
          </p:cNvPr>
          <p:cNvSpPr txBox="1">
            <a:spLocks noChangeArrowheads="1"/>
          </p:cNvSpPr>
          <p:nvPr/>
        </p:nvSpPr>
        <p:spPr bwMode="auto">
          <a:xfrm>
            <a:off x="8793163" y="2147889"/>
            <a:ext cx="7286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803050000020003" pitchFamily="50" charset="0"/>
                <a:cs typeface="Sassoon Infant Rg" panose="0200080305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803050000020003" pitchFamily="50" charset="0"/>
                <a:cs typeface="Sassoon Infant Rg" panose="0200080305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9pPr>
          </a:lstStyle>
          <a:p>
            <a:pPr eaLnBrk="1" hangingPunct="1">
              <a:lnSpc>
                <a:spcPct val="100000"/>
              </a:lnSpc>
              <a:spcBef>
                <a:spcPct val="0"/>
              </a:spcBef>
              <a:buFontTx/>
              <a:buNone/>
            </a:pPr>
            <a:r>
              <a:rPr lang="en-GB" altLang="en-US">
                <a:solidFill>
                  <a:schemeClr val="bg1"/>
                </a:solidFill>
              </a:rPr>
              <a:t>Stop</a:t>
            </a:r>
          </a:p>
        </p:txBody>
      </p:sp>
      <p:sp>
        <p:nvSpPr>
          <p:cNvPr id="11" name="Rectangle 10">
            <a:extLst>
              <a:ext uri="{FF2B5EF4-FFF2-40B4-BE49-F238E27FC236}">
                <a16:creationId xmlns:a16="http://schemas.microsoft.com/office/drawing/2014/main" id="{EC48550A-F97D-4F4D-B643-EE2067071E41}"/>
              </a:ext>
            </a:extLst>
          </p:cNvPr>
          <p:cNvSpPr>
            <a:spLocks noChangeArrowheads="1"/>
          </p:cNvSpPr>
          <p:nvPr/>
        </p:nvSpPr>
        <p:spPr bwMode="auto">
          <a:xfrm>
            <a:off x="2115231" y="1473201"/>
            <a:ext cx="5426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803050000020003" pitchFamily="50" charset="0"/>
                <a:cs typeface="Sassoon Infant Rg" panose="0200080305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803050000020003" pitchFamily="50" charset="0"/>
                <a:cs typeface="Sassoon Infant Rg" panose="0200080305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9pPr>
          </a:lstStyle>
          <a:p>
            <a:pPr algn="ctr" eaLnBrk="1" hangingPunct="1">
              <a:lnSpc>
                <a:spcPct val="100000"/>
              </a:lnSpc>
              <a:spcBef>
                <a:spcPct val="0"/>
              </a:spcBef>
              <a:buFontTx/>
              <a:buNone/>
            </a:pPr>
            <a:r>
              <a:rPr lang="en-GB" altLang="en-US" dirty="0">
                <a:solidFill>
                  <a:schemeClr val="tx1"/>
                </a:solidFill>
              </a:rPr>
              <a:t>An adjective is a </a:t>
            </a:r>
            <a:r>
              <a:rPr lang="en-GB" altLang="en-US" b="1" dirty="0">
                <a:solidFill>
                  <a:schemeClr val="tx1"/>
                </a:solidFill>
              </a:rPr>
              <a:t>describing word</a:t>
            </a:r>
            <a:r>
              <a:rPr lang="en-GB" altLang="en-US" dirty="0">
                <a:solidFill>
                  <a:schemeClr val="tx1"/>
                </a:solidFill>
              </a:rPr>
              <a:t> that can either:</a:t>
            </a:r>
          </a:p>
        </p:txBody>
      </p:sp>
      <p:sp>
        <p:nvSpPr>
          <p:cNvPr id="12" name="Rectangle 11">
            <a:extLst>
              <a:ext uri="{FF2B5EF4-FFF2-40B4-BE49-F238E27FC236}">
                <a16:creationId xmlns:a16="http://schemas.microsoft.com/office/drawing/2014/main" id="{4D624FD1-DC97-9343-A134-169B50C4CFB6}"/>
              </a:ext>
            </a:extLst>
          </p:cNvPr>
          <p:cNvSpPr/>
          <p:nvPr/>
        </p:nvSpPr>
        <p:spPr>
          <a:xfrm>
            <a:off x="2496684" y="2126454"/>
            <a:ext cx="7189107" cy="973140"/>
          </a:xfrm>
          <a:prstGeom prst="rect">
            <a:avLst/>
          </a:prstGeom>
          <a:solidFill>
            <a:srgbClr val="EAB3D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ysClr val="windowText" lastClr="000000"/>
                </a:solidFill>
              </a:rPr>
              <a:t>come </a:t>
            </a:r>
            <a:r>
              <a:rPr lang="en-GB" b="1" dirty="0">
                <a:solidFill>
                  <a:sysClr val="windowText" lastClr="000000"/>
                </a:solidFill>
              </a:rPr>
              <a:t>before</a:t>
            </a:r>
            <a:r>
              <a:rPr lang="en-GB" dirty="0">
                <a:solidFill>
                  <a:sysClr val="windowText" lastClr="000000"/>
                </a:solidFill>
              </a:rPr>
              <a:t> a noun, e.g. The pupils did some </a:t>
            </a:r>
            <a:r>
              <a:rPr lang="en-GB" b="1" dirty="0">
                <a:solidFill>
                  <a:sysClr val="windowText" lastClr="000000"/>
                </a:solidFill>
              </a:rPr>
              <a:t>remarkable</a:t>
            </a:r>
            <a:r>
              <a:rPr lang="en-GB" dirty="0">
                <a:solidFill>
                  <a:sysClr val="windowText" lastClr="000000"/>
                </a:solidFill>
              </a:rPr>
              <a:t> work;</a:t>
            </a:r>
          </a:p>
        </p:txBody>
      </p:sp>
      <p:sp>
        <p:nvSpPr>
          <p:cNvPr id="14" name="Rectangle 13">
            <a:extLst>
              <a:ext uri="{FF2B5EF4-FFF2-40B4-BE49-F238E27FC236}">
                <a16:creationId xmlns:a16="http://schemas.microsoft.com/office/drawing/2014/main" id="{966A505F-7876-6D44-91BD-E43FD1EE878A}"/>
              </a:ext>
            </a:extLst>
          </p:cNvPr>
          <p:cNvSpPr/>
          <p:nvPr/>
        </p:nvSpPr>
        <p:spPr>
          <a:xfrm>
            <a:off x="2501446" y="3382961"/>
            <a:ext cx="7189108" cy="1570040"/>
          </a:xfrm>
          <a:prstGeom prst="rect">
            <a:avLst/>
          </a:prstGeom>
          <a:solidFill>
            <a:srgbClr val="EAB3D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en-GB" dirty="0">
                <a:solidFill>
                  <a:schemeClr val="tx1"/>
                </a:solidFill>
              </a:rPr>
              <a:t>come </a:t>
            </a:r>
            <a:r>
              <a:rPr lang="en-GB" b="1" dirty="0">
                <a:solidFill>
                  <a:schemeClr val="tx1"/>
                </a:solidFill>
              </a:rPr>
              <a:t>after</a:t>
            </a:r>
            <a:r>
              <a:rPr lang="en-GB" dirty="0">
                <a:solidFill>
                  <a:schemeClr val="tx1"/>
                </a:solidFill>
              </a:rPr>
              <a:t> a form of the verb ‘to be’ </a:t>
            </a:r>
            <a:r>
              <a:rPr lang="en-GB" sz="1600" dirty="0">
                <a:solidFill>
                  <a:schemeClr val="tx1"/>
                </a:solidFill>
              </a:rPr>
              <a:t>(is/am/are/was/were/be/been/being), </a:t>
            </a:r>
            <a:endParaRPr lang="en-GB" dirty="0">
              <a:solidFill>
                <a:schemeClr val="tx1"/>
              </a:solidFill>
            </a:endParaRPr>
          </a:p>
          <a:p>
            <a:pPr algn="ctr">
              <a:lnSpc>
                <a:spcPct val="150000"/>
              </a:lnSpc>
              <a:defRPr/>
            </a:pPr>
            <a:r>
              <a:rPr lang="en-GB" dirty="0">
                <a:solidFill>
                  <a:schemeClr val="tx1"/>
                </a:solidFill>
              </a:rPr>
              <a:t>e.g. The pupils’ work was </a:t>
            </a:r>
            <a:r>
              <a:rPr lang="en-GB" b="1" dirty="0">
                <a:solidFill>
                  <a:schemeClr val="tx1"/>
                </a:solidFill>
              </a:rPr>
              <a:t>remarkable</a:t>
            </a:r>
            <a:r>
              <a:rPr lang="en-GB" dirty="0">
                <a:solidFill>
                  <a:schemeClr val="tx1"/>
                </a:solidFill>
              </a:rPr>
              <a:t>.</a:t>
            </a:r>
            <a:endParaRPr lang="en-GB" sz="2000" dirty="0">
              <a:solidFill>
                <a:schemeClr val="tx1"/>
              </a:solidFill>
            </a:endParaRPr>
          </a:p>
        </p:txBody>
      </p:sp>
    </p:spTree>
    <p:extLst>
      <p:ext uri="{BB962C8B-B14F-4D97-AF65-F5344CB8AC3E}">
        <p14:creationId xmlns:p14="http://schemas.microsoft.com/office/powerpoint/2010/main" val="38740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2A4DB54-FAEE-0244-941D-9EFFC354351D}"/>
              </a:ext>
            </a:extLst>
          </p:cNvPr>
          <p:cNvSpPr/>
          <p:nvPr/>
        </p:nvSpPr>
        <p:spPr>
          <a:xfrm>
            <a:off x="9420226" y="5272089"/>
            <a:ext cx="803275" cy="1133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293" name="Title 5">
            <a:extLst>
              <a:ext uri="{FF2B5EF4-FFF2-40B4-BE49-F238E27FC236}">
                <a16:creationId xmlns:a16="http://schemas.microsoft.com/office/drawing/2014/main" id="{2C334AA1-806B-7F4C-B318-F7EF880BB7DF}"/>
              </a:ext>
            </a:extLst>
          </p:cNvPr>
          <p:cNvSpPr>
            <a:spLocks noGrp="1"/>
          </p:cNvSpPr>
          <p:nvPr>
            <p:ph type="title"/>
          </p:nvPr>
        </p:nvSpPr>
        <p:spPr>
          <a:xfrm>
            <a:off x="1981201" y="630239"/>
            <a:ext cx="8220075" cy="873125"/>
          </a:xfrm>
        </p:spPr>
        <p:txBody>
          <a:bodyPr>
            <a:normAutofit fontScale="90000"/>
          </a:bodyPr>
          <a:lstStyle/>
          <a:p>
            <a:pPr eaLnBrk="1" hangingPunct="1">
              <a:defRPr/>
            </a:pPr>
            <a:r>
              <a:rPr lang="en-GB" altLang="en-US" sz="3600" dirty="0"/>
              <a:t>Creating Cohesion</a:t>
            </a:r>
          </a:p>
        </p:txBody>
      </p:sp>
      <p:sp>
        <p:nvSpPr>
          <p:cNvPr id="10" name="Rectangle 9">
            <a:extLst>
              <a:ext uri="{FF2B5EF4-FFF2-40B4-BE49-F238E27FC236}">
                <a16:creationId xmlns:a16="http://schemas.microsoft.com/office/drawing/2014/main" id="{BE71E30D-8EDF-1D47-97A2-A25562B0BBCB}"/>
              </a:ext>
            </a:extLst>
          </p:cNvPr>
          <p:cNvSpPr/>
          <p:nvPr/>
        </p:nvSpPr>
        <p:spPr>
          <a:xfrm>
            <a:off x="2293144" y="1721304"/>
            <a:ext cx="7596188" cy="54451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anchor="ctr"/>
          <a:lstStyle/>
          <a:p>
            <a:pPr>
              <a:defRPr/>
            </a:pPr>
            <a:r>
              <a:rPr lang="en-GB" dirty="0">
                <a:solidFill>
                  <a:srgbClr val="1C1C1C"/>
                </a:solidFill>
              </a:rPr>
              <a:t>Answers</a:t>
            </a:r>
          </a:p>
        </p:txBody>
      </p:sp>
      <p:sp>
        <p:nvSpPr>
          <p:cNvPr id="2" name="Rectangle 1">
            <a:extLst>
              <a:ext uri="{FF2B5EF4-FFF2-40B4-BE49-F238E27FC236}">
                <a16:creationId xmlns:a16="http://schemas.microsoft.com/office/drawing/2014/main" id="{30721644-AFE2-4045-9972-3B67BA32DBBC}"/>
              </a:ext>
            </a:extLst>
          </p:cNvPr>
          <p:cNvSpPr/>
          <p:nvPr/>
        </p:nvSpPr>
        <p:spPr>
          <a:xfrm>
            <a:off x="2771776" y="2648745"/>
            <a:ext cx="6648450" cy="1477962"/>
          </a:xfrm>
          <a:prstGeom prst="rect">
            <a:avLst/>
          </a:prstGeom>
        </p:spPr>
        <p:txBody>
          <a:bodyPr>
            <a:spAutoFit/>
          </a:bodyPr>
          <a:lstStyle/>
          <a:p>
            <a:pPr>
              <a:defRPr/>
            </a:pPr>
            <a:r>
              <a:rPr lang="en-GB" dirty="0">
                <a:solidFill>
                  <a:srgbClr val="FF0000"/>
                </a:solidFill>
              </a:rPr>
              <a:t>First of all</a:t>
            </a:r>
            <a:r>
              <a:rPr lang="en-GB" dirty="0">
                <a:solidFill>
                  <a:srgbClr val="1C1C1C"/>
                </a:solidFill>
              </a:rPr>
              <a:t>, I want to welcome you to the meeting. </a:t>
            </a:r>
          </a:p>
          <a:p>
            <a:pPr>
              <a:defRPr/>
            </a:pPr>
            <a:br>
              <a:rPr lang="en-GB" dirty="0">
                <a:solidFill>
                  <a:srgbClr val="1C1C1C"/>
                </a:solidFill>
              </a:rPr>
            </a:br>
            <a:r>
              <a:rPr lang="en-GB" dirty="0">
                <a:solidFill>
                  <a:srgbClr val="1C1C1C"/>
                </a:solidFill>
              </a:rPr>
              <a:t>I didn’t think much of the film. Helen, </a:t>
            </a:r>
            <a:r>
              <a:rPr lang="en-GB" dirty="0">
                <a:solidFill>
                  <a:srgbClr val="FF0000"/>
                </a:solidFill>
              </a:rPr>
              <a:t>on the other hand</a:t>
            </a:r>
            <a:r>
              <a:rPr lang="en-GB" dirty="0">
                <a:solidFill>
                  <a:srgbClr val="1C1C1C"/>
                </a:solidFill>
              </a:rPr>
              <a:t>, enjoyed it.</a:t>
            </a:r>
          </a:p>
          <a:p>
            <a:pPr>
              <a:defRPr/>
            </a:pPr>
            <a:br>
              <a:rPr lang="en-GB" dirty="0">
                <a:solidFill>
                  <a:srgbClr val="1C1C1C"/>
                </a:solidFill>
              </a:rPr>
            </a:br>
            <a:r>
              <a:rPr lang="en-GB" dirty="0">
                <a:solidFill>
                  <a:srgbClr val="1C1C1C"/>
                </a:solidFill>
              </a:rPr>
              <a:t>I was upset. </a:t>
            </a:r>
            <a:r>
              <a:rPr lang="en-GB" dirty="0">
                <a:solidFill>
                  <a:srgbClr val="FF0000"/>
                </a:solidFill>
              </a:rPr>
              <a:t>However</a:t>
            </a:r>
            <a:r>
              <a:rPr lang="en-GB" dirty="0">
                <a:solidFill>
                  <a:srgbClr val="1C1C1C"/>
                </a:solidFill>
              </a:rPr>
              <a:t>, I didn’t say anything. </a:t>
            </a:r>
          </a:p>
        </p:txBody>
      </p:sp>
    </p:spTree>
    <p:extLst>
      <p:ext uri="{BB962C8B-B14F-4D97-AF65-F5344CB8AC3E}">
        <p14:creationId xmlns:p14="http://schemas.microsoft.com/office/powerpoint/2010/main" val="12660836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Box 1">
            <a:extLst>
              <a:ext uri="{FF2B5EF4-FFF2-40B4-BE49-F238E27FC236}">
                <a16:creationId xmlns:a16="http://schemas.microsoft.com/office/drawing/2014/main" id="{FF1A6001-645E-0340-87CB-4587514395F2}"/>
              </a:ext>
            </a:extLst>
          </p:cNvPr>
          <p:cNvSpPr txBox="1">
            <a:spLocks noChangeArrowheads="1"/>
          </p:cNvSpPr>
          <p:nvPr/>
        </p:nvSpPr>
        <p:spPr bwMode="auto">
          <a:xfrm>
            <a:off x="817563" y="834233"/>
            <a:ext cx="73723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9pPr>
          </a:lstStyle>
          <a:p>
            <a:pPr>
              <a:lnSpc>
                <a:spcPct val="100000"/>
              </a:lnSpc>
              <a:spcBef>
                <a:spcPct val="0"/>
              </a:spcBef>
              <a:buFontTx/>
              <a:buNone/>
            </a:pPr>
            <a:r>
              <a:rPr lang="en-GB" altLang="en-US" dirty="0">
                <a:solidFill>
                  <a:schemeClr val="tx1"/>
                </a:solidFill>
              </a:rPr>
              <a:t>Connecting adverbs can be grouped according to their function. This may help you understand them a bit better:</a:t>
            </a:r>
          </a:p>
        </p:txBody>
      </p:sp>
      <p:sp>
        <p:nvSpPr>
          <p:cNvPr id="8" name="Rectangle 7">
            <a:extLst>
              <a:ext uri="{FF2B5EF4-FFF2-40B4-BE49-F238E27FC236}">
                <a16:creationId xmlns:a16="http://schemas.microsoft.com/office/drawing/2014/main" id="{F1727428-D254-4E41-82E1-054AA673C476}"/>
              </a:ext>
            </a:extLst>
          </p:cNvPr>
          <p:cNvSpPr>
            <a:spLocks noChangeArrowheads="1"/>
          </p:cNvSpPr>
          <p:nvPr/>
        </p:nvSpPr>
        <p:spPr bwMode="auto">
          <a:xfrm>
            <a:off x="4351566" y="5018879"/>
            <a:ext cx="69897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9pPr>
          </a:lstStyle>
          <a:p>
            <a:pPr>
              <a:lnSpc>
                <a:spcPct val="100000"/>
              </a:lnSpc>
              <a:spcBef>
                <a:spcPct val="0"/>
              </a:spcBef>
              <a:buFontTx/>
              <a:buNone/>
            </a:pPr>
            <a:r>
              <a:rPr lang="en-GB" altLang="en-US" dirty="0">
                <a:solidFill>
                  <a:schemeClr val="tx1"/>
                </a:solidFill>
              </a:rPr>
              <a:t>Can you create two sentences which are linked together using one of the connecting adverbs? </a:t>
            </a:r>
          </a:p>
        </p:txBody>
      </p:sp>
      <p:pic>
        <p:nvPicPr>
          <p:cNvPr id="21513" name="Picture 8">
            <a:extLst>
              <a:ext uri="{FF2B5EF4-FFF2-40B4-BE49-F238E27FC236}">
                <a16:creationId xmlns:a16="http://schemas.microsoft.com/office/drawing/2014/main" id="{ED522E7F-D857-4240-BF48-3D545E924C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7563" y="1516064"/>
            <a:ext cx="8000087" cy="279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97059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Title 5">
            <a:extLst>
              <a:ext uri="{FF2B5EF4-FFF2-40B4-BE49-F238E27FC236}">
                <a16:creationId xmlns:a16="http://schemas.microsoft.com/office/drawing/2014/main" id="{44E18818-4752-A143-93B7-DB550DB239B7}"/>
              </a:ext>
            </a:extLst>
          </p:cNvPr>
          <p:cNvSpPr>
            <a:spLocks noGrp="1"/>
          </p:cNvSpPr>
          <p:nvPr>
            <p:ph type="title"/>
          </p:nvPr>
        </p:nvSpPr>
        <p:spPr>
          <a:xfrm>
            <a:off x="435430" y="214877"/>
            <a:ext cx="8220075" cy="873125"/>
          </a:xfrm>
        </p:spPr>
        <p:txBody>
          <a:bodyPr>
            <a:normAutofit fontScale="90000"/>
          </a:bodyPr>
          <a:lstStyle/>
          <a:p>
            <a:pPr eaLnBrk="1" hangingPunct="1">
              <a:defRPr/>
            </a:pPr>
            <a:r>
              <a:rPr lang="en-GB" altLang="en-US" sz="3600" dirty="0"/>
              <a:t>Match it</a:t>
            </a:r>
          </a:p>
        </p:txBody>
      </p:sp>
      <p:pic>
        <p:nvPicPr>
          <p:cNvPr id="25604" name="Picture 4">
            <a:extLst>
              <a:ext uri="{FF2B5EF4-FFF2-40B4-BE49-F238E27FC236}">
                <a16:creationId xmlns:a16="http://schemas.microsoft.com/office/drawing/2014/main" id="{D15917CE-EE88-A749-9AE0-4543F41D40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1900" y="2111375"/>
            <a:ext cx="7200900"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1">
            <a:extLst>
              <a:ext uri="{FF2B5EF4-FFF2-40B4-BE49-F238E27FC236}">
                <a16:creationId xmlns:a16="http://schemas.microsoft.com/office/drawing/2014/main" id="{08E8D274-4872-184F-9C71-96888134E963}"/>
              </a:ext>
            </a:extLst>
          </p:cNvPr>
          <p:cNvSpPr txBox="1">
            <a:spLocks noChangeArrowheads="1"/>
          </p:cNvSpPr>
          <p:nvPr/>
        </p:nvSpPr>
        <p:spPr bwMode="auto">
          <a:xfrm>
            <a:off x="1205139" y="1635680"/>
            <a:ext cx="95467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803050000020003" pitchFamily="2" charset="0"/>
                <a:ea typeface="Sassoon Infant Rg" panose="02000803050000020003" pitchFamily="2" charset="0"/>
                <a:cs typeface="Sassoon Infant Rg" panose="02000803050000020003" pitchFamily="2" charset="0"/>
              </a:defRPr>
            </a:lvl9pPr>
          </a:lstStyle>
          <a:p>
            <a:pPr>
              <a:lnSpc>
                <a:spcPct val="100000"/>
              </a:lnSpc>
              <a:spcBef>
                <a:spcPct val="0"/>
              </a:spcBef>
              <a:buFontTx/>
              <a:buNone/>
            </a:pPr>
            <a:r>
              <a:rPr lang="en-GB" altLang="en-US" dirty="0">
                <a:solidFill>
                  <a:schemeClr val="tx1"/>
                </a:solidFill>
              </a:rPr>
              <a:t>Talk to a partner. Match the heading to the type of text the connecting adverbs would work well with.</a:t>
            </a:r>
          </a:p>
        </p:txBody>
      </p:sp>
      <p:sp>
        <p:nvSpPr>
          <p:cNvPr id="2" name="Rectangle 1">
            <a:extLst>
              <a:ext uri="{FF2B5EF4-FFF2-40B4-BE49-F238E27FC236}">
                <a16:creationId xmlns:a16="http://schemas.microsoft.com/office/drawing/2014/main" id="{6592EE78-F03B-9142-8A18-9FFD13261038}"/>
              </a:ext>
            </a:extLst>
          </p:cNvPr>
          <p:cNvSpPr/>
          <p:nvPr/>
        </p:nvSpPr>
        <p:spPr>
          <a:xfrm>
            <a:off x="2241550" y="5530850"/>
            <a:ext cx="1803400" cy="598488"/>
          </a:xfrm>
          <a:prstGeom prst="rect">
            <a:avLst/>
          </a:prstGeom>
          <a:solidFill>
            <a:srgbClr val="7DD2E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solidFill>
                  <a:schemeClr val="tx1"/>
                </a:solidFill>
              </a:rPr>
              <a:t>Non-chronological Reports</a:t>
            </a:r>
          </a:p>
        </p:txBody>
      </p:sp>
      <p:sp>
        <p:nvSpPr>
          <p:cNvPr id="9" name="Rectangle 8">
            <a:extLst>
              <a:ext uri="{FF2B5EF4-FFF2-40B4-BE49-F238E27FC236}">
                <a16:creationId xmlns:a16="http://schemas.microsoft.com/office/drawing/2014/main" id="{EC5B78AA-61F1-624F-83FF-F8832362B696}"/>
              </a:ext>
            </a:extLst>
          </p:cNvPr>
          <p:cNvSpPr/>
          <p:nvPr/>
        </p:nvSpPr>
        <p:spPr>
          <a:xfrm>
            <a:off x="4176713" y="5530850"/>
            <a:ext cx="1801812" cy="598488"/>
          </a:xfrm>
          <a:prstGeom prst="rect">
            <a:avLst/>
          </a:prstGeom>
          <a:solidFill>
            <a:srgbClr val="7DD2E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solidFill>
                  <a:schemeClr val="tx1"/>
                </a:solidFill>
              </a:rPr>
              <a:t>Explanations</a:t>
            </a:r>
          </a:p>
        </p:txBody>
      </p:sp>
      <p:sp>
        <p:nvSpPr>
          <p:cNvPr id="10" name="Rectangle 9">
            <a:extLst>
              <a:ext uri="{FF2B5EF4-FFF2-40B4-BE49-F238E27FC236}">
                <a16:creationId xmlns:a16="http://schemas.microsoft.com/office/drawing/2014/main" id="{A71F9129-0EB1-1243-949F-BC8B9CFEAAAE}"/>
              </a:ext>
            </a:extLst>
          </p:cNvPr>
          <p:cNvSpPr/>
          <p:nvPr/>
        </p:nvSpPr>
        <p:spPr>
          <a:xfrm>
            <a:off x="6118225" y="5530850"/>
            <a:ext cx="1803400" cy="598488"/>
          </a:xfrm>
          <a:prstGeom prst="rect">
            <a:avLst/>
          </a:prstGeom>
          <a:solidFill>
            <a:srgbClr val="7DD2E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solidFill>
                  <a:schemeClr val="tx1"/>
                </a:solidFill>
              </a:rPr>
              <a:t>Instructions and Procedures</a:t>
            </a:r>
          </a:p>
        </p:txBody>
      </p:sp>
      <p:sp>
        <p:nvSpPr>
          <p:cNvPr id="11" name="Rectangle 10">
            <a:extLst>
              <a:ext uri="{FF2B5EF4-FFF2-40B4-BE49-F238E27FC236}">
                <a16:creationId xmlns:a16="http://schemas.microsoft.com/office/drawing/2014/main" id="{D0D898C8-61EE-BF4C-9644-B5FFA62E6240}"/>
              </a:ext>
            </a:extLst>
          </p:cNvPr>
          <p:cNvSpPr/>
          <p:nvPr/>
        </p:nvSpPr>
        <p:spPr>
          <a:xfrm>
            <a:off x="8061326" y="5530850"/>
            <a:ext cx="1870075" cy="598488"/>
          </a:xfrm>
          <a:prstGeom prst="rect">
            <a:avLst/>
          </a:prstGeom>
          <a:solidFill>
            <a:srgbClr val="7DD2E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solidFill>
                  <a:schemeClr val="tx1"/>
                </a:solidFill>
              </a:rPr>
              <a:t>Discussions or balanced arguments</a:t>
            </a:r>
          </a:p>
        </p:txBody>
      </p:sp>
      <p:sp>
        <p:nvSpPr>
          <p:cNvPr id="12" name="Rectangle 11">
            <a:extLst>
              <a:ext uri="{FF2B5EF4-FFF2-40B4-BE49-F238E27FC236}">
                <a16:creationId xmlns:a16="http://schemas.microsoft.com/office/drawing/2014/main" id="{1A3BB030-47AE-7743-9B55-A899CF68CFC1}"/>
              </a:ext>
            </a:extLst>
          </p:cNvPr>
          <p:cNvSpPr/>
          <p:nvPr/>
        </p:nvSpPr>
        <p:spPr>
          <a:xfrm>
            <a:off x="2241550" y="4852988"/>
            <a:ext cx="1803400" cy="596900"/>
          </a:xfrm>
          <a:prstGeom prst="rect">
            <a:avLst/>
          </a:prstGeom>
          <a:solidFill>
            <a:srgbClr val="7DD2E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solidFill>
                  <a:schemeClr val="tx1"/>
                </a:solidFill>
              </a:rPr>
              <a:t>Diaries</a:t>
            </a:r>
          </a:p>
        </p:txBody>
      </p:sp>
      <p:sp>
        <p:nvSpPr>
          <p:cNvPr id="13" name="Rectangle 12">
            <a:extLst>
              <a:ext uri="{FF2B5EF4-FFF2-40B4-BE49-F238E27FC236}">
                <a16:creationId xmlns:a16="http://schemas.microsoft.com/office/drawing/2014/main" id="{78D51992-EE61-D24C-BD24-1DFBFC758E1E}"/>
              </a:ext>
            </a:extLst>
          </p:cNvPr>
          <p:cNvSpPr/>
          <p:nvPr/>
        </p:nvSpPr>
        <p:spPr>
          <a:xfrm>
            <a:off x="4176713" y="4852988"/>
            <a:ext cx="1801812" cy="596900"/>
          </a:xfrm>
          <a:prstGeom prst="rect">
            <a:avLst/>
          </a:prstGeom>
          <a:solidFill>
            <a:srgbClr val="7DD2E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solidFill>
                  <a:schemeClr val="tx1"/>
                </a:solidFill>
              </a:rPr>
              <a:t>Recounts</a:t>
            </a:r>
          </a:p>
        </p:txBody>
      </p:sp>
      <p:sp>
        <p:nvSpPr>
          <p:cNvPr id="14" name="Rectangle 13">
            <a:extLst>
              <a:ext uri="{FF2B5EF4-FFF2-40B4-BE49-F238E27FC236}">
                <a16:creationId xmlns:a16="http://schemas.microsoft.com/office/drawing/2014/main" id="{986CD03E-7431-8249-A451-B903C9B832C0}"/>
              </a:ext>
            </a:extLst>
          </p:cNvPr>
          <p:cNvSpPr/>
          <p:nvPr/>
        </p:nvSpPr>
        <p:spPr>
          <a:xfrm>
            <a:off x="6110288" y="4852988"/>
            <a:ext cx="1803400" cy="596900"/>
          </a:xfrm>
          <a:prstGeom prst="rect">
            <a:avLst/>
          </a:prstGeom>
          <a:solidFill>
            <a:srgbClr val="7DD2E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solidFill>
                  <a:schemeClr val="tx1"/>
                </a:solidFill>
              </a:rPr>
              <a:t>Persuasion</a:t>
            </a:r>
          </a:p>
        </p:txBody>
      </p:sp>
      <p:sp>
        <p:nvSpPr>
          <p:cNvPr id="15" name="Rectangle 14">
            <a:extLst>
              <a:ext uri="{FF2B5EF4-FFF2-40B4-BE49-F238E27FC236}">
                <a16:creationId xmlns:a16="http://schemas.microsoft.com/office/drawing/2014/main" id="{AB21680F-D496-1743-96ED-3A9DA92C9B40}"/>
              </a:ext>
            </a:extLst>
          </p:cNvPr>
          <p:cNvSpPr/>
          <p:nvPr/>
        </p:nvSpPr>
        <p:spPr>
          <a:xfrm>
            <a:off x="8053388" y="4852988"/>
            <a:ext cx="1878012" cy="596900"/>
          </a:xfrm>
          <a:prstGeom prst="rect">
            <a:avLst/>
          </a:prstGeom>
          <a:solidFill>
            <a:srgbClr val="7DD2E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solidFill>
                  <a:schemeClr val="tx1"/>
                </a:solidFill>
              </a:rPr>
              <a:t>Stories</a:t>
            </a:r>
          </a:p>
        </p:txBody>
      </p:sp>
      <p:sp>
        <p:nvSpPr>
          <p:cNvPr id="16" name="Rectangle 15">
            <a:extLst>
              <a:ext uri="{FF2B5EF4-FFF2-40B4-BE49-F238E27FC236}">
                <a16:creationId xmlns:a16="http://schemas.microsoft.com/office/drawing/2014/main" id="{2ABE1BAB-6886-9F48-937E-9889A06D5601}"/>
              </a:ext>
            </a:extLst>
          </p:cNvPr>
          <p:cNvSpPr/>
          <p:nvPr/>
        </p:nvSpPr>
        <p:spPr>
          <a:xfrm>
            <a:off x="2320131" y="819942"/>
            <a:ext cx="7596188" cy="690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defRPr/>
            </a:pPr>
            <a:r>
              <a:rPr lang="en-GB" altLang="en-US" dirty="0">
                <a:solidFill>
                  <a:schemeClr val="tx1"/>
                </a:solidFill>
              </a:rPr>
              <a:t>Different types of text may use particular types of connecting adverbs, but some connecting adverbs can be used in more than one type of text. </a:t>
            </a:r>
          </a:p>
        </p:txBody>
      </p:sp>
    </p:spTree>
    <p:extLst>
      <p:ext uri="{BB962C8B-B14F-4D97-AF65-F5344CB8AC3E}">
        <p14:creationId xmlns:p14="http://schemas.microsoft.com/office/powerpoint/2010/main" val="34508743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DF1B9A-965B-184C-9176-AAD33FB91A9A}"/>
              </a:ext>
            </a:extLst>
          </p:cNvPr>
          <p:cNvPicPr>
            <a:picLocks noChangeAspect="1"/>
          </p:cNvPicPr>
          <p:nvPr/>
        </p:nvPicPr>
        <p:blipFill>
          <a:blip r:embed="rId2"/>
          <a:stretch>
            <a:fillRect/>
          </a:stretch>
        </p:blipFill>
        <p:spPr>
          <a:xfrm>
            <a:off x="898307" y="-45862"/>
            <a:ext cx="10395385" cy="6949723"/>
          </a:xfrm>
          <a:prstGeom prst="rect">
            <a:avLst/>
          </a:prstGeom>
        </p:spPr>
      </p:pic>
      <p:sp>
        <p:nvSpPr>
          <p:cNvPr id="3" name="TextBox 2">
            <a:extLst>
              <a:ext uri="{FF2B5EF4-FFF2-40B4-BE49-F238E27FC236}">
                <a16:creationId xmlns:a16="http://schemas.microsoft.com/office/drawing/2014/main" id="{9FEF600F-3343-6F46-AAD4-8E7513740945}"/>
              </a:ext>
            </a:extLst>
          </p:cNvPr>
          <p:cNvSpPr txBox="1"/>
          <p:nvPr/>
        </p:nvSpPr>
        <p:spPr>
          <a:xfrm>
            <a:off x="284812" y="464695"/>
            <a:ext cx="4077325" cy="2308324"/>
          </a:xfrm>
          <a:prstGeom prst="rect">
            <a:avLst/>
          </a:prstGeom>
          <a:solidFill>
            <a:schemeClr val="bg1"/>
          </a:solidFill>
        </p:spPr>
        <p:txBody>
          <a:bodyPr wrap="square" rtlCol="0">
            <a:spAutoFit/>
          </a:bodyPr>
          <a:lstStyle/>
          <a:p>
            <a:r>
              <a:rPr lang="en-US" sz="2400" dirty="0"/>
              <a:t>TASK</a:t>
            </a:r>
          </a:p>
          <a:p>
            <a:r>
              <a:rPr lang="en-US" sz="2400" dirty="0"/>
              <a:t>Remember this photo?</a:t>
            </a:r>
          </a:p>
          <a:p>
            <a:endParaRPr lang="en-US" sz="2400" dirty="0"/>
          </a:p>
          <a:p>
            <a:r>
              <a:rPr lang="en-US" sz="2400" dirty="0"/>
              <a:t>Today you are going to attempt to write two paragraphs. </a:t>
            </a:r>
          </a:p>
          <a:p>
            <a:r>
              <a:rPr lang="en-US" sz="2400" dirty="0"/>
              <a:t>That is it, simple, right?</a:t>
            </a:r>
          </a:p>
        </p:txBody>
      </p:sp>
    </p:spTree>
    <p:extLst>
      <p:ext uri="{BB962C8B-B14F-4D97-AF65-F5344CB8AC3E}">
        <p14:creationId xmlns:p14="http://schemas.microsoft.com/office/powerpoint/2010/main" val="25351297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756403-28B0-BC44-83AF-1E7B68DDE316}"/>
              </a:ext>
            </a:extLst>
          </p:cNvPr>
          <p:cNvPicPr>
            <a:picLocks noChangeAspect="1"/>
          </p:cNvPicPr>
          <p:nvPr/>
        </p:nvPicPr>
        <p:blipFill>
          <a:blip r:embed="rId2"/>
          <a:stretch>
            <a:fillRect/>
          </a:stretch>
        </p:blipFill>
        <p:spPr>
          <a:xfrm>
            <a:off x="4107305" y="821368"/>
            <a:ext cx="7800984" cy="5215264"/>
          </a:xfrm>
          <a:prstGeom prst="rect">
            <a:avLst/>
          </a:prstGeom>
        </p:spPr>
      </p:pic>
      <p:sp>
        <p:nvSpPr>
          <p:cNvPr id="3" name="TextBox 2">
            <a:extLst>
              <a:ext uri="{FF2B5EF4-FFF2-40B4-BE49-F238E27FC236}">
                <a16:creationId xmlns:a16="http://schemas.microsoft.com/office/drawing/2014/main" id="{74C54495-6C21-0A46-A80C-56E6C6C2EBBB}"/>
              </a:ext>
            </a:extLst>
          </p:cNvPr>
          <p:cNvSpPr txBox="1"/>
          <p:nvPr/>
        </p:nvSpPr>
        <p:spPr>
          <a:xfrm>
            <a:off x="283711" y="1720840"/>
            <a:ext cx="3447738" cy="3416320"/>
          </a:xfrm>
          <a:prstGeom prst="rect">
            <a:avLst/>
          </a:prstGeom>
          <a:solidFill>
            <a:schemeClr val="bg1"/>
          </a:solidFill>
        </p:spPr>
        <p:txBody>
          <a:bodyPr wrap="square" rtlCol="0">
            <a:spAutoFit/>
          </a:bodyPr>
          <a:lstStyle/>
          <a:p>
            <a:r>
              <a:rPr lang="en-US" sz="2400" dirty="0"/>
              <a:t>We need to include all of the information that we have been reminded of this week.</a:t>
            </a:r>
          </a:p>
          <a:p>
            <a:endParaRPr lang="en-US" sz="2400" dirty="0"/>
          </a:p>
          <a:p>
            <a:r>
              <a:rPr lang="en-US" sz="2400" dirty="0">
                <a:solidFill>
                  <a:srgbClr val="7030A0"/>
                </a:solidFill>
              </a:rPr>
              <a:t>Without looking through our books can you tell me what have we rediscovered?</a:t>
            </a:r>
          </a:p>
        </p:txBody>
      </p:sp>
    </p:spTree>
    <p:extLst>
      <p:ext uri="{BB962C8B-B14F-4D97-AF65-F5344CB8AC3E}">
        <p14:creationId xmlns:p14="http://schemas.microsoft.com/office/powerpoint/2010/main" val="42407828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756403-28B0-BC44-83AF-1E7B68DDE316}"/>
              </a:ext>
            </a:extLst>
          </p:cNvPr>
          <p:cNvPicPr>
            <a:picLocks noChangeAspect="1"/>
          </p:cNvPicPr>
          <p:nvPr/>
        </p:nvPicPr>
        <p:blipFill>
          <a:blip r:embed="rId2"/>
          <a:stretch>
            <a:fillRect/>
          </a:stretch>
        </p:blipFill>
        <p:spPr>
          <a:xfrm>
            <a:off x="4107305" y="821368"/>
            <a:ext cx="7800984" cy="5215264"/>
          </a:xfrm>
          <a:prstGeom prst="rect">
            <a:avLst/>
          </a:prstGeom>
        </p:spPr>
      </p:pic>
      <p:sp>
        <p:nvSpPr>
          <p:cNvPr id="3" name="TextBox 2">
            <a:extLst>
              <a:ext uri="{FF2B5EF4-FFF2-40B4-BE49-F238E27FC236}">
                <a16:creationId xmlns:a16="http://schemas.microsoft.com/office/drawing/2014/main" id="{74C54495-6C21-0A46-A80C-56E6C6C2EBBB}"/>
              </a:ext>
            </a:extLst>
          </p:cNvPr>
          <p:cNvSpPr txBox="1"/>
          <p:nvPr/>
        </p:nvSpPr>
        <p:spPr>
          <a:xfrm>
            <a:off x="621168" y="1093511"/>
            <a:ext cx="4092346" cy="3046988"/>
          </a:xfrm>
          <a:prstGeom prst="rect">
            <a:avLst/>
          </a:prstGeom>
          <a:solidFill>
            <a:schemeClr val="bg1"/>
          </a:solidFill>
        </p:spPr>
        <p:txBody>
          <a:bodyPr wrap="square" rtlCol="0">
            <a:spAutoFit/>
          </a:bodyPr>
          <a:lstStyle/>
          <a:p>
            <a:r>
              <a:rPr lang="en-US" sz="2400" dirty="0"/>
              <a:t>TASK</a:t>
            </a:r>
          </a:p>
          <a:p>
            <a:r>
              <a:rPr lang="en-US" sz="2400" dirty="0">
                <a:solidFill>
                  <a:srgbClr val="7030A0"/>
                </a:solidFill>
              </a:rPr>
              <a:t>Write 2 paragraphs using –</a:t>
            </a:r>
          </a:p>
          <a:p>
            <a:endParaRPr lang="en-US" sz="2400" dirty="0">
              <a:solidFill>
                <a:srgbClr val="7030A0"/>
              </a:solidFill>
            </a:endParaRPr>
          </a:p>
          <a:p>
            <a:pPr marL="342900" indent="-342900">
              <a:buFont typeface="Arial" panose="020B0604020202020204" pitchFamily="34" charset="0"/>
              <a:buChar char="•"/>
            </a:pPr>
            <a:r>
              <a:rPr lang="en-US" sz="2400" dirty="0">
                <a:solidFill>
                  <a:srgbClr val="7030A0"/>
                </a:solidFill>
              </a:rPr>
              <a:t>Nouns &amp; Adjectives</a:t>
            </a:r>
          </a:p>
          <a:p>
            <a:pPr marL="342900" indent="-342900">
              <a:buFont typeface="Arial" panose="020B0604020202020204" pitchFamily="34" charset="0"/>
              <a:buChar char="•"/>
            </a:pPr>
            <a:r>
              <a:rPr lang="en-US" sz="2400" dirty="0">
                <a:solidFill>
                  <a:srgbClr val="7030A0"/>
                </a:solidFill>
              </a:rPr>
              <a:t>Verbs &amp; Adverbs</a:t>
            </a:r>
          </a:p>
          <a:p>
            <a:pPr marL="342900" indent="-342900">
              <a:buFont typeface="Arial" panose="020B0604020202020204" pitchFamily="34" charset="0"/>
              <a:buChar char="•"/>
            </a:pPr>
            <a:r>
              <a:rPr lang="en-US" sz="2400" dirty="0">
                <a:solidFill>
                  <a:srgbClr val="7030A0"/>
                </a:solidFill>
              </a:rPr>
              <a:t>Different sentence lengths</a:t>
            </a:r>
          </a:p>
          <a:p>
            <a:pPr marL="342900" indent="-342900">
              <a:buFont typeface="Arial" panose="020B0604020202020204" pitchFamily="34" charset="0"/>
              <a:buChar char="•"/>
            </a:pPr>
            <a:r>
              <a:rPr lang="en-US" sz="2400" dirty="0">
                <a:solidFill>
                  <a:srgbClr val="7030A0"/>
                </a:solidFill>
              </a:rPr>
              <a:t>Conjunctions</a:t>
            </a:r>
          </a:p>
          <a:p>
            <a:pPr marL="342900" indent="-342900">
              <a:buFont typeface="Arial" panose="020B0604020202020204" pitchFamily="34" charset="0"/>
              <a:buChar char="•"/>
            </a:pPr>
            <a:r>
              <a:rPr lang="en-US" sz="2400" dirty="0">
                <a:solidFill>
                  <a:srgbClr val="7030A0"/>
                </a:solidFill>
              </a:rPr>
              <a:t>Cohesive paragraph linking</a:t>
            </a:r>
          </a:p>
        </p:txBody>
      </p:sp>
      <p:sp>
        <p:nvSpPr>
          <p:cNvPr id="4" name="TextBox 3">
            <a:extLst>
              <a:ext uri="{FF2B5EF4-FFF2-40B4-BE49-F238E27FC236}">
                <a16:creationId xmlns:a16="http://schemas.microsoft.com/office/drawing/2014/main" id="{DCBEB8F2-365D-E94D-87E4-B9B1FE9BC1D2}"/>
              </a:ext>
            </a:extLst>
          </p:cNvPr>
          <p:cNvSpPr txBox="1"/>
          <p:nvPr/>
        </p:nvSpPr>
        <p:spPr>
          <a:xfrm>
            <a:off x="621168" y="4673067"/>
            <a:ext cx="4092346" cy="830997"/>
          </a:xfrm>
          <a:prstGeom prst="rect">
            <a:avLst/>
          </a:prstGeom>
          <a:solidFill>
            <a:schemeClr val="bg1"/>
          </a:solidFill>
        </p:spPr>
        <p:txBody>
          <a:bodyPr wrap="square" rtlCol="0">
            <a:spAutoFit/>
          </a:bodyPr>
          <a:lstStyle/>
          <a:p>
            <a:r>
              <a:rPr lang="en-US" sz="2400" dirty="0">
                <a:solidFill>
                  <a:srgbClr val="00B050"/>
                </a:solidFill>
              </a:rPr>
              <a:t>Which text type should we use to make this easier for us all?</a:t>
            </a:r>
          </a:p>
        </p:txBody>
      </p:sp>
    </p:spTree>
    <p:extLst>
      <p:ext uri="{BB962C8B-B14F-4D97-AF65-F5344CB8AC3E}">
        <p14:creationId xmlns:p14="http://schemas.microsoft.com/office/powerpoint/2010/main" val="33350492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1FCEA1-2F25-0C4C-B25B-63C08491095D}"/>
              </a:ext>
            </a:extLst>
          </p:cNvPr>
          <p:cNvSpPr txBox="1"/>
          <p:nvPr/>
        </p:nvSpPr>
        <p:spPr>
          <a:xfrm>
            <a:off x="522515" y="674915"/>
            <a:ext cx="3331028" cy="707886"/>
          </a:xfrm>
          <a:prstGeom prst="rect">
            <a:avLst/>
          </a:prstGeom>
          <a:noFill/>
        </p:spPr>
        <p:txBody>
          <a:bodyPr wrap="square" rtlCol="0">
            <a:spAutoFit/>
          </a:bodyPr>
          <a:lstStyle/>
          <a:p>
            <a:r>
              <a:rPr lang="en-US" sz="4000" b="1" dirty="0"/>
              <a:t>Live Write</a:t>
            </a:r>
          </a:p>
        </p:txBody>
      </p:sp>
      <p:sp>
        <p:nvSpPr>
          <p:cNvPr id="3" name="TextBox 2">
            <a:extLst>
              <a:ext uri="{FF2B5EF4-FFF2-40B4-BE49-F238E27FC236}">
                <a16:creationId xmlns:a16="http://schemas.microsoft.com/office/drawing/2014/main" id="{60E62089-4DE5-7648-B75B-DF050BC0A6E2}"/>
              </a:ext>
            </a:extLst>
          </p:cNvPr>
          <p:cNvSpPr txBox="1"/>
          <p:nvPr/>
        </p:nvSpPr>
        <p:spPr>
          <a:xfrm>
            <a:off x="957943" y="1582340"/>
            <a:ext cx="2460171" cy="3693319"/>
          </a:xfrm>
          <a:prstGeom prst="rect">
            <a:avLst/>
          </a:prstGeom>
          <a:noFill/>
        </p:spPr>
        <p:txBody>
          <a:bodyPr wrap="square" rtlCol="0">
            <a:spAutoFit/>
          </a:bodyPr>
          <a:lstStyle/>
          <a:p>
            <a:r>
              <a:rPr lang="en-US" dirty="0"/>
              <a:t>Look at how I write and what techniques I use to make sure my sentences make sense.</a:t>
            </a:r>
          </a:p>
          <a:p>
            <a:endParaRPr lang="en-US" dirty="0"/>
          </a:p>
          <a:p>
            <a:r>
              <a:rPr lang="en-US" dirty="0"/>
              <a:t>Am I right every time or do I correct myself regularly?</a:t>
            </a:r>
          </a:p>
          <a:p>
            <a:endParaRPr lang="en-US" dirty="0"/>
          </a:p>
          <a:p>
            <a:r>
              <a:rPr lang="en-US" dirty="0"/>
              <a:t>Am I not a good writer because I keep changing my ideas and sentence lengths?</a:t>
            </a:r>
          </a:p>
        </p:txBody>
      </p:sp>
      <p:pic>
        <p:nvPicPr>
          <p:cNvPr id="4" name="Picture 3">
            <a:extLst>
              <a:ext uri="{FF2B5EF4-FFF2-40B4-BE49-F238E27FC236}">
                <a16:creationId xmlns:a16="http://schemas.microsoft.com/office/drawing/2014/main" id="{12E8AC3D-FCC3-DE40-A782-ADE98924F463}"/>
              </a:ext>
            </a:extLst>
          </p:cNvPr>
          <p:cNvPicPr>
            <a:picLocks noChangeAspect="1"/>
          </p:cNvPicPr>
          <p:nvPr/>
        </p:nvPicPr>
        <p:blipFill>
          <a:blip r:embed="rId2"/>
          <a:stretch>
            <a:fillRect/>
          </a:stretch>
        </p:blipFill>
        <p:spPr>
          <a:xfrm>
            <a:off x="3868501" y="627823"/>
            <a:ext cx="7800984" cy="5215264"/>
          </a:xfrm>
          <a:prstGeom prst="rect">
            <a:avLst/>
          </a:prstGeom>
        </p:spPr>
      </p:pic>
      <p:sp>
        <p:nvSpPr>
          <p:cNvPr id="5" name="TextBox 4">
            <a:extLst>
              <a:ext uri="{FF2B5EF4-FFF2-40B4-BE49-F238E27FC236}">
                <a16:creationId xmlns:a16="http://schemas.microsoft.com/office/drawing/2014/main" id="{D2883C7B-14E9-7C4D-AA4F-75BE95ECE67E}"/>
              </a:ext>
            </a:extLst>
          </p:cNvPr>
          <p:cNvSpPr txBox="1"/>
          <p:nvPr/>
        </p:nvSpPr>
        <p:spPr>
          <a:xfrm>
            <a:off x="957943" y="5859919"/>
            <a:ext cx="8653460" cy="646331"/>
          </a:xfrm>
          <a:prstGeom prst="rect">
            <a:avLst/>
          </a:prstGeom>
          <a:noFill/>
        </p:spPr>
        <p:txBody>
          <a:bodyPr wrap="square" rtlCol="0">
            <a:spAutoFit/>
          </a:bodyPr>
          <a:lstStyle/>
          <a:p>
            <a:r>
              <a:rPr lang="en-US" dirty="0">
                <a:solidFill>
                  <a:srgbClr val="002060"/>
                </a:solidFill>
              </a:rPr>
              <a:t>Now it’s your turn.</a:t>
            </a:r>
          </a:p>
          <a:p>
            <a:r>
              <a:rPr lang="en-US" dirty="0">
                <a:solidFill>
                  <a:srgbClr val="002060"/>
                </a:solidFill>
              </a:rPr>
              <a:t>Be aware that you have not written in a long time so take your time and have a go.</a:t>
            </a:r>
          </a:p>
        </p:txBody>
      </p:sp>
    </p:spTree>
    <p:extLst>
      <p:ext uri="{BB962C8B-B14F-4D97-AF65-F5344CB8AC3E}">
        <p14:creationId xmlns:p14="http://schemas.microsoft.com/office/powerpoint/2010/main" val="1615110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6D4CA3-613B-A84E-B8DF-B4A8D65DD2C9}"/>
              </a:ext>
            </a:extLst>
          </p:cNvPr>
          <p:cNvSpPr txBox="1"/>
          <p:nvPr/>
        </p:nvSpPr>
        <p:spPr>
          <a:xfrm>
            <a:off x="1186542" y="903514"/>
            <a:ext cx="7032172" cy="4401205"/>
          </a:xfrm>
          <a:prstGeom prst="rect">
            <a:avLst/>
          </a:prstGeom>
          <a:noFill/>
        </p:spPr>
        <p:txBody>
          <a:bodyPr wrap="square" rtlCol="0">
            <a:spAutoFit/>
          </a:bodyPr>
          <a:lstStyle/>
          <a:p>
            <a:r>
              <a:rPr lang="en-US" sz="4400" dirty="0">
                <a:solidFill>
                  <a:srgbClr val="7030A0"/>
                </a:solidFill>
              </a:rPr>
              <a:t>Review</a:t>
            </a:r>
          </a:p>
          <a:p>
            <a:endParaRPr lang="en-US" sz="4400" dirty="0">
              <a:solidFill>
                <a:srgbClr val="7030A0"/>
              </a:solidFill>
            </a:endParaRPr>
          </a:p>
          <a:p>
            <a:r>
              <a:rPr lang="en-US" sz="2400" b="1" dirty="0">
                <a:solidFill>
                  <a:srgbClr val="FF0000"/>
                </a:solidFill>
              </a:rPr>
              <a:t>Discuss with your partner.</a:t>
            </a:r>
          </a:p>
          <a:p>
            <a:r>
              <a:rPr lang="en-US" sz="1600" dirty="0">
                <a:solidFill>
                  <a:srgbClr val="FF0000"/>
                </a:solidFill>
              </a:rPr>
              <a:t>(Remember to face forward)</a:t>
            </a:r>
          </a:p>
          <a:p>
            <a:endParaRPr lang="en-US" sz="2400" b="1" dirty="0">
              <a:solidFill>
                <a:srgbClr val="FF0000"/>
              </a:solidFill>
            </a:endParaRPr>
          </a:p>
          <a:p>
            <a:endParaRPr lang="en-US" sz="2400" dirty="0">
              <a:solidFill>
                <a:srgbClr val="FF0000"/>
              </a:solidFill>
            </a:endParaRPr>
          </a:p>
          <a:p>
            <a:pPr marL="342900" indent="-342900">
              <a:buFont typeface="Arial" panose="020B0604020202020204" pitchFamily="34" charset="0"/>
              <a:buChar char="•"/>
            </a:pPr>
            <a:r>
              <a:rPr lang="en-US" sz="2400" dirty="0"/>
              <a:t>What did you find really easy to do?</a:t>
            </a:r>
          </a:p>
          <a:p>
            <a:pPr marL="342900" indent="-342900">
              <a:buFont typeface="Arial" panose="020B0604020202020204" pitchFamily="34" charset="0"/>
              <a:buChar char="•"/>
            </a:pPr>
            <a:r>
              <a:rPr lang="en-US" sz="2400" dirty="0"/>
              <a:t>What part are you most proud of?</a:t>
            </a:r>
          </a:p>
          <a:p>
            <a:pPr marL="342900" indent="-342900">
              <a:buFont typeface="Arial" panose="020B0604020202020204" pitchFamily="34" charset="0"/>
              <a:buChar char="•"/>
            </a:pPr>
            <a:r>
              <a:rPr lang="en-US" sz="2400" dirty="0"/>
              <a:t>Which section was the hardest to write?</a:t>
            </a:r>
          </a:p>
          <a:p>
            <a:pPr marL="342900" indent="-342900">
              <a:buFont typeface="Arial" panose="020B0604020202020204" pitchFamily="34" charset="0"/>
              <a:buChar char="•"/>
            </a:pPr>
            <a:r>
              <a:rPr lang="en-US" sz="2400" dirty="0"/>
              <a:t>What do you need to practice again to get better at? </a:t>
            </a:r>
            <a:endParaRPr lang="en-US" sz="2000" dirty="0"/>
          </a:p>
        </p:txBody>
      </p:sp>
    </p:spTree>
    <p:extLst>
      <p:ext uri="{BB962C8B-B14F-4D97-AF65-F5344CB8AC3E}">
        <p14:creationId xmlns:p14="http://schemas.microsoft.com/office/powerpoint/2010/main" val="3945361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933C4-58BA-9E40-AC43-5EA727754897}"/>
              </a:ext>
            </a:extLst>
          </p:cNvPr>
          <p:cNvSpPr>
            <a:spLocks noGrp="1"/>
          </p:cNvSpPr>
          <p:nvPr>
            <p:ph type="title"/>
          </p:nvPr>
        </p:nvSpPr>
        <p:spPr/>
        <p:txBody>
          <a:bodyPr/>
          <a:lstStyle/>
          <a:p>
            <a:r>
              <a:rPr lang="en-US" dirty="0"/>
              <a:t>Friday 11</a:t>
            </a:r>
            <a:r>
              <a:rPr lang="en-US" baseline="30000" dirty="0"/>
              <a:t>th</a:t>
            </a:r>
            <a:r>
              <a:rPr lang="en-US" dirty="0"/>
              <a:t> September 2020</a:t>
            </a:r>
          </a:p>
        </p:txBody>
      </p:sp>
      <p:sp>
        <p:nvSpPr>
          <p:cNvPr id="3" name="Content Placeholder 2">
            <a:extLst>
              <a:ext uri="{FF2B5EF4-FFF2-40B4-BE49-F238E27FC236}">
                <a16:creationId xmlns:a16="http://schemas.microsoft.com/office/drawing/2014/main" id="{BB3439F7-E93F-2649-897A-E90139225FB9}"/>
              </a:ext>
            </a:extLst>
          </p:cNvPr>
          <p:cNvSpPr>
            <a:spLocks noGrp="1"/>
          </p:cNvSpPr>
          <p:nvPr>
            <p:ph idx="1"/>
          </p:nvPr>
        </p:nvSpPr>
        <p:spPr/>
        <p:txBody>
          <a:bodyPr/>
          <a:lstStyle/>
          <a:p>
            <a:r>
              <a:rPr lang="en-US" dirty="0"/>
              <a:t>L.O. – To conference and self-evaluate your work.</a:t>
            </a:r>
          </a:p>
        </p:txBody>
      </p:sp>
    </p:spTree>
    <p:extLst>
      <p:ext uri="{BB962C8B-B14F-4D97-AF65-F5344CB8AC3E}">
        <p14:creationId xmlns:p14="http://schemas.microsoft.com/office/powerpoint/2010/main" val="12136574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4C445E-4AE3-EC4D-84BF-A2A4926766FC}"/>
              </a:ext>
            </a:extLst>
          </p:cNvPr>
          <p:cNvSpPr txBox="1"/>
          <p:nvPr/>
        </p:nvSpPr>
        <p:spPr>
          <a:xfrm>
            <a:off x="1491684" y="1343882"/>
            <a:ext cx="4092346" cy="3046988"/>
          </a:xfrm>
          <a:prstGeom prst="rect">
            <a:avLst/>
          </a:prstGeom>
          <a:solidFill>
            <a:schemeClr val="bg1"/>
          </a:solidFill>
          <a:ln w="28575">
            <a:solidFill>
              <a:schemeClr val="tx1"/>
            </a:solidFill>
          </a:ln>
        </p:spPr>
        <p:txBody>
          <a:bodyPr wrap="square" rtlCol="0">
            <a:spAutoFit/>
          </a:bodyPr>
          <a:lstStyle/>
          <a:p>
            <a:r>
              <a:rPr lang="en-US" sz="2400" dirty="0"/>
              <a:t>TASK</a:t>
            </a:r>
          </a:p>
          <a:p>
            <a:r>
              <a:rPr lang="en-US" sz="2400" dirty="0">
                <a:solidFill>
                  <a:srgbClr val="7030A0"/>
                </a:solidFill>
              </a:rPr>
              <a:t>Write 2 paragraphs using –</a:t>
            </a:r>
          </a:p>
          <a:p>
            <a:endParaRPr lang="en-US" sz="2400" dirty="0">
              <a:solidFill>
                <a:srgbClr val="7030A0"/>
              </a:solidFill>
            </a:endParaRPr>
          </a:p>
          <a:p>
            <a:pPr marL="342900" indent="-342900">
              <a:buFont typeface="Arial" panose="020B0604020202020204" pitchFamily="34" charset="0"/>
              <a:buChar char="•"/>
            </a:pPr>
            <a:r>
              <a:rPr lang="en-US" sz="2400" dirty="0">
                <a:solidFill>
                  <a:srgbClr val="7030A0"/>
                </a:solidFill>
              </a:rPr>
              <a:t>Nouns &amp; Adjectives</a:t>
            </a:r>
          </a:p>
          <a:p>
            <a:pPr marL="342900" indent="-342900">
              <a:buFont typeface="Arial" panose="020B0604020202020204" pitchFamily="34" charset="0"/>
              <a:buChar char="•"/>
            </a:pPr>
            <a:r>
              <a:rPr lang="en-US" sz="2400" dirty="0">
                <a:solidFill>
                  <a:srgbClr val="7030A0"/>
                </a:solidFill>
              </a:rPr>
              <a:t>Verbs &amp; Adverbs</a:t>
            </a:r>
          </a:p>
          <a:p>
            <a:pPr marL="342900" indent="-342900">
              <a:buFont typeface="Arial" panose="020B0604020202020204" pitchFamily="34" charset="0"/>
              <a:buChar char="•"/>
            </a:pPr>
            <a:r>
              <a:rPr lang="en-US" sz="2400" dirty="0">
                <a:solidFill>
                  <a:srgbClr val="7030A0"/>
                </a:solidFill>
              </a:rPr>
              <a:t>Different sentence lengths</a:t>
            </a:r>
          </a:p>
          <a:p>
            <a:pPr marL="342900" indent="-342900">
              <a:buFont typeface="Arial" panose="020B0604020202020204" pitchFamily="34" charset="0"/>
              <a:buChar char="•"/>
            </a:pPr>
            <a:r>
              <a:rPr lang="en-US" sz="2400" dirty="0">
                <a:solidFill>
                  <a:srgbClr val="7030A0"/>
                </a:solidFill>
              </a:rPr>
              <a:t>Conjunctions</a:t>
            </a:r>
          </a:p>
          <a:p>
            <a:pPr marL="342900" indent="-342900">
              <a:buFont typeface="Arial" panose="020B0604020202020204" pitchFamily="34" charset="0"/>
              <a:buChar char="•"/>
            </a:pPr>
            <a:r>
              <a:rPr lang="en-US" sz="2400" dirty="0">
                <a:solidFill>
                  <a:srgbClr val="7030A0"/>
                </a:solidFill>
              </a:rPr>
              <a:t>Cohesive paragraph linking</a:t>
            </a:r>
          </a:p>
        </p:txBody>
      </p:sp>
      <p:sp>
        <p:nvSpPr>
          <p:cNvPr id="3" name="TextBox 2">
            <a:extLst>
              <a:ext uri="{FF2B5EF4-FFF2-40B4-BE49-F238E27FC236}">
                <a16:creationId xmlns:a16="http://schemas.microsoft.com/office/drawing/2014/main" id="{E46E7384-4DC0-1B41-AEF9-2F825E12112A}"/>
              </a:ext>
            </a:extLst>
          </p:cNvPr>
          <p:cNvSpPr txBox="1"/>
          <p:nvPr/>
        </p:nvSpPr>
        <p:spPr>
          <a:xfrm>
            <a:off x="783771" y="696686"/>
            <a:ext cx="5508172" cy="461665"/>
          </a:xfrm>
          <a:prstGeom prst="rect">
            <a:avLst/>
          </a:prstGeom>
          <a:noFill/>
        </p:spPr>
        <p:txBody>
          <a:bodyPr wrap="square" rtlCol="0">
            <a:spAutoFit/>
          </a:bodyPr>
          <a:lstStyle/>
          <a:p>
            <a:r>
              <a:rPr lang="en-US" sz="2400" dirty="0"/>
              <a:t>Your task yesterday was to -</a:t>
            </a:r>
          </a:p>
        </p:txBody>
      </p:sp>
      <p:sp>
        <p:nvSpPr>
          <p:cNvPr id="4" name="TextBox 3">
            <a:extLst>
              <a:ext uri="{FF2B5EF4-FFF2-40B4-BE49-F238E27FC236}">
                <a16:creationId xmlns:a16="http://schemas.microsoft.com/office/drawing/2014/main" id="{9D6199AC-6F8C-F848-8B36-D8288E398F78}"/>
              </a:ext>
            </a:extLst>
          </p:cNvPr>
          <p:cNvSpPr txBox="1"/>
          <p:nvPr/>
        </p:nvSpPr>
        <p:spPr>
          <a:xfrm>
            <a:off x="5856514" y="3606040"/>
            <a:ext cx="5421085" cy="1569660"/>
          </a:xfrm>
          <a:prstGeom prst="rect">
            <a:avLst/>
          </a:prstGeom>
          <a:noFill/>
        </p:spPr>
        <p:txBody>
          <a:bodyPr wrap="square" rtlCol="0">
            <a:spAutoFit/>
          </a:bodyPr>
          <a:lstStyle/>
          <a:p>
            <a:r>
              <a:rPr lang="en-US" sz="2400" dirty="0">
                <a:solidFill>
                  <a:srgbClr val="0070C0"/>
                </a:solidFill>
              </a:rPr>
              <a:t>How did you get on?</a:t>
            </a:r>
          </a:p>
          <a:p>
            <a:endParaRPr lang="en-US" sz="2400" dirty="0">
              <a:solidFill>
                <a:srgbClr val="0070C0"/>
              </a:solidFill>
            </a:endParaRPr>
          </a:p>
          <a:p>
            <a:r>
              <a:rPr lang="en-US" sz="2400" dirty="0">
                <a:solidFill>
                  <a:srgbClr val="0070C0"/>
                </a:solidFill>
              </a:rPr>
              <a:t>Was it easier or harder than you thought?</a:t>
            </a:r>
          </a:p>
          <a:p>
            <a:r>
              <a:rPr lang="en-US" sz="2400" dirty="0">
                <a:solidFill>
                  <a:srgbClr val="0070C0"/>
                </a:solidFill>
              </a:rPr>
              <a:t>Why?</a:t>
            </a:r>
          </a:p>
        </p:txBody>
      </p:sp>
    </p:spTree>
    <p:extLst>
      <p:ext uri="{BB962C8B-B14F-4D97-AF65-F5344CB8AC3E}">
        <p14:creationId xmlns:p14="http://schemas.microsoft.com/office/powerpoint/2010/main" val="873347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309A010-1625-1443-A113-9A41E848ED99}"/>
              </a:ext>
            </a:extLst>
          </p:cNvPr>
          <p:cNvSpPr/>
          <p:nvPr/>
        </p:nvSpPr>
        <p:spPr>
          <a:xfrm>
            <a:off x="2279651" y="2355851"/>
            <a:ext cx="4672013" cy="677863"/>
          </a:xfrm>
          <a:prstGeom prst="rect">
            <a:avLst/>
          </a:prstGeom>
          <a:solidFill>
            <a:srgbClr val="EAB3D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267" name="Title 20">
            <a:extLst>
              <a:ext uri="{FF2B5EF4-FFF2-40B4-BE49-F238E27FC236}">
                <a16:creationId xmlns:a16="http://schemas.microsoft.com/office/drawing/2014/main" id="{9AC94FB1-9A46-794D-AEDE-2FB4D8D899A8}"/>
              </a:ext>
            </a:extLst>
          </p:cNvPr>
          <p:cNvSpPr>
            <a:spLocks noGrp="1"/>
          </p:cNvSpPr>
          <p:nvPr>
            <p:ph type="title"/>
          </p:nvPr>
        </p:nvSpPr>
        <p:spPr>
          <a:xfrm>
            <a:off x="341027" y="355288"/>
            <a:ext cx="11509946" cy="1035049"/>
          </a:xfrm>
        </p:spPr>
        <p:txBody>
          <a:bodyPr/>
          <a:lstStyle/>
          <a:p>
            <a:pPr algn="ctr" eaLnBrk="1" hangingPunct="1"/>
            <a:r>
              <a:rPr lang="en-GB" altLang="en-US" sz="3600" dirty="0"/>
              <a:t>In year 6 we know you can use adjectives. We don’t just use adjectives we must improve and up-level the adjective.</a:t>
            </a:r>
          </a:p>
        </p:txBody>
      </p:sp>
      <p:sp>
        <p:nvSpPr>
          <p:cNvPr id="11268" name="Rectangle 4">
            <a:extLst>
              <a:ext uri="{FF2B5EF4-FFF2-40B4-BE49-F238E27FC236}">
                <a16:creationId xmlns:a16="http://schemas.microsoft.com/office/drawing/2014/main" id="{A523AB87-DA15-CD4A-A960-5C207932FA93}"/>
              </a:ext>
            </a:extLst>
          </p:cNvPr>
          <p:cNvSpPr>
            <a:spLocks noChangeArrowheads="1"/>
          </p:cNvSpPr>
          <p:nvPr/>
        </p:nvSpPr>
        <p:spPr bwMode="auto">
          <a:xfrm>
            <a:off x="2279650" y="1514475"/>
            <a:ext cx="7126288"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803050000020003" pitchFamily="50" charset="0"/>
                <a:cs typeface="Sassoon Infant Rg" panose="0200080305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803050000020003" pitchFamily="50" charset="0"/>
                <a:cs typeface="Sassoon Infant Rg" panose="0200080305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9pPr>
          </a:lstStyle>
          <a:p>
            <a:pPr eaLnBrk="1" hangingPunct="1">
              <a:lnSpc>
                <a:spcPct val="100000"/>
              </a:lnSpc>
              <a:spcBef>
                <a:spcPct val="0"/>
              </a:spcBef>
              <a:buFontTx/>
              <a:buNone/>
            </a:pPr>
            <a:r>
              <a:rPr lang="en-GB" altLang="en-US" dirty="0">
                <a:solidFill>
                  <a:schemeClr val="tx1"/>
                </a:solidFill>
              </a:rPr>
              <a:t>Which more powerful words could replace the adjective to improve this sentence?</a:t>
            </a:r>
          </a:p>
        </p:txBody>
      </p:sp>
      <p:sp>
        <p:nvSpPr>
          <p:cNvPr id="6" name="Rectangle 5">
            <a:extLst>
              <a:ext uri="{FF2B5EF4-FFF2-40B4-BE49-F238E27FC236}">
                <a16:creationId xmlns:a16="http://schemas.microsoft.com/office/drawing/2014/main" id="{D3245E20-9910-B647-A165-ED4355B5A1D5}"/>
              </a:ext>
            </a:extLst>
          </p:cNvPr>
          <p:cNvSpPr>
            <a:spLocks/>
          </p:cNvSpPr>
          <p:nvPr/>
        </p:nvSpPr>
        <p:spPr bwMode="auto">
          <a:xfrm>
            <a:off x="2279651" y="2301876"/>
            <a:ext cx="4849813"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803050000020003" pitchFamily="50" charset="0"/>
                <a:cs typeface="Sassoon Infant Rg" panose="0200080305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803050000020003" pitchFamily="50" charset="0"/>
                <a:cs typeface="Sassoon Infant Rg" panose="0200080305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9pPr>
          </a:lstStyle>
          <a:p>
            <a:pPr eaLnBrk="1" hangingPunct="1">
              <a:lnSpc>
                <a:spcPct val="100000"/>
              </a:lnSpc>
              <a:spcBef>
                <a:spcPct val="0"/>
              </a:spcBef>
              <a:buFontTx/>
              <a:buNone/>
            </a:pPr>
            <a:r>
              <a:rPr lang="en-GB" altLang="en-US" dirty="0">
                <a:solidFill>
                  <a:schemeClr val="tx1"/>
                </a:solidFill>
              </a:rPr>
              <a:t>Thousands of miles away, a </a:t>
            </a:r>
            <a:r>
              <a:rPr lang="en-GB" altLang="en-US" b="1" dirty="0">
                <a:solidFill>
                  <a:schemeClr val="tx1"/>
                </a:solidFill>
              </a:rPr>
              <a:t>good</a:t>
            </a:r>
            <a:r>
              <a:rPr lang="en-GB" altLang="en-US" dirty="0">
                <a:solidFill>
                  <a:schemeClr val="tx1"/>
                </a:solidFill>
              </a:rPr>
              <a:t> island lay in the middle of the Mediterranean Sea.</a:t>
            </a:r>
          </a:p>
        </p:txBody>
      </p:sp>
      <p:sp>
        <p:nvSpPr>
          <p:cNvPr id="2" name="Rectangle 1">
            <a:extLst>
              <a:ext uri="{FF2B5EF4-FFF2-40B4-BE49-F238E27FC236}">
                <a16:creationId xmlns:a16="http://schemas.microsoft.com/office/drawing/2014/main" id="{EA84FBBF-80AB-F042-8337-835245CE2268}"/>
              </a:ext>
            </a:extLst>
          </p:cNvPr>
          <p:cNvSpPr>
            <a:spLocks noChangeArrowheads="1"/>
          </p:cNvSpPr>
          <p:nvPr/>
        </p:nvSpPr>
        <p:spPr bwMode="auto">
          <a:xfrm>
            <a:off x="2760020" y="3163888"/>
            <a:ext cx="37112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803050000020003" pitchFamily="50" charset="0"/>
                <a:cs typeface="Sassoon Infant Rg" panose="0200080305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803050000020003" pitchFamily="50" charset="0"/>
                <a:cs typeface="Sassoon Infant Rg" panose="0200080305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9pPr>
          </a:lstStyle>
          <a:p>
            <a:pPr algn="ctr" eaLnBrk="1" hangingPunct="1">
              <a:lnSpc>
                <a:spcPct val="100000"/>
              </a:lnSpc>
              <a:spcBef>
                <a:spcPct val="0"/>
              </a:spcBef>
              <a:buFontTx/>
              <a:buNone/>
            </a:pPr>
            <a:r>
              <a:rPr lang="en-GB" altLang="en-US" dirty="0">
                <a:solidFill>
                  <a:schemeClr val="tx1"/>
                </a:solidFill>
              </a:rPr>
              <a:t>You could have replaced ‘</a:t>
            </a:r>
            <a:r>
              <a:rPr lang="en-GB" altLang="en-US" b="1" dirty="0">
                <a:solidFill>
                  <a:schemeClr val="tx1"/>
                </a:solidFill>
              </a:rPr>
              <a:t>good</a:t>
            </a:r>
            <a:r>
              <a:rPr lang="en-GB" altLang="en-US" dirty="0">
                <a:solidFill>
                  <a:schemeClr val="tx1"/>
                </a:solidFill>
              </a:rPr>
              <a:t>’ with...</a:t>
            </a:r>
          </a:p>
        </p:txBody>
      </p:sp>
      <p:pic>
        <p:nvPicPr>
          <p:cNvPr id="4" name="Picture 3">
            <a:extLst>
              <a:ext uri="{FF2B5EF4-FFF2-40B4-BE49-F238E27FC236}">
                <a16:creationId xmlns:a16="http://schemas.microsoft.com/office/drawing/2014/main" id="{E5C45FF9-AF2A-7642-AEFC-6C1B4D370E89}"/>
              </a:ext>
            </a:extLst>
          </p:cNvPr>
          <p:cNvPicPr>
            <a:picLocks noChangeAspect="1"/>
          </p:cNvPicPr>
          <p:nvPr/>
        </p:nvPicPr>
        <p:blipFill>
          <a:blip r:embed="rId2">
            <a:extLst>
              <a:ext uri="{28A0092B-C50C-407E-A947-70E740481C1C}">
                <a14:useLocalDpi xmlns:a14="http://schemas.microsoft.com/office/drawing/2010/main" val="0"/>
              </a:ext>
            </a:extLst>
          </a:blip>
          <a:srcRect l="11000" r="9917"/>
          <a:stretch>
            <a:fillRect/>
          </a:stretch>
        </p:blipFill>
        <p:spPr bwMode="auto">
          <a:xfrm>
            <a:off x="7129464" y="2068514"/>
            <a:ext cx="2771775"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AC99656B-ACE8-4C43-9C73-40D99F18F82B}"/>
              </a:ext>
            </a:extLst>
          </p:cNvPr>
          <p:cNvGrpSpPr>
            <a:grpSpLocks/>
          </p:cNvGrpSpPr>
          <p:nvPr/>
        </p:nvGrpSpPr>
        <p:grpSpPr bwMode="auto">
          <a:xfrm>
            <a:off x="2392363" y="3878263"/>
            <a:ext cx="1541462" cy="508000"/>
            <a:chOff x="999067" y="4546601"/>
            <a:chExt cx="1540933" cy="508000"/>
          </a:xfrm>
        </p:grpSpPr>
        <p:sp>
          <p:nvSpPr>
            <p:cNvPr id="7" name="Rectangle 6">
              <a:extLst>
                <a:ext uri="{FF2B5EF4-FFF2-40B4-BE49-F238E27FC236}">
                  <a16:creationId xmlns:a16="http://schemas.microsoft.com/office/drawing/2014/main" id="{CA8EA9FB-F043-484B-8B0B-A0D16669DDFD}"/>
                </a:ext>
              </a:extLst>
            </p:cNvPr>
            <p:cNvSpPr/>
            <p:nvPr/>
          </p:nvSpPr>
          <p:spPr>
            <a:xfrm>
              <a:off x="999067" y="4546601"/>
              <a:ext cx="1540933" cy="508000"/>
            </a:xfrm>
            <a:prstGeom prst="rect">
              <a:avLst/>
            </a:prstGeom>
            <a:solidFill>
              <a:srgbClr val="9295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292" name="TextBox 7">
              <a:extLst>
                <a:ext uri="{FF2B5EF4-FFF2-40B4-BE49-F238E27FC236}">
                  <a16:creationId xmlns:a16="http://schemas.microsoft.com/office/drawing/2014/main" id="{2994B7DA-BA89-F244-BA2B-B3F422F82D14}"/>
                </a:ext>
              </a:extLst>
            </p:cNvPr>
            <p:cNvSpPr txBox="1">
              <a:spLocks noChangeArrowheads="1"/>
            </p:cNvSpPr>
            <p:nvPr/>
          </p:nvSpPr>
          <p:spPr bwMode="auto">
            <a:xfrm>
              <a:off x="1063432" y="4612319"/>
              <a:ext cx="13749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803050000020003" pitchFamily="50" charset="0"/>
                  <a:cs typeface="Sassoon Infant Rg" panose="0200080305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803050000020003" pitchFamily="50" charset="0"/>
                  <a:cs typeface="Sassoon Infant Rg" panose="0200080305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9pPr>
            </a:lstStyle>
            <a:p>
              <a:pPr algn="ctr" eaLnBrk="1" hangingPunct="1">
                <a:lnSpc>
                  <a:spcPct val="100000"/>
                </a:lnSpc>
                <a:spcBef>
                  <a:spcPct val="0"/>
                </a:spcBef>
                <a:buFontTx/>
                <a:buNone/>
              </a:pPr>
              <a:r>
                <a:rPr lang="en-GB" altLang="en-US">
                  <a:solidFill>
                    <a:srgbClr val="FFFFFF"/>
                  </a:solidFill>
                </a:rPr>
                <a:t>exquisite</a:t>
              </a:r>
            </a:p>
          </p:txBody>
        </p:sp>
      </p:grpSp>
      <p:grpSp>
        <p:nvGrpSpPr>
          <p:cNvPr id="11" name="Group 10">
            <a:extLst>
              <a:ext uri="{FF2B5EF4-FFF2-40B4-BE49-F238E27FC236}">
                <a16:creationId xmlns:a16="http://schemas.microsoft.com/office/drawing/2014/main" id="{E74723D2-D117-F14F-A7D7-20ABF21CAF9E}"/>
              </a:ext>
            </a:extLst>
          </p:cNvPr>
          <p:cNvGrpSpPr>
            <a:grpSpLocks/>
          </p:cNvGrpSpPr>
          <p:nvPr/>
        </p:nvGrpSpPr>
        <p:grpSpPr bwMode="auto">
          <a:xfrm>
            <a:off x="4840289" y="3873500"/>
            <a:ext cx="1539875" cy="508000"/>
            <a:chOff x="999067" y="4546601"/>
            <a:chExt cx="1540933" cy="508000"/>
          </a:xfrm>
        </p:grpSpPr>
        <p:sp>
          <p:nvSpPr>
            <p:cNvPr id="12" name="Rectangle 11">
              <a:extLst>
                <a:ext uri="{FF2B5EF4-FFF2-40B4-BE49-F238E27FC236}">
                  <a16:creationId xmlns:a16="http://schemas.microsoft.com/office/drawing/2014/main" id="{E2322FD8-8DBD-0F41-AF87-B4F3CC8532C9}"/>
                </a:ext>
              </a:extLst>
            </p:cNvPr>
            <p:cNvSpPr/>
            <p:nvPr/>
          </p:nvSpPr>
          <p:spPr>
            <a:xfrm>
              <a:off x="999067" y="4546601"/>
              <a:ext cx="1540933" cy="508000"/>
            </a:xfrm>
            <a:prstGeom prst="rect">
              <a:avLst/>
            </a:prstGeom>
            <a:solidFill>
              <a:srgbClr val="9295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290" name="TextBox 12">
              <a:extLst>
                <a:ext uri="{FF2B5EF4-FFF2-40B4-BE49-F238E27FC236}">
                  <a16:creationId xmlns:a16="http://schemas.microsoft.com/office/drawing/2014/main" id="{C137211C-4370-1A43-AF11-4EBC69E9A9AC}"/>
                </a:ext>
              </a:extLst>
            </p:cNvPr>
            <p:cNvSpPr txBox="1">
              <a:spLocks noChangeArrowheads="1"/>
            </p:cNvSpPr>
            <p:nvPr/>
          </p:nvSpPr>
          <p:spPr bwMode="auto">
            <a:xfrm>
              <a:off x="1063432" y="4612319"/>
              <a:ext cx="13749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803050000020003" pitchFamily="50" charset="0"/>
                  <a:cs typeface="Sassoon Infant Rg" panose="0200080305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803050000020003" pitchFamily="50" charset="0"/>
                  <a:cs typeface="Sassoon Infant Rg" panose="0200080305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9pPr>
            </a:lstStyle>
            <a:p>
              <a:pPr algn="ctr" eaLnBrk="1" hangingPunct="1">
                <a:lnSpc>
                  <a:spcPct val="100000"/>
                </a:lnSpc>
                <a:spcBef>
                  <a:spcPct val="0"/>
                </a:spcBef>
                <a:buFontTx/>
                <a:buNone/>
              </a:pPr>
              <a:r>
                <a:rPr lang="en-GB" altLang="en-US">
                  <a:solidFill>
                    <a:srgbClr val="FFFFFF"/>
                  </a:solidFill>
                </a:rPr>
                <a:t>splendid</a:t>
              </a:r>
            </a:p>
          </p:txBody>
        </p:sp>
      </p:grpSp>
      <p:grpSp>
        <p:nvGrpSpPr>
          <p:cNvPr id="14" name="Group 13">
            <a:extLst>
              <a:ext uri="{FF2B5EF4-FFF2-40B4-BE49-F238E27FC236}">
                <a16:creationId xmlns:a16="http://schemas.microsoft.com/office/drawing/2014/main" id="{900185B3-9E2D-D24A-9C47-646F6A8C47E4}"/>
              </a:ext>
            </a:extLst>
          </p:cNvPr>
          <p:cNvGrpSpPr>
            <a:grpSpLocks/>
          </p:cNvGrpSpPr>
          <p:nvPr/>
        </p:nvGrpSpPr>
        <p:grpSpPr bwMode="auto">
          <a:xfrm>
            <a:off x="2392363" y="4641850"/>
            <a:ext cx="1541462" cy="508000"/>
            <a:chOff x="999067" y="4546601"/>
            <a:chExt cx="1540933" cy="508000"/>
          </a:xfrm>
        </p:grpSpPr>
        <p:sp>
          <p:nvSpPr>
            <p:cNvPr id="15" name="Rectangle 14">
              <a:extLst>
                <a:ext uri="{FF2B5EF4-FFF2-40B4-BE49-F238E27FC236}">
                  <a16:creationId xmlns:a16="http://schemas.microsoft.com/office/drawing/2014/main" id="{C09B8691-9BE8-2846-8D04-ECA47FEC89C1}"/>
                </a:ext>
              </a:extLst>
            </p:cNvPr>
            <p:cNvSpPr/>
            <p:nvPr/>
          </p:nvSpPr>
          <p:spPr>
            <a:xfrm>
              <a:off x="999067" y="4546601"/>
              <a:ext cx="1540933" cy="508000"/>
            </a:xfrm>
            <a:prstGeom prst="rect">
              <a:avLst/>
            </a:prstGeom>
            <a:solidFill>
              <a:srgbClr val="9295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288" name="TextBox 15">
              <a:extLst>
                <a:ext uri="{FF2B5EF4-FFF2-40B4-BE49-F238E27FC236}">
                  <a16:creationId xmlns:a16="http://schemas.microsoft.com/office/drawing/2014/main" id="{2A36B056-DF7A-C74E-9A15-96B8C70C776F}"/>
                </a:ext>
              </a:extLst>
            </p:cNvPr>
            <p:cNvSpPr txBox="1">
              <a:spLocks noChangeArrowheads="1"/>
            </p:cNvSpPr>
            <p:nvPr/>
          </p:nvSpPr>
          <p:spPr bwMode="auto">
            <a:xfrm>
              <a:off x="1063432" y="4612319"/>
              <a:ext cx="13749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803050000020003" pitchFamily="50" charset="0"/>
                  <a:cs typeface="Sassoon Infant Rg" panose="0200080305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803050000020003" pitchFamily="50" charset="0"/>
                  <a:cs typeface="Sassoon Infant Rg" panose="0200080305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9pPr>
            </a:lstStyle>
            <a:p>
              <a:pPr algn="ctr" eaLnBrk="1" hangingPunct="1">
                <a:lnSpc>
                  <a:spcPct val="100000"/>
                </a:lnSpc>
                <a:spcBef>
                  <a:spcPct val="0"/>
                </a:spcBef>
                <a:buFontTx/>
                <a:buNone/>
              </a:pPr>
              <a:r>
                <a:rPr lang="en-GB" altLang="en-US">
                  <a:solidFill>
                    <a:srgbClr val="FFFFFF"/>
                  </a:solidFill>
                </a:rPr>
                <a:t>marvellous</a:t>
              </a:r>
            </a:p>
          </p:txBody>
        </p:sp>
      </p:grpSp>
      <p:grpSp>
        <p:nvGrpSpPr>
          <p:cNvPr id="17" name="Group 16">
            <a:extLst>
              <a:ext uri="{FF2B5EF4-FFF2-40B4-BE49-F238E27FC236}">
                <a16:creationId xmlns:a16="http://schemas.microsoft.com/office/drawing/2014/main" id="{13DFEFDD-5519-0740-8130-039DE2DD6D2A}"/>
              </a:ext>
            </a:extLst>
          </p:cNvPr>
          <p:cNvGrpSpPr>
            <a:grpSpLocks/>
          </p:cNvGrpSpPr>
          <p:nvPr/>
        </p:nvGrpSpPr>
        <p:grpSpPr bwMode="auto">
          <a:xfrm>
            <a:off x="4840289" y="4641850"/>
            <a:ext cx="1539875" cy="508000"/>
            <a:chOff x="999067" y="4546601"/>
            <a:chExt cx="1540933" cy="508000"/>
          </a:xfrm>
        </p:grpSpPr>
        <p:sp>
          <p:nvSpPr>
            <p:cNvPr id="18" name="Rectangle 17">
              <a:extLst>
                <a:ext uri="{FF2B5EF4-FFF2-40B4-BE49-F238E27FC236}">
                  <a16:creationId xmlns:a16="http://schemas.microsoft.com/office/drawing/2014/main" id="{D5081A59-8FD2-EE4A-90A2-63CCC7E8C6D0}"/>
                </a:ext>
              </a:extLst>
            </p:cNvPr>
            <p:cNvSpPr/>
            <p:nvPr/>
          </p:nvSpPr>
          <p:spPr>
            <a:xfrm>
              <a:off x="999067" y="4546601"/>
              <a:ext cx="1540933" cy="508000"/>
            </a:xfrm>
            <a:prstGeom prst="rect">
              <a:avLst/>
            </a:prstGeom>
            <a:solidFill>
              <a:srgbClr val="9295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286" name="TextBox 18">
              <a:extLst>
                <a:ext uri="{FF2B5EF4-FFF2-40B4-BE49-F238E27FC236}">
                  <a16:creationId xmlns:a16="http://schemas.microsoft.com/office/drawing/2014/main" id="{574DF9FA-838E-2A44-9E2A-994E3887BA39}"/>
                </a:ext>
              </a:extLst>
            </p:cNvPr>
            <p:cNvSpPr txBox="1">
              <a:spLocks noChangeArrowheads="1"/>
            </p:cNvSpPr>
            <p:nvPr/>
          </p:nvSpPr>
          <p:spPr bwMode="auto">
            <a:xfrm>
              <a:off x="1021097" y="4612319"/>
              <a:ext cx="14765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803050000020003" pitchFamily="50" charset="0"/>
                  <a:cs typeface="Sassoon Infant Rg" panose="0200080305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803050000020003" pitchFamily="50" charset="0"/>
                  <a:cs typeface="Sassoon Infant Rg" panose="0200080305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9pPr>
            </a:lstStyle>
            <a:p>
              <a:pPr algn="ctr" eaLnBrk="1" hangingPunct="1">
                <a:lnSpc>
                  <a:spcPct val="100000"/>
                </a:lnSpc>
                <a:spcBef>
                  <a:spcPct val="0"/>
                </a:spcBef>
                <a:buFontTx/>
                <a:buNone/>
              </a:pPr>
              <a:r>
                <a:rPr lang="en-GB" altLang="en-US">
                  <a:solidFill>
                    <a:srgbClr val="FFFFFF"/>
                  </a:solidFill>
                </a:rPr>
                <a:t>magnificent</a:t>
              </a:r>
            </a:p>
          </p:txBody>
        </p:sp>
      </p:grpSp>
      <p:grpSp>
        <p:nvGrpSpPr>
          <p:cNvPr id="20" name="Group 19">
            <a:extLst>
              <a:ext uri="{FF2B5EF4-FFF2-40B4-BE49-F238E27FC236}">
                <a16:creationId xmlns:a16="http://schemas.microsoft.com/office/drawing/2014/main" id="{F09A9086-84B4-4449-A6DF-46C44E5F8A2E}"/>
              </a:ext>
            </a:extLst>
          </p:cNvPr>
          <p:cNvGrpSpPr>
            <a:grpSpLocks/>
          </p:cNvGrpSpPr>
          <p:nvPr/>
        </p:nvGrpSpPr>
        <p:grpSpPr bwMode="auto">
          <a:xfrm>
            <a:off x="2392363" y="5405438"/>
            <a:ext cx="1541462" cy="508000"/>
            <a:chOff x="999067" y="4546601"/>
            <a:chExt cx="1540933" cy="508000"/>
          </a:xfrm>
        </p:grpSpPr>
        <p:sp>
          <p:nvSpPr>
            <p:cNvPr id="22" name="Rectangle 21">
              <a:extLst>
                <a:ext uri="{FF2B5EF4-FFF2-40B4-BE49-F238E27FC236}">
                  <a16:creationId xmlns:a16="http://schemas.microsoft.com/office/drawing/2014/main" id="{E45A7714-D5AC-8C45-8704-CEEFB4563ABC}"/>
                </a:ext>
              </a:extLst>
            </p:cNvPr>
            <p:cNvSpPr/>
            <p:nvPr/>
          </p:nvSpPr>
          <p:spPr>
            <a:xfrm>
              <a:off x="999067" y="4546601"/>
              <a:ext cx="1540933" cy="508000"/>
            </a:xfrm>
            <a:prstGeom prst="rect">
              <a:avLst/>
            </a:prstGeom>
            <a:solidFill>
              <a:srgbClr val="9295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284" name="TextBox 22">
              <a:extLst>
                <a:ext uri="{FF2B5EF4-FFF2-40B4-BE49-F238E27FC236}">
                  <a16:creationId xmlns:a16="http://schemas.microsoft.com/office/drawing/2014/main" id="{53923915-C365-594D-9C31-BDC48DF718CB}"/>
                </a:ext>
              </a:extLst>
            </p:cNvPr>
            <p:cNvSpPr txBox="1">
              <a:spLocks noChangeArrowheads="1"/>
            </p:cNvSpPr>
            <p:nvPr/>
          </p:nvSpPr>
          <p:spPr bwMode="auto">
            <a:xfrm>
              <a:off x="1063432" y="4612319"/>
              <a:ext cx="13749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803050000020003" pitchFamily="50" charset="0"/>
                  <a:cs typeface="Sassoon Infant Rg" panose="0200080305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803050000020003" pitchFamily="50" charset="0"/>
                  <a:cs typeface="Sassoon Infant Rg" panose="0200080305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9pPr>
            </a:lstStyle>
            <a:p>
              <a:pPr algn="ctr" eaLnBrk="1" hangingPunct="1">
                <a:lnSpc>
                  <a:spcPct val="100000"/>
                </a:lnSpc>
                <a:spcBef>
                  <a:spcPct val="0"/>
                </a:spcBef>
                <a:buFontTx/>
                <a:buNone/>
              </a:pPr>
              <a:r>
                <a:rPr lang="en-GB" altLang="en-US">
                  <a:solidFill>
                    <a:srgbClr val="FFFFFF"/>
                  </a:solidFill>
                </a:rPr>
                <a:t>glorious</a:t>
              </a:r>
            </a:p>
          </p:txBody>
        </p:sp>
      </p:grpSp>
      <p:grpSp>
        <p:nvGrpSpPr>
          <p:cNvPr id="24" name="Group 23">
            <a:extLst>
              <a:ext uri="{FF2B5EF4-FFF2-40B4-BE49-F238E27FC236}">
                <a16:creationId xmlns:a16="http://schemas.microsoft.com/office/drawing/2014/main" id="{94169963-91C9-3148-A4AF-861251BF3C07}"/>
              </a:ext>
            </a:extLst>
          </p:cNvPr>
          <p:cNvGrpSpPr>
            <a:grpSpLocks/>
          </p:cNvGrpSpPr>
          <p:nvPr/>
        </p:nvGrpSpPr>
        <p:grpSpPr bwMode="auto">
          <a:xfrm>
            <a:off x="4751389" y="5405438"/>
            <a:ext cx="1717675" cy="508000"/>
            <a:chOff x="911025" y="4546601"/>
            <a:chExt cx="1716815" cy="508000"/>
          </a:xfrm>
        </p:grpSpPr>
        <p:sp>
          <p:nvSpPr>
            <p:cNvPr id="25" name="Rectangle 24">
              <a:extLst>
                <a:ext uri="{FF2B5EF4-FFF2-40B4-BE49-F238E27FC236}">
                  <a16:creationId xmlns:a16="http://schemas.microsoft.com/office/drawing/2014/main" id="{0C4FB049-0419-204D-BD6B-9B1DD421811E}"/>
                </a:ext>
              </a:extLst>
            </p:cNvPr>
            <p:cNvSpPr/>
            <p:nvPr/>
          </p:nvSpPr>
          <p:spPr>
            <a:xfrm>
              <a:off x="998293" y="4546601"/>
              <a:ext cx="1542277" cy="508000"/>
            </a:xfrm>
            <a:prstGeom prst="rect">
              <a:avLst/>
            </a:prstGeom>
            <a:solidFill>
              <a:srgbClr val="9295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282" name="TextBox 25">
              <a:extLst>
                <a:ext uri="{FF2B5EF4-FFF2-40B4-BE49-F238E27FC236}">
                  <a16:creationId xmlns:a16="http://schemas.microsoft.com/office/drawing/2014/main" id="{A34B8BBF-0E43-D042-9080-36910D7BABE6}"/>
                </a:ext>
              </a:extLst>
            </p:cNvPr>
            <p:cNvSpPr txBox="1">
              <a:spLocks noChangeArrowheads="1"/>
            </p:cNvSpPr>
            <p:nvPr/>
          </p:nvSpPr>
          <p:spPr bwMode="auto">
            <a:xfrm>
              <a:off x="911025" y="4612319"/>
              <a:ext cx="17168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803050000020003" pitchFamily="50" charset="0"/>
                  <a:cs typeface="Sassoon Infant Rg" panose="0200080305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803050000020003" pitchFamily="50" charset="0"/>
                  <a:cs typeface="Sassoon Infant Rg" panose="0200080305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9pPr>
            </a:lstStyle>
            <a:p>
              <a:pPr algn="ctr" eaLnBrk="1" hangingPunct="1">
                <a:lnSpc>
                  <a:spcPct val="100000"/>
                </a:lnSpc>
                <a:spcBef>
                  <a:spcPct val="0"/>
                </a:spcBef>
                <a:buFontTx/>
                <a:buNone/>
              </a:pPr>
              <a:r>
                <a:rPr lang="en-GB" altLang="en-US">
                  <a:solidFill>
                    <a:srgbClr val="FFFFFF"/>
                  </a:solidFill>
                </a:rPr>
                <a:t>breath-taking</a:t>
              </a:r>
            </a:p>
          </p:txBody>
        </p:sp>
      </p:grpSp>
      <p:grpSp>
        <p:nvGrpSpPr>
          <p:cNvPr id="27" name="Group 26">
            <a:extLst>
              <a:ext uri="{FF2B5EF4-FFF2-40B4-BE49-F238E27FC236}">
                <a16:creationId xmlns:a16="http://schemas.microsoft.com/office/drawing/2014/main" id="{FA5A4439-4C06-5C46-AB29-BD3F5FA69B55}"/>
              </a:ext>
            </a:extLst>
          </p:cNvPr>
          <p:cNvGrpSpPr>
            <a:grpSpLocks/>
          </p:cNvGrpSpPr>
          <p:nvPr/>
        </p:nvGrpSpPr>
        <p:grpSpPr bwMode="auto">
          <a:xfrm>
            <a:off x="7235826" y="5402263"/>
            <a:ext cx="1541463" cy="508000"/>
            <a:chOff x="999067" y="4546601"/>
            <a:chExt cx="1540933" cy="508000"/>
          </a:xfrm>
        </p:grpSpPr>
        <p:sp>
          <p:nvSpPr>
            <p:cNvPr id="28" name="Rectangle 27">
              <a:extLst>
                <a:ext uri="{FF2B5EF4-FFF2-40B4-BE49-F238E27FC236}">
                  <a16:creationId xmlns:a16="http://schemas.microsoft.com/office/drawing/2014/main" id="{E0327EF5-C6A5-ED4F-97F9-D8428466F35E}"/>
                </a:ext>
              </a:extLst>
            </p:cNvPr>
            <p:cNvSpPr/>
            <p:nvPr/>
          </p:nvSpPr>
          <p:spPr>
            <a:xfrm>
              <a:off x="999067" y="4546601"/>
              <a:ext cx="1540933" cy="508000"/>
            </a:xfrm>
            <a:prstGeom prst="rect">
              <a:avLst/>
            </a:prstGeom>
            <a:solidFill>
              <a:srgbClr val="9295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280" name="TextBox 28">
              <a:extLst>
                <a:ext uri="{FF2B5EF4-FFF2-40B4-BE49-F238E27FC236}">
                  <a16:creationId xmlns:a16="http://schemas.microsoft.com/office/drawing/2014/main" id="{8E74B088-EA5C-E54E-B240-23598FEC8F83}"/>
                </a:ext>
              </a:extLst>
            </p:cNvPr>
            <p:cNvSpPr txBox="1">
              <a:spLocks noChangeArrowheads="1"/>
            </p:cNvSpPr>
            <p:nvPr/>
          </p:nvSpPr>
          <p:spPr bwMode="auto">
            <a:xfrm>
              <a:off x="1021097" y="4612319"/>
              <a:ext cx="14765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803050000020003" pitchFamily="50" charset="0"/>
                  <a:cs typeface="Sassoon Infant Rg" panose="0200080305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803050000020003" pitchFamily="50" charset="0"/>
                  <a:cs typeface="Sassoon Infant Rg" panose="0200080305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9pPr>
            </a:lstStyle>
            <a:p>
              <a:pPr algn="ctr" eaLnBrk="1" hangingPunct="1">
                <a:lnSpc>
                  <a:spcPct val="100000"/>
                </a:lnSpc>
                <a:spcBef>
                  <a:spcPct val="0"/>
                </a:spcBef>
                <a:buFontTx/>
                <a:buNone/>
              </a:pPr>
              <a:r>
                <a:rPr lang="en-GB" altLang="en-US">
                  <a:solidFill>
                    <a:srgbClr val="FFFFFF"/>
                  </a:solidFill>
                </a:rPr>
                <a:t>superb</a:t>
              </a:r>
            </a:p>
          </p:txBody>
        </p:sp>
      </p:grpSp>
      <p:sp>
        <p:nvSpPr>
          <p:cNvPr id="5" name="TextBox 4">
            <a:extLst>
              <a:ext uri="{FF2B5EF4-FFF2-40B4-BE49-F238E27FC236}">
                <a16:creationId xmlns:a16="http://schemas.microsoft.com/office/drawing/2014/main" id="{C4173840-5563-AD47-B090-52AB83805FD3}"/>
              </a:ext>
            </a:extLst>
          </p:cNvPr>
          <p:cNvSpPr txBox="1"/>
          <p:nvPr/>
        </p:nvSpPr>
        <p:spPr>
          <a:xfrm>
            <a:off x="7808118" y="6118390"/>
            <a:ext cx="3195639" cy="400110"/>
          </a:xfrm>
          <a:prstGeom prst="rect">
            <a:avLst/>
          </a:prstGeom>
          <a:noFill/>
        </p:spPr>
        <p:txBody>
          <a:bodyPr wrap="square" rtlCol="0">
            <a:spAutoFit/>
          </a:bodyPr>
          <a:lstStyle/>
          <a:p>
            <a:r>
              <a:rPr lang="en-US" sz="2000" b="1" dirty="0"/>
              <a:t>There are also many more!</a:t>
            </a:r>
          </a:p>
        </p:txBody>
      </p:sp>
    </p:spTree>
    <p:extLst>
      <p:ext uri="{BB962C8B-B14F-4D97-AF65-F5344CB8AC3E}">
        <p14:creationId xmlns:p14="http://schemas.microsoft.com/office/powerpoint/2010/main" val="113072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10532B-538E-D149-B0AF-83D026E6E5B6}"/>
              </a:ext>
            </a:extLst>
          </p:cNvPr>
          <p:cNvSpPr txBox="1"/>
          <p:nvPr/>
        </p:nvSpPr>
        <p:spPr>
          <a:xfrm>
            <a:off x="1034143" y="1045029"/>
            <a:ext cx="8730343" cy="707886"/>
          </a:xfrm>
          <a:prstGeom prst="rect">
            <a:avLst/>
          </a:prstGeom>
          <a:noFill/>
        </p:spPr>
        <p:txBody>
          <a:bodyPr wrap="square" rtlCol="0">
            <a:spAutoFit/>
          </a:bodyPr>
          <a:lstStyle/>
          <a:p>
            <a:r>
              <a:rPr lang="en-US" sz="4000" b="1" dirty="0">
                <a:solidFill>
                  <a:srgbClr val="00B050"/>
                </a:solidFill>
              </a:rPr>
              <a:t>Proof Reading &amp; Editing</a:t>
            </a:r>
          </a:p>
        </p:txBody>
      </p:sp>
      <p:sp>
        <p:nvSpPr>
          <p:cNvPr id="3" name="TextBox 2">
            <a:extLst>
              <a:ext uri="{FF2B5EF4-FFF2-40B4-BE49-F238E27FC236}">
                <a16:creationId xmlns:a16="http://schemas.microsoft.com/office/drawing/2014/main" id="{84DCA8EF-BB05-A448-BB7B-8C5164BFB7EC}"/>
              </a:ext>
            </a:extLst>
          </p:cNvPr>
          <p:cNvSpPr txBox="1"/>
          <p:nvPr/>
        </p:nvSpPr>
        <p:spPr>
          <a:xfrm>
            <a:off x="2111829" y="2035629"/>
            <a:ext cx="8980714" cy="3693319"/>
          </a:xfrm>
          <a:prstGeom prst="rect">
            <a:avLst/>
          </a:prstGeom>
          <a:noFill/>
        </p:spPr>
        <p:txBody>
          <a:bodyPr wrap="square" rtlCol="0">
            <a:spAutoFit/>
          </a:bodyPr>
          <a:lstStyle/>
          <a:p>
            <a:r>
              <a:rPr lang="en-US" b="1" dirty="0"/>
              <a:t>Proof Reading</a:t>
            </a:r>
          </a:p>
          <a:p>
            <a:endParaRPr lang="en-US" dirty="0"/>
          </a:p>
          <a:p>
            <a:r>
              <a:rPr lang="en-US" dirty="0"/>
              <a:t>Proof reading is reading through your work to see if it makes sense. Occasionally people miss out words which then means that your work does not make sense. Punctuation is also an area to focus on when proof reading. It is a way of clearing and tidying up your work. You need to use your green pen to make adjustments when proof reading.</a:t>
            </a:r>
          </a:p>
          <a:p>
            <a:endParaRPr lang="en-US" dirty="0"/>
          </a:p>
          <a:p>
            <a:r>
              <a:rPr lang="en-US" b="1" dirty="0"/>
              <a:t>Editing</a:t>
            </a:r>
          </a:p>
          <a:p>
            <a:endParaRPr lang="en-US" dirty="0"/>
          </a:p>
          <a:p>
            <a:r>
              <a:rPr lang="en-US" dirty="0"/>
              <a:t>Editing is when a larger section of work needs to be rewritten. It may be the case that you took your narrative in the wrong direction or that a particular paragraph is too repetitive. This work may also be written in green pen, but away from the original piece you wrote and usually on a different page. </a:t>
            </a:r>
          </a:p>
        </p:txBody>
      </p:sp>
    </p:spTree>
    <p:extLst>
      <p:ext uri="{BB962C8B-B14F-4D97-AF65-F5344CB8AC3E}">
        <p14:creationId xmlns:p14="http://schemas.microsoft.com/office/powerpoint/2010/main" val="1145719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688ACE-170F-7E48-98C3-D55ABF2E17EC}"/>
              </a:ext>
            </a:extLst>
          </p:cNvPr>
          <p:cNvSpPr txBox="1"/>
          <p:nvPr/>
        </p:nvSpPr>
        <p:spPr>
          <a:xfrm>
            <a:off x="1415142" y="1443841"/>
            <a:ext cx="9535885" cy="3970318"/>
          </a:xfrm>
          <a:prstGeom prst="rect">
            <a:avLst/>
          </a:prstGeom>
          <a:noFill/>
        </p:spPr>
        <p:txBody>
          <a:bodyPr wrap="square" rtlCol="0">
            <a:spAutoFit/>
          </a:bodyPr>
          <a:lstStyle/>
          <a:p>
            <a:r>
              <a:rPr lang="en-US" sz="2800" dirty="0"/>
              <a:t>Have a look through the work you wrote yesterday and see if your work needs any </a:t>
            </a:r>
            <a:r>
              <a:rPr lang="en-US" sz="2800" dirty="0">
                <a:solidFill>
                  <a:srgbClr val="00B050"/>
                </a:solidFill>
              </a:rPr>
              <a:t>proof reading</a:t>
            </a:r>
            <a:r>
              <a:rPr lang="en-US" sz="2800" dirty="0"/>
              <a:t> adjustments or </a:t>
            </a:r>
            <a:r>
              <a:rPr lang="en-US" sz="2800" dirty="0">
                <a:solidFill>
                  <a:srgbClr val="00B050"/>
                </a:solidFill>
              </a:rPr>
              <a:t>editing</a:t>
            </a:r>
            <a:r>
              <a:rPr lang="en-US" sz="2800" dirty="0"/>
              <a:t>. </a:t>
            </a:r>
          </a:p>
          <a:p>
            <a:endParaRPr lang="en-US" sz="2800" dirty="0"/>
          </a:p>
          <a:p>
            <a:r>
              <a:rPr lang="en-US" sz="2800" dirty="0"/>
              <a:t>Try and improve your work. </a:t>
            </a:r>
          </a:p>
          <a:p>
            <a:endParaRPr lang="en-US" sz="2800" dirty="0"/>
          </a:p>
          <a:p>
            <a:r>
              <a:rPr lang="en-US" sz="2800" dirty="0">
                <a:solidFill>
                  <a:srgbClr val="0070C0"/>
                </a:solidFill>
              </a:rPr>
              <a:t>In year 6 we always attempt to improve our work. It is a way of illustrating that we are constantly thinking and trying to better ourselves. The green pen helps show this, which is a wonderful thing.</a:t>
            </a:r>
          </a:p>
        </p:txBody>
      </p:sp>
    </p:spTree>
    <p:extLst>
      <p:ext uri="{BB962C8B-B14F-4D97-AF65-F5344CB8AC3E}">
        <p14:creationId xmlns:p14="http://schemas.microsoft.com/office/powerpoint/2010/main" val="3420876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BB8463D-0BC6-0849-8C32-E548652E229A}"/>
              </a:ext>
            </a:extLst>
          </p:cNvPr>
          <p:cNvSpPr/>
          <p:nvPr/>
        </p:nvSpPr>
        <p:spPr>
          <a:xfrm>
            <a:off x="2279651" y="2355851"/>
            <a:ext cx="4849813" cy="677863"/>
          </a:xfrm>
          <a:prstGeom prst="rect">
            <a:avLst/>
          </a:prstGeom>
          <a:solidFill>
            <a:srgbClr val="EAB3D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315" name="Title 20">
            <a:extLst>
              <a:ext uri="{FF2B5EF4-FFF2-40B4-BE49-F238E27FC236}">
                <a16:creationId xmlns:a16="http://schemas.microsoft.com/office/drawing/2014/main" id="{FE46E3E4-663E-A545-9DF9-139B090C1CF1}"/>
              </a:ext>
            </a:extLst>
          </p:cNvPr>
          <p:cNvSpPr>
            <a:spLocks noGrp="1"/>
          </p:cNvSpPr>
          <p:nvPr>
            <p:ph type="title"/>
          </p:nvPr>
        </p:nvSpPr>
        <p:spPr>
          <a:xfrm>
            <a:off x="1981201" y="479426"/>
            <a:ext cx="8220075" cy="993775"/>
          </a:xfrm>
        </p:spPr>
        <p:txBody>
          <a:bodyPr/>
          <a:lstStyle/>
          <a:p>
            <a:pPr eaLnBrk="1" hangingPunct="1"/>
            <a:r>
              <a:rPr lang="en-GB" altLang="en-US" sz="3600"/>
              <a:t>Improve the Adjective</a:t>
            </a:r>
          </a:p>
        </p:txBody>
      </p:sp>
      <p:sp>
        <p:nvSpPr>
          <p:cNvPr id="13316" name="Rectangle 4">
            <a:extLst>
              <a:ext uri="{FF2B5EF4-FFF2-40B4-BE49-F238E27FC236}">
                <a16:creationId xmlns:a16="http://schemas.microsoft.com/office/drawing/2014/main" id="{D20A229B-4FBF-FE43-854E-1F214F05BA13}"/>
              </a:ext>
            </a:extLst>
          </p:cNvPr>
          <p:cNvSpPr>
            <a:spLocks noChangeArrowheads="1"/>
          </p:cNvSpPr>
          <p:nvPr/>
        </p:nvSpPr>
        <p:spPr bwMode="auto">
          <a:xfrm>
            <a:off x="2279650" y="1514475"/>
            <a:ext cx="7126288"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803050000020003" pitchFamily="50" charset="0"/>
                <a:cs typeface="Sassoon Infant Rg" panose="0200080305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803050000020003" pitchFamily="50" charset="0"/>
                <a:cs typeface="Sassoon Infant Rg" panose="0200080305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9pPr>
          </a:lstStyle>
          <a:p>
            <a:pPr eaLnBrk="1" hangingPunct="1">
              <a:lnSpc>
                <a:spcPct val="100000"/>
              </a:lnSpc>
              <a:spcBef>
                <a:spcPct val="0"/>
              </a:spcBef>
              <a:buFontTx/>
              <a:buNone/>
            </a:pPr>
            <a:r>
              <a:rPr lang="en-GB" altLang="en-US">
                <a:solidFill>
                  <a:schemeClr val="tx1"/>
                </a:solidFill>
              </a:rPr>
              <a:t>Which more powerful words could replace the adjective to improve this sentence?</a:t>
            </a:r>
          </a:p>
        </p:txBody>
      </p:sp>
      <p:sp>
        <p:nvSpPr>
          <p:cNvPr id="6" name="Rectangle 5">
            <a:extLst>
              <a:ext uri="{FF2B5EF4-FFF2-40B4-BE49-F238E27FC236}">
                <a16:creationId xmlns:a16="http://schemas.microsoft.com/office/drawing/2014/main" id="{E6D1F4C3-A0F5-0B4F-8C33-BD22597DD61D}"/>
              </a:ext>
            </a:extLst>
          </p:cNvPr>
          <p:cNvSpPr>
            <a:spLocks/>
          </p:cNvSpPr>
          <p:nvPr/>
        </p:nvSpPr>
        <p:spPr bwMode="auto">
          <a:xfrm>
            <a:off x="2279651" y="2301876"/>
            <a:ext cx="4849813"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803050000020003" pitchFamily="50" charset="0"/>
                <a:cs typeface="Sassoon Infant Rg" panose="0200080305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803050000020003" pitchFamily="50" charset="0"/>
                <a:cs typeface="Sassoon Infant Rg" panose="0200080305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9pPr>
          </a:lstStyle>
          <a:p>
            <a:pPr eaLnBrk="1" hangingPunct="1">
              <a:lnSpc>
                <a:spcPct val="100000"/>
              </a:lnSpc>
              <a:spcBef>
                <a:spcPct val="0"/>
              </a:spcBef>
              <a:buFontTx/>
              <a:buNone/>
            </a:pPr>
            <a:r>
              <a:rPr lang="en-GB" altLang="en-US">
                <a:solidFill>
                  <a:schemeClr val="tx1"/>
                </a:solidFill>
              </a:rPr>
              <a:t>The </a:t>
            </a:r>
            <a:r>
              <a:rPr lang="en-GB" altLang="en-US" b="1">
                <a:solidFill>
                  <a:schemeClr val="tx1"/>
                </a:solidFill>
              </a:rPr>
              <a:t>happy</a:t>
            </a:r>
            <a:r>
              <a:rPr lang="en-GB" altLang="en-US">
                <a:solidFill>
                  <a:schemeClr val="tx1"/>
                </a:solidFill>
              </a:rPr>
              <a:t> lotto winner jumped for joy at her multi-million pound win.</a:t>
            </a:r>
          </a:p>
        </p:txBody>
      </p:sp>
      <p:sp>
        <p:nvSpPr>
          <p:cNvPr id="2" name="Rectangle 1">
            <a:extLst>
              <a:ext uri="{FF2B5EF4-FFF2-40B4-BE49-F238E27FC236}">
                <a16:creationId xmlns:a16="http://schemas.microsoft.com/office/drawing/2014/main" id="{992FC272-979F-8645-BDFA-D1D3128F6444}"/>
              </a:ext>
            </a:extLst>
          </p:cNvPr>
          <p:cNvSpPr>
            <a:spLocks noChangeArrowheads="1"/>
          </p:cNvSpPr>
          <p:nvPr/>
        </p:nvSpPr>
        <p:spPr bwMode="auto">
          <a:xfrm>
            <a:off x="2701295" y="3163888"/>
            <a:ext cx="38271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803050000020003" pitchFamily="50" charset="0"/>
                <a:cs typeface="Sassoon Infant Rg" panose="0200080305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803050000020003" pitchFamily="50" charset="0"/>
                <a:cs typeface="Sassoon Infant Rg" panose="0200080305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9pPr>
          </a:lstStyle>
          <a:p>
            <a:pPr algn="ctr" eaLnBrk="1" hangingPunct="1">
              <a:lnSpc>
                <a:spcPct val="100000"/>
              </a:lnSpc>
              <a:spcBef>
                <a:spcPct val="0"/>
              </a:spcBef>
              <a:buFontTx/>
              <a:buNone/>
            </a:pPr>
            <a:r>
              <a:rPr lang="en-GB" altLang="en-US">
                <a:solidFill>
                  <a:schemeClr val="tx1"/>
                </a:solidFill>
              </a:rPr>
              <a:t>You could have replaced ‘</a:t>
            </a:r>
            <a:r>
              <a:rPr lang="en-GB" altLang="en-US" b="1">
                <a:solidFill>
                  <a:schemeClr val="tx1"/>
                </a:solidFill>
              </a:rPr>
              <a:t>happy</a:t>
            </a:r>
            <a:r>
              <a:rPr lang="en-GB" altLang="en-US">
                <a:solidFill>
                  <a:schemeClr val="tx1"/>
                </a:solidFill>
              </a:rPr>
              <a:t>’ with...</a:t>
            </a:r>
          </a:p>
        </p:txBody>
      </p:sp>
      <p:grpSp>
        <p:nvGrpSpPr>
          <p:cNvPr id="9" name="Group 8">
            <a:extLst>
              <a:ext uri="{FF2B5EF4-FFF2-40B4-BE49-F238E27FC236}">
                <a16:creationId xmlns:a16="http://schemas.microsoft.com/office/drawing/2014/main" id="{245A6733-79EA-644A-9329-39252B66CDC1}"/>
              </a:ext>
            </a:extLst>
          </p:cNvPr>
          <p:cNvGrpSpPr>
            <a:grpSpLocks/>
          </p:cNvGrpSpPr>
          <p:nvPr/>
        </p:nvGrpSpPr>
        <p:grpSpPr bwMode="auto">
          <a:xfrm>
            <a:off x="2392363" y="3878263"/>
            <a:ext cx="1541462" cy="508000"/>
            <a:chOff x="999067" y="4546601"/>
            <a:chExt cx="1540933" cy="508000"/>
          </a:xfrm>
        </p:grpSpPr>
        <p:sp>
          <p:nvSpPr>
            <p:cNvPr id="7" name="Rectangle 6">
              <a:extLst>
                <a:ext uri="{FF2B5EF4-FFF2-40B4-BE49-F238E27FC236}">
                  <a16:creationId xmlns:a16="http://schemas.microsoft.com/office/drawing/2014/main" id="{1B618A55-6BB0-244C-B694-C9EBF1F1111D}"/>
                </a:ext>
              </a:extLst>
            </p:cNvPr>
            <p:cNvSpPr/>
            <p:nvPr/>
          </p:nvSpPr>
          <p:spPr>
            <a:xfrm>
              <a:off x="999067" y="4546601"/>
              <a:ext cx="1540933" cy="508000"/>
            </a:xfrm>
            <a:prstGeom prst="rect">
              <a:avLst/>
            </a:prstGeom>
            <a:solidFill>
              <a:srgbClr val="9295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340" name="TextBox 7">
              <a:extLst>
                <a:ext uri="{FF2B5EF4-FFF2-40B4-BE49-F238E27FC236}">
                  <a16:creationId xmlns:a16="http://schemas.microsoft.com/office/drawing/2014/main" id="{C9B292BC-106C-3D46-AEA6-F8AC1C196EF1}"/>
                </a:ext>
              </a:extLst>
            </p:cNvPr>
            <p:cNvSpPr txBox="1">
              <a:spLocks noChangeArrowheads="1"/>
            </p:cNvSpPr>
            <p:nvPr/>
          </p:nvSpPr>
          <p:spPr bwMode="auto">
            <a:xfrm>
              <a:off x="1063432" y="4612319"/>
              <a:ext cx="13749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803050000020003" pitchFamily="50" charset="0"/>
                  <a:cs typeface="Sassoon Infant Rg" panose="0200080305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803050000020003" pitchFamily="50" charset="0"/>
                  <a:cs typeface="Sassoon Infant Rg" panose="0200080305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9pPr>
            </a:lstStyle>
            <a:p>
              <a:pPr algn="ctr" eaLnBrk="1" hangingPunct="1">
                <a:lnSpc>
                  <a:spcPct val="100000"/>
                </a:lnSpc>
                <a:spcBef>
                  <a:spcPct val="0"/>
                </a:spcBef>
                <a:buFontTx/>
                <a:buNone/>
              </a:pPr>
              <a:r>
                <a:rPr lang="en-GB" altLang="en-US">
                  <a:solidFill>
                    <a:schemeClr val="bg1"/>
                  </a:solidFill>
                </a:rPr>
                <a:t>ecstatic</a:t>
              </a:r>
            </a:p>
          </p:txBody>
        </p:sp>
      </p:grpSp>
      <p:grpSp>
        <p:nvGrpSpPr>
          <p:cNvPr id="11" name="Group 10">
            <a:extLst>
              <a:ext uri="{FF2B5EF4-FFF2-40B4-BE49-F238E27FC236}">
                <a16:creationId xmlns:a16="http://schemas.microsoft.com/office/drawing/2014/main" id="{CDF6DBD1-3593-4947-8E31-EF6AC8D52C74}"/>
              </a:ext>
            </a:extLst>
          </p:cNvPr>
          <p:cNvGrpSpPr>
            <a:grpSpLocks/>
          </p:cNvGrpSpPr>
          <p:nvPr/>
        </p:nvGrpSpPr>
        <p:grpSpPr bwMode="auto">
          <a:xfrm>
            <a:off x="4840289" y="3873500"/>
            <a:ext cx="1539875" cy="508000"/>
            <a:chOff x="999067" y="4546601"/>
            <a:chExt cx="1540933" cy="508000"/>
          </a:xfrm>
        </p:grpSpPr>
        <p:sp>
          <p:nvSpPr>
            <p:cNvPr id="12" name="Rectangle 11">
              <a:extLst>
                <a:ext uri="{FF2B5EF4-FFF2-40B4-BE49-F238E27FC236}">
                  <a16:creationId xmlns:a16="http://schemas.microsoft.com/office/drawing/2014/main" id="{DEB42D16-AA2E-A946-8D08-01926C388936}"/>
                </a:ext>
              </a:extLst>
            </p:cNvPr>
            <p:cNvSpPr/>
            <p:nvPr/>
          </p:nvSpPr>
          <p:spPr>
            <a:xfrm>
              <a:off x="999067" y="4546601"/>
              <a:ext cx="1540933" cy="508000"/>
            </a:xfrm>
            <a:prstGeom prst="rect">
              <a:avLst/>
            </a:prstGeom>
            <a:solidFill>
              <a:srgbClr val="9295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338" name="TextBox 12">
              <a:extLst>
                <a:ext uri="{FF2B5EF4-FFF2-40B4-BE49-F238E27FC236}">
                  <a16:creationId xmlns:a16="http://schemas.microsoft.com/office/drawing/2014/main" id="{03480483-7CF9-5E4D-BCE2-AE97F4CF0F61}"/>
                </a:ext>
              </a:extLst>
            </p:cNvPr>
            <p:cNvSpPr txBox="1">
              <a:spLocks noChangeArrowheads="1"/>
            </p:cNvSpPr>
            <p:nvPr/>
          </p:nvSpPr>
          <p:spPr bwMode="auto">
            <a:xfrm>
              <a:off x="1063432" y="4612319"/>
              <a:ext cx="13749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803050000020003" pitchFamily="50" charset="0"/>
                  <a:cs typeface="Sassoon Infant Rg" panose="0200080305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803050000020003" pitchFamily="50" charset="0"/>
                  <a:cs typeface="Sassoon Infant Rg" panose="0200080305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9pPr>
            </a:lstStyle>
            <a:p>
              <a:pPr algn="ctr" eaLnBrk="1" hangingPunct="1">
                <a:lnSpc>
                  <a:spcPct val="100000"/>
                </a:lnSpc>
                <a:spcBef>
                  <a:spcPct val="0"/>
                </a:spcBef>
                <a:buFontTx/>
                <a:buNone/>
              </a:pPr>
              <a:r>
                <a:rPr lang="en-GB" altLang="en-US">
                  <a:solidFill>
                    <a:schemeClr val="bg1"/>
                  </a:solidFill>
                </a:rPr>
                <a:t>jubilant</a:t>
              </a:r>
            </a:p>
          </p:txBody>
        </p:sp>
      </p:grpSp>
      <p:grpSp>
        <p:nvGrpSpPr>
          <p:cNvPr id="14" name="Group 13">
            <a:extLst>
              <a:ext uri="{FF2B5EF4-FFF2-40B4-BE49-F238E27FC236}">
                <a16:creationId xmlns:a16="http://schemas.microsoft.com/office/drawing/2014/main" id="{81B10FC2-6062-0946-8FE1-614D0ACA8F9D}"/>
              </a:ext>
            </a:extLst>
          </p:cNvPr>
          <p:cNvGrpSpPr>
            <a:grpSpLocks/>
          </p:cNvGrpSpPr>
          <p:nvPr/>
        </p:nvGrpSpPr>
        <p:grpSpPr bwMode="auto">
          <a:xfrm>
            <a:off x="2392363" y="4641850"/>
            <a:ext cx="1541462" cy="508000"/>
            <a:chOff x="999067" y="4546601"/>
            <a:chExt cx="1540933" cy="508000"/>
          </a:xfrm>
        </p:grpSpPr>
        <p:sp>
          <p:nvSpPr>
            <p:cNvPr id="15" name="Rectangle 14">
              <a:extLst>
                <a:ext uri="{FF2B5EF4-FFF2-40B4-BE49-F238E27FC236}">
                  <a16:creationId xmlns:a16="http://schemas.microsoft.com/office/drawing/2014/main" id="{EB78EE55-3010-7746-9216-CC3EF03C598F}"/>
                </a:ext>
              </a:extLst>
            </p:cNvPr>
            <p:cNvSpPr/>
            <p:nvPr/>
          </p:nvSpPr>
          <p:spPr>
            <a:xfrm>
              <a:off x="999067" y="4546601"/>
              <a:ext cx="1540933" cy="508000"/>
            </a:xfrm>
            <a:prstGeom prst="rect">
              <a:avLst/>
            </a:prstGeom>
            <a:solidFill>
              <a:srgbClr val="9295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336" name="TextBox 15">
              <a:extLst>
                <a:ext uri="{FF2B5EF4-FFF2-40B4-BE49-F238E27FC236}">
                  <a16:creationId xmlns:a16="http://schemas.microsoft.com/office/drawing/2014/main" id="{50BA22FA-095B-9E49-B897-A41F8C51B7A8}"/>
                </a:ext>
              </a:extLst>
            </p:cNvPr>
            <p:cNvSpPr txBox="1">
              <a:spLocks noChangeArrowheads="1"/>
            </p:cNvSpPr>
            <p:nvPr/>
          </p:nvSpPr>
          <p:spPr bwMode="auto">
            <a:xfrm>
              <a:off x="1063432" y="4612319"/>
              <a:ext cx="13749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803050000020003" pitchFamily="50" charset="0"/>
                  <a:cs typeface="Sassoon Infant Rg" panose="0200080305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803050000020003" pitchFamily="50" charset="0"/>
                  <a:cs typeface="Sassoon Infant Rg" panose="0200080305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9pPr>
            </a:lstStyle>
            <a:p>
              <a:pPr algn="ctr" eaLnBrk="1" hangingPunct="1">
                <a:lnSpc>
                  <a:spcPct val="100000"/>
                </a:lnSpc>
                <a:spcBef>
                  <a:spcPct val="0"/>
                </a:spcBef>
                <a:buFontTx/>
                <a:buNone/>
              </a:pPr>
              <a:r>
                <a:rPr lang="en-GB" altLang="en-US">
                  <a:solidFill>
                    <a:schemeClr val="bg1"/>
                  </a:solidFill>
                </a:rPr>
                <a:t>overjoyed</a:t>
              </a:r>
            </a:p>
          </p:txBody>
        </p:sp>
      </p:grpSp>
      <p:grpSp>
        <p:nvGrpSpPr>
          <p:cNvPr id="17" name="Group 16">
            <a:extLst>
              <a:ext uri="{FF2B5EF4-FFF2-40B4-BE49-F238E27FC236}">
                <a16:creationId xmlns:a16="http://schemas.microsoft.com/office/drawing/2014/main" id="{83CA6F2D-45F9-234E-9ADC-EBA1A08109AD}"/>
              </a:ext>
            </a:extLst>
          </p:cNvPr>
          <p:cNvGrpSpPr>
            <a:grpSpLocks/>
          </p:cNvGrpSpPr>
          <p:nvPr/>
        </p:nvGrpSpPr>
        <p:grpSpPr bwMode="auto">
          <a:xfrm>
            <a:off x="4840289" y="4641850"/>
            <a:ext cx="1539875" cy="508000"/>
            <a:chOff x="999067" y="4546601"/>
            <a:chExt cx="1540933" cy="508000"/>
          </a:xfrm>
        </p:grpSpPr>
        <p:sp>
          <p:nvSpPr>
            <p:cNvPr id="18" name="Rectangle 17">
              <a:extLst>
                <a:ext uri="{FF2B5EF4-FFF2-40B4-BE49-F238E27FC236}">
                  <a16:creationId xmlns:a16="http://schemas.microsoft.com/office/drawing/2014/main" id="{E9F359AA-613F-FC47-ACF8-BC625485BBF9}"/>
                </a:ext>
              </a:extLst>
            </p:cNvPr>
            <p:cNvSpPr/>
            <p:nvPr/>
          </p:nvSpPr>
          <p:spPr>
            <a:xfrm>
              <a:off x="999067" y="4546601"/>
              <a:ext cx="1540933" cy="508000"/>
            </a:xfrm>
            <a:prstGeom prst="rect">
              <a:avLst/>
            </a:prstGeom>
            <a:solidFill>
              <a:srgbClr val="9295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334" name="TextBox 18">
              <a:extLst>
                <a:ext uri="{FF2B5EF4-FFF2-40B4-BE49-F238E27FC236}">
                  <a16:creationId xmlns:a16="http://schemas.microsoft.com/office/drawing/2014/main" id="{7EE56A17-7FF1-504B-BD5E-61E27D283644}"/>
                </a:ext>
              </a:extLst>
            </p:cNvPr>
            <p:cNvSpPr txBox="1">
              <a:spLocks noChangeArrowheads="1"/>
            </p:cNvSpPr>
            <p:nvPr/>
          </p:nvSpPr>
          <p:spPr bwMode="auto">
            <a:xfrm>
              <a:off x="1021097" y="4612319"/>
              <a:ext cx="14765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803050000020003" pitchFamily="50" charset="0"/>
                  <a:cs typeface="Sassoon Infant Rg" panose="0200080305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803050000020003" pitchFamily="50" charset="0"/>
                  <a:cs typeface="Sassoon Infant Rg" panose="0200080305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9pPr>
            </a:lstStyle>
            <a:p>
              <a:pPr algn="ctr" eaLnBrk="1" hangingPunct="1">
                <a:lnSpc>
                  <a:spcPct val="100000"/>
                </a:lnSpc>
                <a:spcBef>
                  <a:spcPct val="0"/>
                </a:spcBef>
                <a:buFontTx/>
                <a:buNone/>
              </a:pPr>
              <a:r>
                <a:rPr lang="en-GB" altLang="en-US">
                  <a:solidFill>
                    <a:schemeClr val="bg1"/>
                  </a:solidFill>
                </a:rPr>
                <a:t>elated</a:t>
              </a:r>
            </a:p>
          </p:txBody>
        </p:sp>
      </p:grpSp>
      <p:grpSp>
        <p:nvGrpSpPr>
          <p:cNvPr id="20" name="Group 19">
            <a:extLst>
              <a:ext uri="{FF2B5EF4-FFF2-40B4-BE49-F238E27FC236}">
                <a16:creationId xmlns:a16="http://schemas.microsoft.com/office/drawing/2014/main" id="{2E6FDAB9-AFF4-2B49-A99B-C693C803AA71}"/>
              </a:ext>
            </a:extLst>
          </p:cNvPr>
          <p:cNvGrpSpPr>
            <a:grpSpLocks/>
          </p:cNvGrpSpPr>
          <p:nvPr/>
        </p:nvGrpSpPr>
        <p:grpSpPr bwMode="auto">
          <a:xfrm>
            <a:off x="2392363" y="5405438"/>
            <a:ext cx="1541462" cy="508000"/>
            <a:chOff x="999067" y="4546601"/>
            <a:chExt cx="1540933" cy="508000"/>
          </a:xfrm>
        </p:grpSpPr>
        <p:sp>
          <p:nvSpPr>
            <p:cNvPr id="22" name="Rectangle 21">
              <a:extLst>
                <a:ext uri="{FF2B5EF4-FFF2-40B4-BE49-F238E27FC236}">
                  <a16:creationId xmlns:a16="http://schemas.microsoft.com/office/drawing/2014/main" id="{7A51F849-67B2-7A4E-8A16-B8A7190F3ABC}"/>
                </a:ext>
              </a:extLst>
            </p:cNvPr>
            <p:cNvSpPr/>
            <p:nvPr/>
          </p:nvSpPr>
          <p:spPr>
            <a:xfrm>
              <a:off x="999067" y="4546601"/>
              <a:ext cx="1540933" cy="508000"/>
            </a:xfrm>
            <a:prstGeom prst="rect">
              <a:avLst/>
            </a:prstGeom>
            <a:solidFill>
              <a:srgbClr val="9295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332" name="TextBox 22">
              <a:extLst>
                <a:ext uri="{FF2B5EF4-FFF2-40B4-BE49-F238E27FC236}">
                  <a16:creationId xmlns:a16="http://schemas.microsoft.com/office/drawing/2014/main" id="{E53E202A-F5D7-7046-9900-0BD75E28853F}"/>
                </a:ext>
              </a:extLst>
            </p:cNvPr>
            <p:cNvSpPr txBox="1">
              <a:spLocks noChangeArrowheads="1"/>
            </p:cNvSpPr>
            <p:nvPr/>
          </p:nvSpPr>
          <p:spPr bwMode="auto">
            <a:xfrm>
              <a:off x="1063432" y="4612319"/>
              <a:ext cx="13749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803050000020003" pitchFamily="50" charset="0"/>
                  <a:cs typeface="Sassoon Infant Rg" panose="0200080305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803050000020003" pitchFamily="50" charset="0"/>
                  <a:cs typeface="Sassoon Infant Rg" panose="0200080305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9pPr>
            </a:lstStyle>
            <a:p>
              <a:pPr algn="ctr" eaLnBrk="1" hangingPunct="1">
                <a:lnSpc>
                  <a:spcPct val="100000"/>
                </a:lnSpc>
                <a:spcBef>
                  <a:spcPct val="0"/>
                </a:spcBef>
                <a:buFontTx/>
                <a:buNone/>
              </a:pPr>
              <a:r>
                <a:rPr lang="en-GB" altLang="en-US">
                  <a:solidFill>
                    <a:schemeClr val="bg1"/>
                  </a:solidFill>
                </a:rPr>
                <a:t>euphoric</a:t>
              </a:r>
            </a:p>
          </p:txBody>
        </p:sp>
      </p:grpSp>
      <p:grpSp>
        <p:nvGrpSpPr>
          <p:cNvPr id="24" name="Group 23">
            <a:extLst>
              <a:ext uri="{FF2B5EF4-FFF2-40B4-BE49-F238E27FC236}">
                <a16:creationId xmlns:a16="http://schemas.microsoft.com/office/drawing/2014/main" id="{C8F2F2EF-46D3-6C47-8832-2038AB38EB3F}"/>
              </a:ext>
            </a:extLst>
          </p:cNvPr>
          <p:cNvGrpSpPr>
            <a:grpSpLocks/>
          </p:cNvGrpSpPr>
          <p:nvPr/>
        </p:nvGrpSpPr>
        <p:grpSpPr bwMode="auto">
          <a:xfrm>
            <a:off x="4751389" y="5405438"/>
            <a:ext cx="1717675" cy="508000"/>
            <a:chOff x="911025" y="4546601"/>
            <a:chExt cx="1716815" cy="508000"/>
          </a:xfrm>
        </p:grpSpPr>
        <p:sp>
          <p:nvSpPr>
            <p:cNvPr id="25" name="Rectangle 24">
              <a:extLst>
                <a:ext uri="{FF2B5EF4-FFF2-40B4-BE49-F238E27FC236}">
                  <a16:creationId xmlns:a16="http://schemas.microsoft.com/office/drawing/2014/main" id="{6A6977C7-7EE6-3643-8650-225048EFB6B5}"/>
                </a:ext>
              </a:extLst>
            </p:cNvPr>
            <p:cNvSpPr/>
            <p:nvPr/>
          </p:nvSpPr>
          <p:spPr>
            <a:xfrm>
              <a:off x="998293" y="4546601"/>
              <a:ext cx="1542277" cy="508000"/>
            </a:xfrm>
            <a:prstGeom prst="rect">
              <a:avLst/>
            </a:prstGeom>
            <a:solidFill>
              <a:srgbClr val="9295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330" name="TextBox 25">
              <a:extLst>
                <a:ext uri="{FF2B5EF4-FFF2-40B4-BE49-F238E27FC236}">
                  <a16:creationId xmlns:a16="http://schemas.microsoft.com/office/drawing/2014/main" id="{5C2E900F-4660-D64C-9A41-45061703516B}"/>
                </a:ext>
              </a:extLst>
            </p:cNvPr>
            <p:cNvSpPr txBox="1">
              <a:spLocks noChangeArrowheads="1"/>
            </p:cNvSpPr>
            <p:nvPr/>
          </p:nvSpPr>
          <p:spPr bwMode="auto">
            <a:xfrm>
              <a:off x="911025" y="4612319"/>
              <a:ext cx="17168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803050000020003" pitchFamily="50" charset="0"/>
                  <a:cs typeface="Sassoon Infant Rg" panose="0200080305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803050000020003" pitchFamily="50" charset="0"/>
                  <a:cs typeface="Sassoon Infant Rg" panose="0200080305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9pPr>
            </a:lstStyle>
            <a:p>
              <a:pPr algn="ctr" eaLnBrk="1" hangingPunct="1">
                <a:lnSpc>
                  <a:spcPct val="100000"/>
                </a:lnSpc>
                <a:spcBef>
                  <a:spcPct val="0"/>
                </a:spcBef>
                <a:buFontTx/>
                <a:buNone/>
              </a:pPr>
              <a:r>
                <a:rPr lang="en-GB" altLang="en-US">
                  <a:solidFill>
                    <a:schemeClr val="bg1"/>
                  </a:solidFill>
                </a:rPr>
                <a:t>delighted</a:t>
              </a:r>
            </a:p>
          </p:txBody>
        </p:sp>
      </p:grpSp>
      <p:grpSp>
        <p:nvGrpSpPr>
          <p:cNvPr id="27" name="Group 26">
            <a:extLst>
              <a:ext uri="{FF2B5EF4-FFF2-40B4-BE49-F238E27FC236}">
                <a16:creationId xmlns:a16="http://schemas.microsoft.com/office/drawing/2014/main" id="{E8D46384-05CE-4941-B3F7-3D735CD532C6}"/>
              </a:ext>
            </a:extLst>
          </p:cNvPr>
          <p:cNvGrpSpPr>
            <a:grpSpLocks/>
          </p:cNvGrpSpPr>
          <p:nvPr/>
        </p:nvGrpSpPr>
        <p:grpSpPr bwMode="auto">
          <a:xfrm>
            <a:off x="7235826" y="5402263"/>
            <a:ext cx="1541463" cy="508000"/>
            <a:chOff x="999067" y="4546601"/>
            <a:chExt cx="1540933" cy="508000"/>
          </a:xfrm>
        </p:grpSpPr>
        <p:sp>
          <p:nvSpPr>
            <p:cNvPr id="28" name="Rectangle 27">
              <a:extLst>
                <a:ext uri="{FF2B5EF4-FFF2-40B4-BE49-F238E27FC236}">
                  <a16:creationId xmlns:a16="http://schemas.microsoft.com/office/drawing/2014/main" id="{6BE35128-8BBC-8A4D-A83A-4177DBBF7DE6}"/>
                </a:ext>
              </a:extLst>
            </p:cNvPr>
            <p:cNvSpPr/>
            <p:nvPr/>
          </p:nvSpPr>
          <p:spPr>
            <a:xfrm>
              <a:off x="999067" y="4546601"/>
              <a:ext cx="1540933" cy="508000"/>
            </a:xfrm>
            <a:prstGeom prst="rect">
              <a:avLst/>
            </a:prstGeom>
            <a:solidFill>
              <a:srgbClr val="9295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328" name="TextBox 28">
              <a:extLst>
                <a:ext uri="{FF2B5EF4-FFF2-40B4-BE49-F238E27FC236}">
                  <a16:creationId xmlns:a16="http://schemas.microsoft.com/office/drawing/2014/main" id="{2F6B0725-408B-6348-8523-3EAAD144A98B}"/>
                </a:ext>
              </a:extLst>
            </p:cNvPr>
            <p:cNvSpPr txBox="1">
              <a:spLocks noChangeArrowheads="1"/>
            </p:cNvSpPr>
            <p:nvPr/>
          </p:nvSpPr>
          <p:spPr bwMode="auto">
            <a:xfrm>
              <a:off x="1021097" y="4612319"/>
              <a:ext cx="14765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803050000020003" pitchFamily="50" charset="0"/>
                  <a:cs typeface="Sassoon Infant Rg" panose="0200080305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803050000020003" pitchFamily="50" charset="0"/>
                  <a:cs typeface="Sassoon Infant Rg" panose="0200080305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803050000020003" pitchFamily="50" charset="0"/>
                  <a:cs typeface="Sassoon Infant Rg" panose="02000803050000020003" pitchFamily="50" charset="0"/>
                </a:defRPr>
              </a:lvl9pPr>
            </a:lstStyle>
            <a:p>
              <a:pPr algn="ctr" eaLnBrk="1" hangingPunct="1">
                <a:lnSpc>
                  <a:spcPct val="100000"/>
                </a:lnSpc>
                <a:spcBef>
                  <a:spcPct val="0"/>
                </a:spcBef>
                <a:buFontTx/>
                <a:buNone/>
              </a:pPr>
              <a:r>
                <a:rPr lang="en-GB" altLang="en-US">
                  <a:solidFill>
                    <a:schemeClr val="bg1"/>
                  </a:solidFill>
                </a:rPr>
                <a:t>triumphant</a:t>
              </a:r>
            </a:p>
          </p:txBody>
        </p:sp>
      </p:grpSp>
      <p:pic>
        <p:nvPicPr>
          <p:cNvPr id="10" name="Picture 9">
            <a:extLst>
              <a:ext uri="{FF2B5EF4-FFF2-40B4-BE49-F238E27FC236}">
                <a16:creationId xmlns:a16="http://schemas.microsoft.com/office/drawing/2014/main" id="{6BBCE379-BD97-064C-8E1C-048D0D2B1D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86626" y="2027238"/>
            <a:ext cx="2220913" cy="312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8683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nodeType="afterGroup">
                            <p:stCondLst>
                              <p:cond delay="5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nodeType="afterGroup">
                            <p:stCondLst>
                              <p:cond delay="1000"/>
                            </p:stCondLst>
                            <p:childTnLst>
                              <p:par>
                                <p:cTn id="29" presetID="10"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par>
                          <p:cTn id="32" fill="hold" nodeType="afterGroup">
                            <p:stCondLst>
                              <p:cond delay="1500"/>
                            </p:stCondLst>
                            <p:childTnLst>
                              <p:par>
                                <p:cTn id="33" presetID="10"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par>
                          <p:cTn id="36" fill="hold" nodeType="afterGroup">
                            <p:stCondLst>
                              <p:cond delay="2000"/>
                            </p:stCondLst>
                            <p:childTnLst>
                              <p:par>
                                <p:cTn id="37" presetID="10" presetClass="entr" presetSubtype="0"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par>
                          <p:cTn id="40" fill="hold" nodeType="afterGroup">
                            <p:stCondLst>
                              <p:cond delay="2500"/>
                            </p:stCondLst>
                            <p:childTnLst>
                              <p:par>
                                <p:cTn id="41" presetID="10" presetClass="entr" presetSubtype="0"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par>
                          <p:cTn id="44" fill="hold" nodeType="afterGroup">
                            <p:stCondLst>
                              <p:cond delay="3000"/>
                            </p:stCondLst>
                            <p:childTnLst>
                              <p:par>
                                <p:cTn id="45" presetID="10" presetClass="entr" presetSubtype="0" fill="hold"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E4E58-8394-5243-8E42-3043ECB00CAF}"/>
              </a:ext>
            </a:extLst>
          </p:cNvPr>
          <p:cNvSpPr>
            <a:spLocks noGrp="1"/>
          </p:cNvSpPr>
          <p:nvPr>
            <p:ph type="title"/>
          </p:nvPr>
        </p:nvSpPr>
        <p:spPr/>
        <p:txBody>
          <a:bodyPr/>
          <a:lstStyle/>
          <a:p>
            <a:r>
              <a:rPr lang="en-US" sz="3200" dirty="0"/>
              <a:t>Now that we have reminded ourselves with two of the Word Classes, we are going to put our knowledge into action.</a:t>
            </a:r>
          </a:p>
        </p:txBody>
      </p:sp>
      <p:sp>
        <p:nvSpPr>
          <p:cNvPr id="3" name="Title 1">
            <a:extLst>
              <a:ext uri="{FF2B5EF4-FFF2-40B4-BE49-F238E27FC236}">
                <a16:creationId xmlns:a16="http://schemas.microsoft.com/office/drawing/2014/main" id="{9D9A3CCE-3C4F-984F-9860-F00F01CA6316}"/>
              </a:ext>
            </a:extLst>
          </p:cNvPr>
          <p:cNvSpPr txBox="1">
            <a:spLocks/>
          </p:cNvSpPr>
          <p:nvPr/>
        </p:nvSpPr>
        <p:spPr>
          <a:xfrm>
            <a:off x="609598" y="2931847"/>
            <a:ext cx="10960100" cy="9943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Twinkl SemiBold" pitchFamily="2" charset="0"/>
                <a:ea typeface="+mj-ea"/>
                <a:cs typeface="+mj-cs"/>
              </a:defRPr>
            </a:lvl1pPr>
          </a:lstStyle>
          <a:p>
            <a:r>
              <a:rPr lang="en-US" sz="3200" dirty="0"/>
              <a:t>We are going to look at a picture and will attempt to list all of the adjectives and the nouns we can about the picture.</a:t>
            </a:r>
          </a:p>
        </p:txBody>
      </p:sp>
      <p:sp>
        <p:nvSpPr>
          <p:cNvPr id="4" name="Title 1">
            <a:extLst>
              <a:ext uri="{FF2B5EF4-FFF2-40B4-BE49-F238E27FC236}">
                <a16:creationId xmlns:a16="http://schemas.microsoft.com/office/drawing/2014/main" id="{2770267B-3CD3-404F-840D-421EC1D9CF47}"/>
              </a:ext>
            </a:extLst>
          </p:cNvPr>
          <p:cNvSpPr txBox="1">
            <a:spLocks/>
          </p:cNvSpPr>
          <p:nvPr/>
        </p:nvSpPr>
        <p:spPr>
          <a:xfrm>
            <a:off x="609598" y="4887646"/>
            <a:ext cx="10960100" cy="9943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Twinkl SemiBold" pitchFamily="2" charset="0"/>
                <a:ea typeface="+mj-ea"/>
                <a:cs typeface="+mj-cs"/>
              </a:defRPr>
            </a:lvl1pPr>
          </a:lstStyle>
          <a:p>
            <a:r>
              <a:rPr lang="en-US" sz="3200" dirty="0">
                <a:solidFill>
                  <a:srgbClr val="00B050"/>
                </a:solidFill>
              </a:rPr>
              <a:t>Pens and pencils ready…</a:t>
            </a:r>
          </a:p>
        </p:txBody>
      </p:sp>
    </p:spTree>
    <p:extLst>
      <p:ext uri="{BB962C8B-B14F-4D97-AF65-F5344CB8AC3E}">
        <p14:creationId xmlns:p14="http://schemas.microsoft.com/office/powerpoint/2010/main" val="8913671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1577</TotalTime>
  <Words>4113</Words>
  <Application>Microsoft Macintosh PowerPoint</Application>
  <PresentationFormat>Widescreen</PresentationFormat>
  <Paragraphs>517</Paragraphs>
  <Slides>71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71</vt:i4>
      </vt:variant>
    </vt:vector>
  </HeadingPairs>
  <TitlesOfParts>
    <vt:vector size="78" baseType="lpstr">
      <vt:lpstr>Arial</vt:lpstr>
      <vt:lpstr>Calibri</vt:lpstr>
      <vt:lpstr>Calibri Light</vt:lpstr>
      <vt:lpstr>Sassoon Infant Rg</vt:lpstr>
      <vt:lpstr>Twinkl</vt:lpstr>
      <vt:lpstr>Twinkl SemiBold</vt:lpstr>
      <vt:lpstr>Office Theme</vt:lpstr>
      <vt:lpstr>Monday 7th September 2020</vt:lpstr>
      <vt:lpstr>Recall what you know.</vt:lpstr>
      <vt:lpstr>What is a Noun? a word used to identify any of a class of people, places, or things ( common noun), or to name a particular one of these ( proper noun ). </vt:lpstr>
      <vt:lpstr>Proper Nouns</vt:lpstr>
      <vt:lpstr>PowerPoint Presentation</vt:lpstr>
      <vt:lpstr>What Is an Adjective?</vt:lpstr>
      <vt:lpstr>In year 6 we know you can use adjectives. We don’t just use adjectives we must improve and up-level the adjective.</vt:lpstr>
      <vt:lpstr>Improve the Adjective</vt:lpstr>
      <vt:lpstr>Now that we have reminded ourselves with two of the Word Classes, we are going to put our knowledge into action.</vt:lpstr>
      <vt:lpstr>PowerPoint Presentation</vt:lpstr>
      <vt:lpstr>PowerPoint Presentation</vt:lpstr>
      <vt:lpstr>What Is an Expanded Noun Phrase?</vt:lpstr>
      <vt:lpstr>What Is an Expanded Noun Phrase?</vt:lpstr>
      <vt:lpstr>We are going to look at the nouns and adjectives that we found earlier and see if we can create a few Expanded Noun Phrases.  You’ll get to look at the photo again as a reminder and then we will see the results.</vt:lpstr>
      <vt:lpstr>PowerPoint Presentation</vt:lpstr>
      <vt:lpstr>Reflection –  Whose was the most impressive to you? Why?   Are there any words you can steal and could reuse in your work?</vt:lpstr>
      <vt:lpstr>Tuesday 8th September 2020</vt:lpstr>
      <vt:lpstr>What Is a Verb?</vt:lpstr>
      <vt:lpstr>Boring Verbs</vt:lpstr>
      <vt:lpstr>Improve the Verb</vt:lpstr>
      <vt:lpstr>Improve the Passage</vt:lpstr>
      <vt:lpstr>PowerPoint Presentation</vt:lpstr>
      <vt:lpstr>What Is an Adverb?</vt:lpstr>
      <vt:lpstr>Which Word Is Being Modified?</vt:lpstr>
      <vt:lpstr>Using the photo we used yesterday, we are going to try and find suitable verbs and then find an adverb to match it.  Pens and pencils ready…</vt:lpstr>
      <vt:lpstr>PowerPoint Presentation</vt:lpstr>
      <vt:lpstr>PowerPoint Presentation</vt:lpstr>
      <vt:lpstr>Fronted Adverbials</vt:lpstr>
      <vt:lpstr>Types of Fronted Adverbial</vt:lpstr>
      <vt:lpstr>Adding Commas</vt:lpstr>
      <vt:lpstr>Adding Commas</vt:lpstr>
      <vt:lpstr>Writing Your Own Fronted Adverbials: ISPACE</vt:lpstr>
      <vt:lpstr>Building Fronted Adverbials into what we’ve learnt today.   </vt:lpstr>
      <vt:lpstr>Reflection –    Complete the table  </vt:lpstr>
      <vt:lpstr>Wednesday 9th September 2020</vt:lpstr>
      <vt:lpstr>Let’s Get Started</vt:lpstr>
      <vt:lpstr>Main Clauses</vt:lpstr>
      <vt:lpstr>PowerPoint Presentation</vt:lpstr>
      <vt:lpstr>PowerPoint Presentation</vt:lpstr>
      <vt:lpstr>PowerPoint Presentation</vt:lpstr>
      <vt:lpstr>Practise Your Skills</vt:lpstr>
      <vt:lpstr>Facing Forward.</vt:lpstr>
      <vt:lpstr>Complex Sentences</vt:lpstr>
      <vt:lpstr>Subordinating Conjunctions</vt:lpstr>
      <vt:lpstr>Subordinating Conjunctions</vt:lpstr>
      <vt:lpstr>PowerPoint Presentation</vt:lpstr>
      <vt:lpstr>PowerPoint Presentation</vt:lpstr>
      <vt:lpstr>PowerPoint Presentation</vt:lpstr>
      <vt:lpstr>Complete in books.</vt:lpstr>
      <vt:lpstr>Practise</vt:lpstr>
      <vt:lpstr>Complete in your books.   Independent Task</vt:lpstr>
      <vt:lpstr>Review</vt:lpstr>
      <vt:lpstr>Review</vt:lpstr>
      <vt:lpstr>Thursday 10th September 2020</vt:lpstr>
      <vt:lpstr>What is a Paragraph?</vt:lpstr>
      <vt:lpstr>Creating Cohesion</vt:lpstr>
      <vt:lpstr>Creating Cohesion</vt:lpstr>
      <vt:lpstr>Creating Cohesion</vt:lpstr>
      <vt:lpstr>Creating Cohesion</vt:lpstr>
      <vt:lpstr>Creating Cohesion</vt:lpstr>
      <vt:lpstr>PowerPoint Presentation</vt:lpstr>
      <vt:lpstr>Match it</vt:lpstr>
      <vt:lpstr>PowerPoint Presentation</vt:lpstr>
      <vt:lpstr>PowerPoint Presentation</vt:lpstr>
      <vt:lpstr>PowerPoint Presentation</vt:lpstr>
      <vt:lpstr>PowerPoint Presentation</vt:lpstr>
      <vt:lpstr>PowerPoint Presentation</vt:lpstr>
      <vt:lpstr>Friday 11th September 2020</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Recall what you know.</dc:title>
  <dc:creator>Ben Horwood</dc:creator>
  <cp:lastModifiedBy>Ben Horwood</cp:lastModifiedBy>
  <cp:revision>19</cp:revision>
  <dcterms:created xsi:type="dcterms:W3CDTF">2020-09-02T16:33:24Z</dcterms:created>
  <dcterms:modified xsi:type="dcterms:W3CDTF">2020-09-03T18:50:44Z</dcterms:modified>
</cp:coreProperties>
</file>