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48738D-F29C-4026-8440-915234FAA8EA}" type="datetimeFigureOut">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235315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8738D-F29C-4026-8440-915234FAA8EA}" type="datetimeFigureOut">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205086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8738D-F29C-4026-8440-915234FAA8EA}" type="datetimeFigureOut">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156917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8738D-F29C-4026-8440-915234FAA8EA}" type="datetimeFigureOut">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315043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48738D-F29C-4026-8440-915234FAA8EA}" type="datetimeFigureOut">
              <a:rPr lang="en-GB" smtClean="0"/>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186326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48738D-F29C-4026-8440-915234FAA8EA}" type="datetimeFigureOut">
              <a:rPr lang="en-GB" smtClean="0"/>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68690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48738D-F29C-4026-8440-915234FAA8EA}" type="datetimeFigureOut">
              <a:rPr lang="en-GB" smtClean="0"/>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409968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48738D-F29C-4026-8440-915234FAA8EA}" type="datetimeFigureOut">
              <a:rPr lang="en-GB" smtClean="0"/>
              <a:t>26/04/2020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132749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8738D-F29C-4026-8440-915234FAA8EA}" type="datetimeFigureOut">
              <a:rPr lang="en-GB" smtClean="0"/>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221200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48738D-F29C-4026-8440-915234FAA8EA}" type="datetimeFigureOut">
              <a:rPr lang="en-GB" smtClean="0"/>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417182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48738D-F29C-4026-8440-915234FAA8EA}" type="datetimeFigureOut">
              <a:rPr lang="en-GB" smtClean="0"/>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FB585-96A5-4346-BB98-7C6C3AA84EC5}" type="slidenum">
              <a:rPr lang="en-GB" smtClean="0"/>
              <a:t>‹#›</a:t>
            </a:fld>
            <a:endParaRPr lang="en-GB"/>
          </a:p>
        </p:txBody>
      </p:sp>
    </p:spTree>
    <p:extLst>
      <p:ext uri="{BB962C8B-B14F-4D97-AF65-F5344CB8AC3E}">
        <p14:creationId xmlns:p14="http://schemas.microsoft.com/office/powerpoint/2010/main" val="248548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8738D-F29C-4026-8440-915234FAA8EA}" type="datetimeFigureOut">
              <a:rPr lang="en-GB" smtClean="0"/>
              <a:t>26/04/2020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FB585-96A5-4346-BB98-7C6C3AA84EC5}" type="slidenum">
              <a:rPr lang="en-GB" smtClean="0"/>
              <a:t>‹#›</a:t>
            </a:fld>
            <a:endParaRPr lang="en-GB"/>
          </a:p>
        </p:txBody>
      </p:sp>
    </p:spTree>
    <p:extLst>
      <p:ext uri="{BB962C8B-B14F-4D97-AF65-F5344CB8AC3E}">
        <p14:creationId xmlns:p14="http://schemas.microsoft.com/office/powerpoint/2010/main" val="315481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1" y="1558977"/>
            <a:ext cx="11517744" cy="4769137"/>
          </a:xfrm>
        </p:spPr>
        <p:txBody>
          <a:bodyPr>
            <a:noAutofit/>
          </a:bodyPr>
          <a:lstStyle/>
          <a:p>
            <a:pPr algn="l"/>
            <a:r>
              <a:rPr lang="en-GB" sz="3600" b="1" dirty="0" smtClean="0">
                <a:latin typeface="Comic Sans MS" panose="030F0702030302020204" pitchFamily="66" charset="0"/>
              </a:rPr>
              <a:t>Wednesday 29</a:t>
            </a:r>
            <a:r>
              <a:rPr lang="en-GB" sz="3600" b="1" baseline="30000" dirty="0" smtClean="0">
                <a:latin typeface="Comic Sans MS" panose="030F0702030302020204" pitchFamily="66" charset="0"/>
              </a:rPr>
              <a:t>th</a:t>
            </a:r>
            <a:r>
              <a:rPr lang="en-GB" sz="3600" b="1" dirty="0" smtClean="0">
                <a:latin typeface="Comic Sans MS" panose="030F0702030302020204" pitchFamily="66" charset="0"/>
              </a:rPr>
              <a:t> April 2020</a:t>
            </a:r>
            <a:r>
              <a:rPr lang="en-GB" sz="3600" b="1" dirty="0" smtClean="0">
                <a:latin typeface="Comic Sans MS" panose="030F0702030302020204" pitchFamily="66" charset="0"/>
              </a:rPr>
              <a:t/>
            </a:r>
            <a:br>
              <a:rPr lang="en-GB" sz="3600" b="1" dirty="0" smtClean="0">
                <a:latin typeface="Comic Sans MS" panose="030F0702030302020204" pitchFamily="66" charset="0"/>
              </a:rPr>
            </a:br>
            <a:r>
              <a:rPr lang="en-GB" sz="3600" b="1" dirty="0" smtClean="0">
                <a:latin typeface="Comic Sans MS" panose="030F0702030302020204" pitchFamily="66" charset="0"/>
              </a:rPr>
              <a:t>L.O</a:t>
            </a:r>
            <a:r>
              <a:rPr lang="en-GB" sz="3600" b="1" dirty="0">
                <a:latin typeface="Comic Sans MS" panose="030F0702030302020204" pitchFamily="66" charset="0"/>
              </a:rPr>
              <a:t>. To write captions for a picture. </a:t>
            </a:r>
            <a:r>
              <a:rPr lang="en-GB" sz="3600" b="0" dirty="0" smtClean="0">
                <a:effectLst/>
                <a:latin typeface="Comic Sans MS" panose="030F0702030302020204" pitchFamily="66" charset="0"/>
              </a:rPr>
              <a:t/>
            </a:r>
            <a:br>
              <a:rPr lang="en-GB" sz="3600" b="0" dirty="0" smtClean="0">
                <a:effectLst/>
                <a:latin typeface="Comic Sans MS" panose="030F0702030302020204" pitchFamily="66" charset="0"/>
              </a:rPr>
            </a:br>
            <a:r>
              <a:rPr lang="en-GB" sz="3600" b="0" dirty="0" smtClean="0">
                <a:effectLst/>
                <a:latin typeface="Comic Sans MS" panose="030F0702030302020204" pitchFamily="66" charset="0"/>
              </a:rPr>
              <a:t/>
            </a:r>
            <a:br>
              <a:rPr lang="en-GB" sz="3600" b="0" dirty="0" smtClean="0">
                <a:effectLst/>
                <a:latin typeface="Comic Sans MS" panose="030F0702030302020204" pitchFamily="66" charset="0"/>
              </a:rPr>
            </a:br>
            <a:r>
              <a:rPr lang="en-GB" sz="3600" dirty="0">
                <a:latin typeface="Comic Sans MS" panose="030F0702030302020204" pitchFamily="66" charset="0"/>
              </a:rPr>
              <a:t>Watch the </a:t>
            </a:r>
            <a:r>
              <a:rPr lang="en-GB" sz="3600" dirty="0" smtClean="0">
                <a:latin typeface="Comic Sans MS" panose="030F0702030302020204" pitchFamily="66" charset="0"/>
              </a:rPr>
              <a:t>video story </a:t>
            </a:r>
            <a:r>
              <a:rPr lang="en-GB" sz="3600" dirty="0">
                <a:latin typeface="Comic Sans MS" panose="030F0702030302020204" pitchFamily="66" charset="0"/>
              </a:rPr>
              <a:t>of the “Dream </a:t>
            </a:r>
            <a:r>
              <a:rPr lang="en-GB" sz="3600" dirty="0" smtClean="0">
                <a:latin typeface="Comic Sans MS" panose="030F0702030302020204" pitchFamily="66" charset="0"/>
              </a:rPr>
              <a:t>Giver”. The link to the video is in your (Skills) timetable.</a:t>
            </a:r>
            <a:br>
              <a:rPr lang="en-GB" sz="3600" dirty="0" smtClean="0">
                <a:latin typeface="Comic Sans MS" panose="030F0702030302020204" pitchFamily="66" charset="0"/>
              </a:rPr>
            </a:br>
            <a:r>
              <a:rPr lang="en-GB" sz="3600" dirty="0" smtClean="0">
                <a:latin typeface="Comic Sans MS" panose="030F0702030302020204" pitchFamily="66" charset="0"/>
              </a:rPr>
              <a:t>Draw </a:t>
            </a:r>
            <a:r>
              <a:rPr lang="en-GB" sz="3600" dirty="0">
                <a:latin typeface="Comic Sans MS" panose="030F0702030302020204" pitchFamily="66" charset="0"/>
              </a:rPr>
              <a:t>a picture of him. </a:t>
            </a:r>
            <a:r>
              <a:rPr lang="en-GB" sz="3600" b="0" dirty="0" smtClean="0">
                <a:effectLst/>
                <a:latin typeface="Comic Sans MS" panose="030F0702030302020204" pitchFamily="66" charset="0"/>
              </a:rPr>
              <a:t/>
            </a:r>
            <a:br>
              <a:rPr lang="en-GB" sz="3600" b="0" dirty="0" smtClean="0">
                <a:effectLst/>
                <a:latin typeface="Comic Sans MS" panose="030F0702030302020204" pitchFamily="66" charset="0"/>
              </a:rPr>
            </a:br>
            <a:r>
              <a:rPr lang="en-GB" sz="3600" b="0" dirty="0" smtClean="0">
                <a:effectLst/>
                <a:latin typeface="Comic Sans MS" panose="030F0702030302020204" pitchFamily="66" charset="0"/>
              </a:rPr>
              <a:t/>
            </a:r>
            <a:br>
              <a:rPr lang="en-GB" sz="3600" b="0" dirty="0" smtClean="0">
                <a:effectLst/>
                <a:latin typeface="Comic Sans MS" panose="030F0702030302020204" pitchFamily="66" charset="0"/>
              </a:rPr>
            </a:br>
            <a:r>
              <a:rPr lang="en-GB" sz="3600" dirty="0">
                <a:latin typeface="Comic Sans MS" panose="030F0702030302020204" pitchFamily="66" charset="0"/>
              </a:rPr>
              <a:t>When your picture is complete, add </a:t>
            </a:r>
            <a:r>
              <a:rPr lang="en-GB" sz="3600" dirty="0" smtClean="0">
                <a:latin typeface="Comic Sans MS" panose="030F0702030302020204" pitchFamily="66" charset="0"/>
              </a:rPr>
              <a:t>key words </a:t>
            </a:r>
            <a:r>
              <a:rPr lang="en-GB" sz="3600" dirty="0">
                <a:latin typeface="Comic Sans MS" panose="030F0702030302020204" pitchFamily="66" charset="0"/>
              </a:rPr>
              <a:t>to </a:t>
            </a:r>
            <a:r>
              <a:rPr lang="en-GB" sz="3600" dirty="0" smtClean="0">
                <a:latin typeface="Comic Sans MS" panose="030F0702030302020204" pitchFamily="66" charset="0"/>
              </a:rPr>
              <a:t>write simple sentences to describe </a:t>
            </a:r>
            <a:r>
              <a:rPr lang="en-GB" sz="3600" dirty="0">
                <a:latin typeface="Comic Sans MS" panose="030F0702030302020204" pitchFamily="66" charset="0"/>
              </a:rPr>
              <a:t>how the Dream Giver looks. </a:t>
            </a:r>
            <a:r>
              <a:rPr lang="en-GB" sz="3600" b="0" dirty="0" smtClean="0">
                <a:effectLst/>
                <a:latin typeface="Comic Sans MS" panose="030F0702030302020204" pitchFamily="66" charset="0"/>
              </a:rPr>
              <a:t/>
            </a:r>
            <a:br>
              <a:rPr lang="en-GB" sz="3600" b="0" dirty="0" smtClean="0">
                <a:effectLst/>
                <a:latin typeface="Comic Sans MS" panose="030F0702030302020204" pitchFamily="66" charset="0"/>
              </a:rPr>
            </a:br>
            <a:r>
              <a:rPr lang="en-GB" sz="3600" dirty="0" smtClean="0">
                <a:latin typeface="Comic Sans MS" panose="030F0702030302020204" pitchFamily="66" charset="0"/>
              </a:rPr>
              <a:t/>
            </a:r>
            <a:br>
              <a:rPr lang="en-GB" sz="3600" dirty="0" smtClean="0">
                <a:latin typeface="Comic Sans MS" panose="030F0702030302020204" pitchFamily="66" charset="0"/>
              </a:rPr>
            </a:br>
            <a:endParaRPr lang="en-GB" sz="3600" b="1" dirty="0">
              <a:latin typeface="Comic Sans MS" panose="030F0702030302020204" pitchFamily="66" charset="0"/>
            </a:endParaRPr>
          </a:p>
        </p:txBody>
      </p:sp>
    </p:spTree>
    <p:extLst>
      <p:ext uri="{BB962C8B-B14F-4D97-AF65-F5344CB8AC3E}">
        <p14:creationId xmlns:p14="http://schemas.microsoft.com/office/powerpoint/2010/main" val="334402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he Dream Giver - The Literacy Shed | Literacy, Sh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4779" y="825987"/>
            <a:ext cx="6075534" cy="3487479"/>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flipV="1">
            <a:off x="8422105" y="1010653"/>
            <a:ext cx="1179095" cy="90236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9660459" y="674029"/>
            <a:ext cx="748923" cy="461665"/>
          </a:xfrm>
          <a:prstGeom prst="rect">
            <a:avLst/>
          </a:prstGeom>
          <a:noFill/>
        </p:spPr>
        <p:txBody>
          <a:bodyPr wrap="none" rtlCol="0">
            <a:spAutoFit/>
          </a:bodyPr>
          <a:lstStyle/>
          <a:p>
            <a:r>
              <a:rPr lang="en-GB" sz="2400" dirty="0" smtClean="0">
                <a:latin typeface="Comic Sans MS" panose="030F0702030302020204" pitchFamily="66" charset="0"/>
              </a:rPr>
              <a:t>Old</a:t>
            </a:r>
            <a:r>
              <a:rPr lang="en-GB" dirty="0" smtClean="0"/>
              <a:t> </a:t>
            </a:r>
            <a:endParaRPr lang="en-GB" dirty="0"/>
          </a:p>
        </p:txBody>
      </p:sp>
      <p:cxnSp>
        <p:nvCxnSpPr>
          <p:cNvPr id="10" name="Straight Arrow Connector 9"/>
          <p:cNvCxnSpPr/>
          <p:nvPr/>
        </p:nvCxnSpPr>
        <p:spPr>
          <a:xfrm>
            <a:off x="8828140" y="3822946"/>
            <a:ext cx="1581242" cy="49052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10130042" y="4313466"/>
            <a:ext cx="1074333" cy="461665"/>
          </a:xfrm>
          <a:prstGeom prst="rect">
            <a:avLst/>
          </a:prstGeom>
        </p:spPr>
        <p:txBody>
          <a:bodyPr wrap="none">
            <a:spAutoFit/>
          </a:bodyPr>
          <a:lstStyle/>
          <a:p>
            <a:r>
              <a:rPr lang="en-GB" sz="2400" dirty="0" smtClean="0">
                <a:latin typeface="Comic Sans MS" panose="030F0702030302020204" pitchFamily="66" charset="0"/>
              </a:rPr>
              <a:t>Scary</a:t>
            </a:r>
            <a:r>
              <a:rPr lang="en-GB" dirty="0" smtClean="0"/>
              <a:t> </a:t>
            </a:r>
            <a:endParaRPr lang="en-GB" dirty="0"/>
          </a:p>
        </p:txBody>
      </p:sp>
      <p:sp>
        <p:nvSpPr>
          <p:cNvPr id="11" name="Rectangle 10"/>
          <p:cNvSpPr/>
          <p:nvPr/>
        </p:nvSpPr>
        <p:spPr>
          <a:xfrm>
            <a:off x="642920" y="1135694"/>
            <a:ext cx="1252266" cy="461665"/>
          </a:xfrm>
          <a:prstGeom prst="rect">
            <a:avLst/>
          </a:prstGeom>
        </p:spPr>
        <p:txBody>
          <a:bodyPr wrap="none">
            <a:spAutoFit/>
          </a:bodyPr>
          <a:lstStyle/>
          <a:p>
            <a:r>
              <a:rPr lang="en-GB" sz="2400" dirty="0" smtClean="0">
                <a:latin typeface="Comic Sans MS" panose="030F0702030302020204" pitchFamily="66" charset="0"/>
              </a:rPr>
              <a:t>Glasses</a:t>
            </a:r>
            <a:endParaRPr lang="en-GB" dirty="0">
              <a:latin typeface="Comic Sans MS" panose="030F0702030302020204" pitchFamily="66" charset="0"/>
            </a:endParaRPr>
          </a:p>
        </p:txBody>
      </p:sp>
      <p:sp>
        <p:nvSpPr>
          <p:cNvPr id="12" name="Rectangle 11"/>
          <p:cNvSpPr/>
          <p:nvPr/>
        </p:nvSpPr>
        <p:spPr>
          <a:xfrm>
            <a:off x="669329" y="4109459"/>
            <a:ext cx="1135247" cy="461665"/>
          </a:xfrm>
          <a:prstGeom prst="rect">
            <a:avLst/>
          </a:prstGeom>
        </p:spPr>
        <p:txBody>
          <a:bodyPr wrap="none">
            <a:spAutoFit/>
          </a:bodyPr>
          <a:lstStyle/>
          <a:p>
            <a:r>
              <a:rPr lang="en-GB" sz="2400" dirty="0" smtClean="0">
                <a:latin typeface="Comic Sans MS" panose="030F0702030302020204" pitchFamily="66" charset="0"/>
              </a:rPr>
              <a:t>Skinny</a:t>
            </a:r>
            <a:endParaRPr lang="en-GB" dirty="0">
              <a:latin typeface="Comic Sans MS" panose="030F0702030302020204" pitchFamily="66" charset="0"/>
            </a:endParaRPr>
          </a:p>
        </p:txBody>
      </p:sp>
      <p:cxnSp>
        <p:nvCxnSpPr>
          <p:cNvPr id="15" name="Straight Arrow Connector 14"/>
          <p:cNvCxnSpPr/>
          <p:nvPr/>
        </p:nvCxnSpPr>
        <p:spPr>
          <a:xfrm flipH="1" flipV="1">
            <a:off x="1284834" y="1582426"/>
            <a:ext cx="1115447" cy="53741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H="1">
            <a:off x="1536749" y="3564741"/>
            <a:ext cx="716873" cy="57458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969818" y="4891358"/>
            <a:ext cx="9439564" cy="1631216"/>
          </a:xfrm>
          <a:prstGeom prst="rect">
            <a:avLst/>
          </a:prstGeom>
          <a:noFill/>
        </p:spPr>
        <p:txBody>
          <a:bodyPr wrap="square" rtlCol="0">
            <a:spAutoFit/>
          </a:bodyPr>
          <a:lstStyle/>
          <a:p>
            <a:r>
              <a:rPr lang="en-GB" sz="2000" dirty="0" smtClean="0">
                <a:latin typeface="Comic Sans MS" panose="030F0702030302020204" pitchFamily="66" charset="0"/>
              </a:rPr>
              <a:t>Then challenge yourself by writing sentences using the adjectives you have come up with. </a:t>
            </a:r>
            <a:endParaRPr lang="en-GB" sz="2000" dirty="0" smtClean="0">
              <a:latin typeface="Comic Sans MS" panose="030F0702030302020204" pitchFamily="66" charset="0"/>
            </a:endParaRPr>
          </a:p>
          <a:p>
            <a:r>
              <a:rPr lang="en-GB" sz="2000" dirty="0" smtClean="0">
                <a:latin typeface="Comic Sans MS" panose="030F0702030302020204" pitchFamily="66" charset="0"/>
              </a:rPr>
              <a:t>E</a:t>
            </a:r>
            <a:r>
              <a:rPr lang="en-GB" sz="2000" dirty="0" smtClean="0">
                <a:latin typeface="Comic Sans MS" panose="030F0702030302020204" pitchFamily="66" charset="0"/>
              </a:rPr>
              <a:t>xamples: </a:t>
            </a:r>
          </a:p>
          <a:p>
            <a:r>
              <a:rPr lang="en-GB" sz="2000" i="1" dirty="0" smtClean="0">
                <a:latin typeface="Comic Sans MS" panose="030F0702030302020204" pitchFamily="66" charset="0"/>
              </a:rPr>
              <a:t>The </a:t>
            </a:r>
            <a:r>
              <a:rPr lang="en-GB" sz="2000" i="1" dirty="0" smtClean="0">
                <a:latin typeface="Comic Sans MS" panose="030F0702030302020204" pitchFamily="66" charset="0"/>
              </a:rPr>
              <a:t>Dream Giver looks </a:t>
            </a:r>
            <a:r>
              <a:rPr lang="en-GB" sz="2000" b="1" i="1" dirty="0" smtClean="0">
                <a:latin typeface="Comic Sans MS" panose="030F0702030302020204" pitchFamily="66" charset="0"/>
              </a:rPr>
              <a:t>old.</a:t>
            </a:r>
            <a:r>
              <a:rPr lang="en-GB" sz="2000" i="1" dirty="0" smtClean="0">
                <a:latin typeface="Comic Sans MS" panose="030F0702030302020204" pitchFamily="66" charset="0"/>
              </a:rPr>
              <a:t> </a:t>
            </a:r>
            <a:endParaRPr lang="en-GB" sz="2000" i="1" dirty="0" smtClean="0">
              <a:latin typeface="Comic Sans MS" panose="030F0702030302020204" pitchFamily="66" charset="0"/>
            </a:endParaRPr>
          </a:p>
          <a:p>
            <a:r>
              <a:rPr lang="en-GB" sz="2000" i="1" dirty="0" smtClean="0">
                <a:latin typeface="Comic Sans MS" panose="030F0702030302020204" pitchFamily="66" charset="0"/>
              </a:rPr>
              <a:t>He is a </a:t>
            </a:r>
            <a:r>
              <a:rPr lang="en-GB" sz="2000" b="1" i="1" dirty="0" smtClean="0">
                <a:latin typeface="Comic Sans MS" panose="030F0702030302020204" pitchFamily="66" charset="0"/>
              </a:rPr>
              <a:t>skinny</a:t>
            </a:r>
            <a:r>
              <a:rPr lang="en-GB" sz="2000" i="1" dirty="0" smtClean="0">
                <a:latin typeface="Comic Sans MS" panose="030F0702030302020204" pitchFamily="66" charset="0"/>
              </a:rPr>
              <a:t> man.</a:t>
            </a:r>
            <a:endParaRPr lang="en-GB" sz="2000" i="1" dirty="0">
              <a:latin typeface="Comic Sans MS" panose="030F0702030302020204" pitchFamily="66" charset="0"/>
            </a:endParaRPr>
          </a:p>
        </p:txBody>
      </p:sp>
    </p:spTree>
    <p:extLst>
      <p:ext uri="{BB962C8B-B14F-4D97-AF65-F5344CB8AC3E}">
        <p14:creationId xmlns:p14="http://schemas.microsoft.com/office/powerpoint/2010/main" val="204492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61" y="152575"/>
            <a:ext cx="10949539" cy="1325563"/>
          </a:xfrm>
        </p:spPr>
        <p:txBody>
          <a:bodyPr>
            <a:normAutofit/>
          </a:bodyPr>
          <a:lstStyle/>
          <a:p>
            <a:r>
              <a:rPr lang="en-GB" sz="3600" dirty="0" smtClean="0">
                <a:latin typeface="Comic Sans MS" panose="030F0702030302020204" pitchFamily="66" charset="0"/>
              </a:rPr>
              <a:t>Thursday 30</a:t>
            </a:r>
            <a:r>
              <a:rPr lang="en-GB" sz="3600" baseline="30000" dirty="0" smtClean="0">
                <a:latin typeface="Comic Sans MS" panose="030F0702030302020204" pitchFamily="66" charset="0"/>
              </a:rPr>
              <a:t>th</a:t>
            </a:r>
            <a:r>
              <a:rPr lang="en-GB" sz="3600" dirty="0" smtClean="0">
                <a:latin typeface="Comic Sans MS" panose="030F0702030302020204" pitchFamily="66" charset="0"/>
              </a:rPr>
              <a:t> April 2020</a:t>
            </a:r>
            <a:br>
              <a:rPr lang="en-GB" sz="3600" dirty="0" smtClean="0">
                <a:latin typeface="Comic Sans MS" panose="030F0702030302020204" pitchFamily="66" charset="0"/>
              </a:rPr>
            </a:br>
            <a:r>
              <a:rPr lang="en-GB" sz="3600" dirty="0" smtClean="0">
                <a:latin typeface="Comic Sans MS" panose="030F0702030302020204" pitchFamily="66" charset="0"/>
              </a:rPr>
              <a:t>L.O: To write simple sentences. </a:t>
            </a:r>
            <a:endParaRPr lang="en-GB" sz="3600" dirty="0">
              <a:latin typeface="Comic Sans MS" panose="030F0702030302020204" pitchFamily="66" charset="0"/>
            </a:endParaRPr>
          </a:p>
        </p:txBody>
      </p:sp>
      <p:sp>
        <p:nvSpPr>
          <p:cNvPr id="3" name="Content Placeholder 2"/>
          <p:cNvSpPr>
            <a:spLocks noGrp="1"/>
          </p:cNvSpPr>
          <p:nvPr>
            <p:ph idx="1"/>
          </p:nvPr>
        </p:nvSpPr>
        <p:spPr>
          <a:xfrm>
            <a:off x="138546" y="1478138"/>
            <a:ext cx="11665528" cy="4351338"/>
          </a:xfrm>
        </p:spPr>
        <p:txBody>
          <a:bodyPr>
            <a:normAutofit/>
          </a:bodyPr>
          <a:lstStyle/>
          <a:p>
            <a:pPr marL="0" indent="0">
              <a:buNone/>
            </a:pPr>
            <a:r>
              <a:rPr lang="en-GB" sz="2400" dirty="0" smtClean="0">
                <a:latin typeface="Comic Sans MS" panose="030F0702030302020204" pitchFamily="66" charset="0"/>
              </a:rPr>
              <a:t>Today you will writing captions about what the of The Dream Giver looks like using full sentences. When looking at the pictures, focus only on </a:t>
            </a:r>
            <a:r>
              <a:rPr lang="en-GB" sz="2400" dirty="0" smtClean="0">
                <a:latin typeface="Comic Sans MS" panose="030F0702030302020204" pitchFamily="66" charset="0"/>
              </a:rPr>
              <a:t>his appearance </a:t>
            </a:r>
            <a:r>
              <a:rPr lang="en-GB" sz="2400" i="1" dirty="0" smtClean="0">
                <a:latin typeface="Comic Sans MS" panose="030F0702030302020204" pitchFamily="66" charset="0"/>
              </a:rPr>
              <a:t>(what he looks like</a:t>
            </a:r>
            <a:r>
              <a:rPr lang="en-GB" sz="2400" dirty="0" smtClean="0">
                <a:latin typeface="Comic Sans MS" panose="030F0702030302020204" pitchFamily="66" charset="0"/>
              </a:rPr>
              <a:t>). </a:t>
            </a:r>
            <a:endParaRPr lang="en-GB" sz="2400" dirty="0" smtClean="0">
              <a:latin typeface="Comic Sans MS" panose="030F0702030302020204" pitchFamily="66" charset="0"/>
            </a:endParaRPr>
          </a:p>
          <a:p>
            <a:pPr marL="0" indent="0">
              <a:buNone/>
            </a:pPr>
            <a:endParaRPr lang="en-GB" sz="2400" i="1" dirty="0" smtClean="0">
              <a:latin typeface="Comic Sans MS" panose="030F0702030302020204" pitchFamily="66" charset="0"/>
            </a:endParaRPr>
          </a:p>
          <a:p>
            <a:pPr marL="0" indent="0">
              <a:buNone/>
            </a:pPr>
            <a:r>
              <a:rPr lang="en-GB" sz="2400" i="1" dirty="0" smtClean="0">
                <a:latin typeface="Comic Sans MS" panose="030F0702030302020204" pitchFamily="66" charset="0"/>
              </a:rPr>
              <a:t>Remember </a:t>
            </a:r>
            <a:r>
              <a:rPr lang="en-GB" sz="2400" i="1" dirty="0" smtClean="0">
                <a:latin typeface="Comic Sans MS" panose="030F0702030302020204" pitchFamily="66" charset="0"/>
              </a:rPr>
              <a:t>your capital letters and full stops. </a:t>
            </a:r>
            <a:endParaRPr lang="en-GB" sz="2400" i="1" dirty="0" smtClean="0">
              <a:latin typeface="Comic Sans MS" panose="030F0702030302020204" pitchFamily="66" charset="0"/>
            </a:endParaRPr>
          </a:p>
          <a:p>
            <a:pPr marL="0" indent="0">
              <a:buNone/>
            </a:pPr>
            <a:r>
              <a:rPr lang="en-GB" sz="2400" b="1" dirty="0" smtClean="0">
                <a:latin typeface="Comic Sans MS" panose="030F0702030302020204" pitchFamily="66" charset="0"/>
              </a:rPr>
              <a:t>Capital </a:t>
            </a:r>
            <a:r>
              <a:rPr lang="en-GB" sz="2400" b="1" dirty="0" smtClean="0">
                <a:latin typeface="Comic Sans MS" panose="030F0702030302020204" pitchFamily="66" charset="0"/>
              </a:rPr>
              <a:t>letters </a:t>
            </a:r>
            <a:r>
              <a:rPr lang="en-GB" sz="2400" dirty="0" smtClean="0">
                <a:latin typeface="Comic Sans MS" panose="030F0702030302020204" pitchFamily="66" charset="0"/>
              </a:rPr>
              <a:t>are used at the beginning of a sentence and also for </a:t>
            </a:r>
            <a:r>
              <a:rPr lang="en-GB" sz="2400" dirty="0" smtClean="0">
                <a:latin typeface="Comic Sans MS" panose="030F0702030302020204" pitchFamily="66" charset="0"/>
              </a:rPr>
              <a:t>names of people and places. </a:t>
            </a:r>
          </a:p>
          <a:p>
            <a:pPr marL="0" indent="0">
              <a:buNone/>
            </a:pPr>
            <a:r>
              <a:rPr lang="en-GB" sz="2400" b="1" dirty="0" smtClean="0">
                <a:latin typeface="Comic Sans MS" panose="030F0702030302020204" pitchFamily="66" charset="0"/>
              </a:rPr>
              <a:t>Full </a:t>
            </a:r>
            <a:r>
              <a:rPr lang="en-GB" sz="2400" b="1" dirty="0" smtClean="0">
                <a:latin typeface="Comic Sans MS" panose="030F0702030302020204" pitchFamily="66" charset="0"/>
              </a:rPr>
              <a:t>stops </a:t>
            </a:r>
            <a:r>
              <a:rPr lang="en-GB" sz="2400" dirty="0" smtClean="0">
                <a:latin typeface="Comic Sans MS" panose="030F0702030302020204" pitchFamily="66" charset="0"/>
              </a:rPr>
              <a:t>go at the end of the sentence. </a:t>
            </a:r>
            <a:endParaRPr lang="en-GB" sz="2400" dirty="0" smtClean="0">
              <a:latin typeface="Comic Sans MS" panose="030F0702030302020204" pitchFamily="66" charset="0"/>
            </a:endParaRPr>
          </a:p>
          <a:p>
            <a:pPr marL="0" indent="0">
              <a:buNone/>
            </a:pPr>
            <a:endParaRPr lang="en-GB" sz="2400" i="1" dirty="0" smtClean="0">
              <a:latin typeface="Comic Sans MS" panose="030F0702030302020204" pitchFamily="66" charset="0"/>
            </a:endParaRPr>
          </a:p>
          <a:p>
            <a:pPr marL="0" indent="0">
              <a:buNone/>
            </a:pPr>
            <a:r>
              <a:rPr lang="en-GB" sz="2000" i="1" dirty="0" smtClean="0">
                <a:latin typeface="Comic Sans MS" panose="030F0702030302020204" pitchFamily="66" charset="0"/>
              </a:rPr>
              <a:t>Also don’t forget to use finger </a:t>
            </a:r>
            <a:r>
              <a:rPr lang="en-GB" sz="2000" i="1" dirty="0" smtClean="0">
                <a:latin typeface="Comic Sans MS" panose="030F0702030302020204" pitchFamily="66" charset="0"/>
              </a:rPr>
              <a:t>spaces between words! </a:t>
            </a:r>
          </a:p>
        </p:txBody>
      </p:sp>
      <p:pic>
        <p:nvPicPr>
          <p:cNvPr id="4" name="Picture 3"/>
          <p:cNvPicPr>
            <a:picLocks noChangeAspect="1"/>
          </p:cNvPicPr>
          <p:nvPr/>
        </p:nvPicPr>
        <p:blipFill>
          <a:blip r:embed="rId2"/>
          <a:stretch>
            <a:fillRect/>
          </a:stretch>
        </p:blipFill>
        <p:spPr>
          <a:xfrm>
            <a:off x="9253535" y="4179721"/>
            <a:ext cx="2024065" cy="2581022"/>
          </a:xfrm>
          <a:prstGeom prst="rect">
            <a:avLst/>
          </a:prstGeom>
        </p:spPr>
      </p:pic>
      <p:sp>
        <p:nvSpPr>
          <p:cNvPr id="5" name="TextBox 4"/>
          <p:cNvSpPr txBox="1"/>
          <p:nvPr/>
        </p:nvSpPr>
        <p:spPr>
          <a:xfrm>
            <a:off x="4608570" y="5925777"/>
            <a:ext cx="4519186" cy="369332"/>
          </a:xfrm>
          <a:prstGeom prst="rect">
            <a:avLst/>
          </a:prstGeom>
          <a:noFill/>
        </p:spPr>
        <p:txBody>
          <a:bodyPr wrap="none" rtlCol="0">
            <a:spAutoFit/>
          </a:bodyPr>
          <a:lstStyle/>
          <a:p>
            <a:r>
              <a:rPr lang="en-GB" i="1" dirty="0" smtClean="0">
                <a:latin typeface="Comic Sans MS" panose="030F0702030302020204" pitchFamily="66" charset="0"/>
              </a:rPr>
              <a:t>Example: </a:t>
            </a:r>
            <a:r>
              <a:rPr lang="en-GB" i="1" dirty="0" smtClean="0">
                <a:solidFill>
                  <a:srgbClr val="FF0000"/>
                </a:solidFill>
                <a:latin typeface="Comic Sans MS" panose="030F0702030302020204" pitchFamily="66" charset="0"/>
              </a:rPr>
              <a:t>T</a:t>
            </a:r>
            <a:r>
              <a:rPr lang="en-GB" i="1" dirty="0" smtClean="0">
                <a:latin typeface="Comic Sans MS" panose="030F0702030302020204" pitchFamily="66" charset="0"/>
              </a:rPr>
              <a:t>he </a:t>
            </a:r>
            <a:r>
              <a:rPr lang="en-GB" i="1" dirty="0" smtClean="0">
                <a:solidFill>
                  <a:srgbClr val="FF0000"/>
                </a:solidFill>
                <a:latin typeface="Comic Sans MS" panose="030F0702030302020204" pitchFamily="66" charset="0"/>
              </a:rPr>
              <a:t>D</a:t>
            </a:r>
            <a:r>
              <a:rPr lang="en-GB" i="1" dirty="0" smtClean="0">
                <a:latin typeface="Comic Sans MS" panose="030F0702030302020204" pitchFamily="66" charset="0"/>
              </a:rPr>
              <a:t>ream </a:t>
            </a:r>
            <a:r>
              <a:rPr lang="en-GB" i="1" dirty="0" smtClean="0">
                <a:solidFill>
                  <a:srgbClr val="FF0000"/>
                </a:solidFill>
                <a:latin typeface="Comic Sans MS" panose="030F0702030302020204" pitchFamily="66" charset="0"/>
              </a:rPr>
              <a:t>G</a:t>
            </a:r>
            <a:r>
              <a:rPr lang="en-GB" i="1" dirty="0" smtClean="0">
                <a:latin typeface="Comic Sans MS" panose="030F0702030302020204" pitchFamily="66" charset="0"/>
              </a:rPr>
              <a:t>iver has long legs</a:t>
            </a:r>
            <a:r>
              <a:rPr lang="en-GB" i="1" dirty="0" smtClean="0">
                <a:solidFill>
                  <a:srgbClr val="FF0000"/>
                </a:solidFill>
                <a:latin typeface="Comic Sans MS" panose="030F0702030302020204" pitchFamily="66" charset="0"/>
              </a:rPr>
              <a:t>.</a:t>
            </a:r>
            <a:endParaRPr lang="en-GB" i="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83567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righam-Young University - The Dream Giver | SideF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05" y="504268"/>
            <a:ext cx="3445587" cy="193814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ream Giver on Vim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05" y="2600910"/>
            <a:ext cx="3477962" cy="195635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DreamGiver (2011) on shortfil.m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04" y="4715762"/>
            <a:ext cx="3445587" cy="19381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41507" y="998621"/>
            <a:ext cx="6468177" cy="4832092"/>
          </a:xfrm>
          <a:prstGeom prst="rect">
            <a:avLst/>
          </a:prstGeom>
          <a:noFill/>
        </p:spPr>
        <p:txBody>
          <a:bodyPr wrap="square" rtlCol="0">
            <a:spAutoFit/>
          </a:bodyPr>
          <a:lstStyle/>
          <a:p>
            <a:r>
              <a:rPr lang="en-GB" sz="2800" dirty="0" smtClean="0">
                <a:latin typeface="Comic Sans MS" panose="030F0702030302020204" pitchFamily="66" charset="0"/>
              </a:rPr>
              <a:t>Write a sentence to describe:</a:t>
            </a:r>
          </a:p>
          <a:p>
            <a:endParaRPr lang="en-GB" sz="2800" dirty="0" smtClean="0">
              <a:latin typeface="Comic Sans MS" panose="030F0702030302020204" pitchFamily="66" charset="0"/>
            </a:endParaRPr>
          </a:p>
          <a:p>
            <a:pPr marL="457200" indent="-457200">
              <a:buFont typeface="Arial" panose="020B0604020202020204" pitchFamily="34" charset="0"/>
              <a:buChar char="•"/>
            </a:pPr>
            <a:r>
              <a:rPr lang="en-GB" sz="2800" i="1" dirty="0" smtClean="0">
                <a:latin typeface="Comic Sans MS" panose="030F0702030302020204" pitchFamily="66" charset="0"/>
              </a:rPr>
              <a:t>his </a:t>
            </a:r>
            <a:r>
              <a:rPr lang="en-GB" sz="2800" i="1" dirty="0" smtClean="0">
                <a:latin typeface="Comic Sans MS" panose="030F0702030302020204" pitchFamily="66" charset="0"/>
              </a:rPr>
              <a:t>head, </a:t>
            </a:r>
            <a:endParaRPr lang="en-GB" sz="2800" i="1" dirty="0" smtClean="0">
              <a:latin typeface="Comic Sans MS" panose="030F0702030302020204" pitchFamily="66" charset="0"/>
            </a:endParaRPr>
          </a:p>
          <a:p>
            <a:pPr marL="457200" indent="-457200">
              <a:buFont typeface="Arial" panose="020B0604020202020204" pitchFamily="34" charset="0"/>
              <a:buChar char="•"/>
            </a:pPr>
            <a:endParaRPr lang="en-GB" sz="2800" i="1" dirty="0">
              <a:latin typeface="Comic Sans MS" panose="030F0702030302020204" pitchFamily="66" charset="0"/>
            </a:endParaRPr>
          </a:p>
          <a:p>
            <a:pPr marL="457200" indent="-457200">
              <a:buFont typeface="Arial" panose="020B0604020202020204" pitchFamily="34" charset="0"/>
              <a:buChar char="•"/>
            </a:pPr>
            <a:r>
              <a:rPr lang="en-GB" sz="2800" i="1" dirty="0" smtClean="0">
                <a:latin typeface="Comic Sans MS" panose="030F0702030302020204" pitchFamily="66" charset="0"/>
              </a:rPr>
              <a:t>nose, </a:t>
            </a:r>
          </a:p>
          <a:p>
            <a:pPr marL="457200" indent="-457200">
              <a:buFont typeface="Arial" panose="020B0604020202020204" pitchFamily="34" charset="0"/>
              <a:buChar char="•"/>
            </a:pPr>
            <a:endParaRPr lang="en-GB" sz="2800" i="1" dirty="0">
              <a:latin typeface="Comic Sans MS" panose="030F0702030302020204" pitchFamily="66" charset="0"/>
            </a:endParaRPr>
          </a:p>
          <a:p>
            <a:pPr marL="457200" indent="-457200">
              <a:buFont typeface="Arial" panose="020B0604020202020204" pitchFamily="34" charset="0"/>
              <a:buChar char="•"/>
            </a:pPr>
            <a:r>
              <a:rPr lang="en-GB" sz="2800" i="1" dirty="0" smtClean="0">
                <a:latin typeface="Comic Sans MS" panose="030F0702030302020204" pitchFamily="66" charset="0"/>
              </a:rPr>
              <a:t>glasses</a:t>
            </a:r>
            <a:r>
              <a:rPr lang="en-GB" sz="2800" i="1" dirty="0" smtClean="0">
                <a:latin typeface="Comic Sans MS" panose="030F0702030302020204" pitchFamily="66" charset="0"/>
              </a:rPr>
              <a:t>, </a:t>
            </a:r>
            <a:endParaRPr lang="en-GB" sz="2800" i="1" dirty="0" smtClean="0">
              <a:latin typeface="Comic Sans MS" panose="030F0702030302020204" pitchFamily="66" charset="0"/>
            </a:endParaRPr>
          </a:p>
          <a:p>
            <a:pPr marL="457200" indent="-457200">
              <a:buFont typeface="Arial" panose="020B0604020202020204" pitchFamily="34" charset="0"/>
              <a:buChar char="•"/>
            </a:pPr>
            <a:endParaRPr lang="en-GB" sz="2800" i="1" dirty="0">
              <a:latin typeface="Comic Sans MS" panose="030F0702030302020204" pitchFamily="66" charset="0"/>
            </a:endParaRPr>
          </a:p>
          <a:p>
            <a:pPr marL="457200" indent="-457200">
              <a:buFont typeface="Arial" panose="020B0604020202020204" pitchFamily="34" charset="0"/>
              <a:buChar char="•"/>
            </a:pPr>
            <a:r>
              <a:rPr lang="en-GB" sz="2800" i="1" dirty="0" smtClean="0">
                <a:latin typeface="Comic Sans MS" panose="030F0702030302020204" pitchFamily="66" charset="0"/>
              </a:rPr>
              <a:t>wings </a:t>
            </a:r>
          </a:p>
          <a:p>
            <a:pPr marL="457200" indent="-457200">
              <a:buFont typeface="Arial" panose="020B0604020202020204" pitchFamily="34" charset="0"/>
              <a:buChar char="•"/>
            </a:pPr>
            <a:endParaRPr lang="en-GB" sz="2800" i="1" dirty="0">
              <a:latin typeface="Comic Sans MS" panose="030F0702030302020204" pitchFamily="66" charset="0"/>
            </a:endParaRPr>
          </a:p>
          <a:p>
            <a:pPr marL="457200" indent="-457200">
              <a:buFont typeface="Arial" panose="020B0604020202020204" pitchFamily="34" charset="0"/>
              <a:buChar char="•"/>
            </a:pPr>
            <a:r>
              <a:rPr lang="en-GB" sz="2800" i="1" dirty="0" smtClean="0">
                <a:latin typeface="Comic Sans MS" panose="030F0702030302020204" pitchFamily="66" charset="0"/>
              </a:rPr>
              <a:t>and </a:t>
            </a:r>
            <a:r>
              <a:rPr lang="en-GB" sz="2800" i="1" dirty="0" smtClean="0">
                <a:latin typeface="Comic Sans MS" panose="030F0702030302020204" pitchFamily="66" charset="0"/>
              </a:rPr>
              <a:t>weight.</a:t>
            </a:r>
            <a:endParaRPr lang="en-GB" sz="2800" i="1" dirty="0">
              <a:latin typeface="Comic Sans MS" panose="030F0702030302020204" pitchFamily="66" charset="0"/>
            </a:endParaRPr>
          </a:p>
        </p:txBody>
      </p:sp>
    </p:spTree>
    <p:extLst>
      <p:ext uri="{BB962C8B-B14F-4D97-AF65-F5344CB8AC3E}">
        <p14:creationId xmlns:p14="http://schemas.microsoft.com/office/powerpoint/2010/main" val="170023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07" y="1796884"/>
            <a:ext cx="10515600" cy="1325563"/>
          </a:xfrm>
        </p:spPr>
        <p:txBody>
          <a:bodyPr>
            <a:noAutofit/>
          </a:bodyPr>
          <a:lstStyle/>
          <a:p>
            <a:r>
              <a:rPr lang="en-GB" sz="2800" b="1" u="sng" dirty="0" smtClean="0">
                <a:latin typeface="Comic Sans MS" panose="030F0702030302020204" pitchFamily="66" charset="0"/>
              </a:rPr>
              <a:t>Friday May 1</a:t>
            </a:r>
            <a:r>
              <a:rPr lang="en-GB" sz="2800" b="1" u="sng" baseline="30000" dirty="0" smtClean="0">
                <a:latin typeface="Comic Sans MS" panose="030F0702030302020204" pitchFamily="66" charset="0"/>
              </a:rPr>
              <a:t>st</a:t>
            </a:r>
            <a:r>
              <a:rPr lang="en-GB" sz="2800" b="1" u="sng" dirty="0" smtClean="0">
                <a:latin typeface="Comic Sans MS" panose="030F0702030302020204" pitchFamily="66" charset="0"/>
              </a:rPr>
              <a:t> 2020</a:t>
            </a:r>
            <a:r>
              <a:rPr lang="en-GB" sz="2800" b="1" u="sng" dirty="0" smtClean="0">
                <a:latin typeface="Comic Sans MS" panose="030F0702030302020204" pitchFamily="66" charset="0"/>
              </a:rPr>
              <a:t/>
            </a:r>
            <a:br>
              <a:rPr lang="en-GB" sz="2800" b="1" u="sng" dirty="0" smtClean="0">
                <a:latin typeface="Comic Sans MS" panose="030F0702030302020204" pitchFamily="66" charset="0"/>
              </a:rPr>
            </a:br>
            <a:r>
              <a:rPr lang="en-GB" sz="2800" b="1" u="sng" dirty="0" smtClean="0">
                <a:latin typeface="Comic Sans MS" panose="030F0702030302020204" pitchFamily="66" charset="0"/>
              </a:rPr>
              <a:t>L.O: To write a character description. </a:t>
            </a:r>
            <a:r>
              <a:rPr lang="en-GB" sz="2800" b="0" dirty="0" smtClean="0">
                <a:effectLst/>
                <a:latin typeface="Comic Sans MS" panose="030F0702030302020204" pitchFamily="66" charset="0"/>
              </a:rPr>
              <a:t/>
            </a:r>
            <a:br>
              <a:rPr lang="en-GB" sz="2800" b="0" dirty="0" smtClean="0">
                <a:effectLst/>
                <a:latin typeface="Comic Sans MS" panose="030F0702030302020204" pitchFamily="66" charset="0"/>
              </a:rPr>
            </a:br>
            <a:r>
              <a:rPr lang="en-GB" sz="2800" b="0" dirty="0" smtClean="0">
                <a:effectLst/>
                <a:latin typeface="Comic Sans MS" panose="030F0702030302020204" pitchFamily="66" charset="0"/>
              </a:rPr>
              <a:t/>
            </a:r>
            <a:br>
              <a:rPr lang="en-GB" sz="2800" b="0" dirty="0" smtClean="0">
                <a:effectLst/>
                <a:latin typeface="Comic Sans MS" panose="030F0702030302020204" pitchFamily="66" charset="0"/>
              </a:rPr>
            </a:br>
            <a:r>
              <a:rPr lang="en-GB" sz="2800" dirty="0" smtClean="0">
                <a:latin typeface="Comic Sans MS" panose="030F0702030302020204" pitchFamily="66" charset="0"/>
              </a:rPr>
              <a:t>Today you will be writing sentences to form a character description about The Dream Giver. You will only be focusing on his appearance. </a:t>
            </a:r>
            <a:br>
              <a:rPr lang="en-GB" sz="2800" dirty="0" smtClean="0">
                <a:latin typeface="Comic Sans MS" panose="030F0702030302020204" pitchFamily="66" charset="0"/>
              </a:rPr>
            </a:br>
            <a:r>
              <a:rPr lang="en-GB" sz="2800" dirty="0" smtClean="0">
                <a:latin typeface="Comic Sans MS" panose="030F0702030302020204" pitchFamily="66" charset="0"/>
              </a:rPr>
              <a:t/>
            </a:r>
            <a:br>
              <a:rPr lang="en-GB" sz="2800" dirty="0" smtClean="0">
                <a:latin typeface="Comic Sans MS" panose="030F0702030302020204" pitchFamily="66" charset="0"/>
              </a:rPr>
            </a:br>
            <a:r>
              <a:rPr lang="en-GB" sz="2800" dirty="0" smtClean="0">
                <a:latin typeface="Comic Sans MS" panose="030F0702030302020204" pitchFamily="66" charset="0"/>
              </a:rPr>
              <a:t>Remember appearance is what the character looks like. </a:t>
            </a:r>
            <a:r>
              <a:rPr lang="en-GB" sz="2800" b="0" dirty="0" smtClean="0">
                <a:effectLst/>
                <a:latin typeface="Comic Sans MS" panose="030F0702030302020204" pitchFamily="66" charset="0"/>
              </a:rPr>
              <a:t/>
            </a:r>
            <a:br>
              <a:rPr lang="en-GB" sz="2800" b="0" dirty="0" smtClean="0">
                <a:effectLst/>
                <a:latin typeface="Comic Sans MS" panose="030F0702030302020204" pitchFamily="66" charset="0"/>
              </a:rPr>
            </a:br>
            <a:r>
              <a:rPr lang="en-GB" sz="2800" dirty="0" smtClean="0">
                <a:latin typeface="Comic Sans MS" panose="030F0702030302020204" pitchFamily="66" charset="0"/>
              </a:rPr>
              <a:t>Make sure to include adjectives to describe his </a:t>
            </a:r>
            <a:r>
              <a:rPr lang="en-GB" sz="2800" b="1" u="sng" dirty="0" smtClean="0">
                <a:latin typeface="Comic Sans MS" panose="030F0702030302020204" pitchFamily="66" charset="0"/>
              </a:rPr>
              <a:t>face, clothes, weight.</a:t>
            </a:r>
            <a:r>
              <a:rPr lang="en-GB" sz="2800" dirty="0" smtClean="0">
                <a:latin typeface="Comic Sans MS" panose="030F0702030302020204" pitchFamily="66" charset="0"/>
              </a:rPr>
              <a:t> </a:t>
            </a:r>
            <a:r>
              <a:rPr lang="en-GB" sz="3200" b="0" dirty="0" smtClean="0">
                <a:effectLst/>
                <a:latin typeface="Comic Sans MS" panose="030F0702030302020204" pitchFamily="66" charset="0"/>
              </a:rPr>
              <a:t/>
            </a:r>
            <a:br>
              <a:rPr lang="en-GB" sz="3200" b="0" dirty="0" smtClean="0">
                <a:effectLst/>
                <a:latin typeface="Comic Sans MS" panose="030F0702030302020204" pitchFamily="66" charset="0"/>
              </a:rPr>
            </a:br>
            <a:r>
              <a:rPr lang="en-GB" sz="3200" dirty="0" smtClean="0">
                <a:latin typeface="Comic Sans MS" panose="030F0702030302020204" pitchFamily="66" charset="0"/>
              </a:rPr>
              <a:t/>
            </a:r>
            <a:br>
              <a:rPr lang="en-GB" sz="3200" dirty="0" smtClean="0">
                <a:latin typeface="Comic Sans MS" panose="030F0702030302020204" pitchFamily="66" charset="0"/>
              </a:rPr>
            </a:br>
            <a:endParaRPr lang="en-GB" sz="32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17388820"/>
              </p:ext>
            </p:extLst>
          </p:nvPr>
        </p:nvGraphicFramePr>
        <p:xfrm>
          <a:off x="3860800" y="4449456"/>
          <a:ext cx="7352631" cy="1722744"/>
        </p:xfrm>
        <a:graphic>
          <a:graphicData uri="http://schemas.openxmlformats.org/drawingml/2006/table">
            <a:tbl>
              <a:tblPr firstRow="1" bandRow="1">
                <a:tableStyleId>{5940675A-B579-460E-94D1-54222C63F5DA}</a:tableStyleId>
              </a:tblPr>
              <a:tblGrid>
                <a:gridCol w="2450877">
                  <a:extLst>
                    <a:ext uri="{9D8B030D-6E8A-4147-A177-3AD203B41FA5}">
                      <a16:colId xmlns:a16="http://schemas.microsoft.com/office/drawing/2014/main" val="2672675045"/>
                    </a:ext>
                  </a:extLst>
                </a:gridCol>
                <a:gridCol w="2450877">
                  <a:extLst>
                    <a:ext uri="{9D8B030D-6E8A-4147-A177-3AD203B41FA5}">
                      <a16:colId xmlns:a16="http://schemas.microsoft.com/office/drawing/2014/main" val="1491959154"/>
                    </a:ext>
                  </a:extLst>
                </a:gridCol>
                <a:gridCol w="2450877">
                  <a:extLst>
                    <a:ext uri="{9D8B030D-6E8A-4147-A177-3AD203B41FA5}">
                      <a16:colId xmlns:a16="http://schemas.microsoft.com/office/drawing/2014/main" val="3579755373"/>
                    </a:ext>
                  </a:extLst>
                </a:gridCol>
              </a:tblGrid>
              <a:tr h="574248">
                <a:tc>
                  <a:txBody>
                    <a:bodyPr/>
                    <a:lstStyle/>
                    <a:p>
                      <a:r>
                        <a:rPr lang="en-GB" dirty="0" smtClean="0">
                          <a:latin typeface="Comic Sans MS" panose="030F0702030302020204" pitchFamily="66" charset="0"/>
                        </a:rPr>
                        <a:t>Old </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Pointy</a:t>
                      </a:r>
                      <a:r>
                        <a:rPr lang="en-GB" baseline="0" dirty="0" smtClean="0">
                          <a:latin typeface="Comic Sans MS" panose="030F0702030302020204" pitchFamily="66" charset="0"/>
                        </a:rPr>
                        <a:t> w</a:t>
                      </a:r>
                      <a:r>
                        <a:rPr lang="en-GB" dirty="0" smtClean="0">
                          <a:latin typeface="Comic Sans MS" panose="030F0702030302020204" pitchFamily="66" charset="0"/>
                        </a:rPr>
                        <a:t>ings </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Nose</a:t>
                      </a:r>
                      <a:endParaRPr lang="en-GB" dirty="0">
                        <a:latin typeface="Comic Sans MS" panose="030F0702030302020204" pitchFamily="66" charset="0"/>
                      </a:endParaRPr>
                    </a:p>
                  </a:txBody>
                  <a:tcPr/>
                </a:tc>
                <a:extLst>
                  <a:ext uri="{0D108BD9-81ED-4DB2-BD59-A6C34878D82A}">
                    <a16:rowId xmlns:a16="http://schemas.microsoft.com/office/drawing/2014/main" val="2909355065"/>
                  </a:ext>
                </a:extLst>
              </a:tr>
              <a:tr h="574248">
                <a:tc>
                  <a:txBody>
                    <a:bodyPr/>
                    <a:lstStyle/>
                    <a:p>
                      <a:r>
                        <a:rPr lang="en-GB" dirty="0" smtClean="0">
                          <a:latin typeface="Comic Sans MS" panose="030F0702030302020204" pitchFamily="66" charset="0"/>
                        </a:rPr>
                        <a:t>Head</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Bald</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Skinny </a:t>
                      </a:r>
                      <a:endParaRPr lang="en-GB" dirty="0">
                        <a:latin typeface="Comic Sans MS" panose="030F0702030302020204" pitchFamily="66" charset="0"/>
                      </a:endParaRPr>
                    </a:p>
                  </a:txBody>
                  <a:tcPr/>
                </a:tc>
                <a:extLst>
                  <a:ext uri="{0D108BD9-81ED-4DB2-BD59-A6C34878D82A}">
                    <a16:rowId xmlns:a16="http://schemas.microsoft.com/office/drawing/2014/main" val="1412078571"/>
                  </a:ext>
                </a:extLst>
              </a:tr>
              <a:tr h="574248">
                <a:tc>
                  <a:txBody>
                    <a:bodyPr/>
                    <a:lstStyle/>
                    <a:p>
                      <a:r>
                        <a:rPr lang="en-GB" dirty="0" smtClean="0">
                          <a:latin typeface="Comic Sans MS" panose="030F0702030302020204" pitchFamily="66" charset="0"/>
                        </a:rPr>
                        <a:t>Weak</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Tiny</a:t>
                      </a:r>
                      <a:endParaRPr lang="en-GB" dirty="0">
                        <a:latin typeface="Comic Sans MS" panose="030F0702030302020204" pitchFamily="66" charset="0"/>
                      </a:endParaRPr>
                    </a:p>
                  </a:txBody>
                  <a:tcPr/>
                </a:tc>
                <a:tc>
                  <a:txBody>
                    <a:bodyPr/>
                    <a:lstStyle/>
                    <a:p>
                      <a:r>
                        <a:rPr lang="en-GB" dirty="0" smtClean="0">
                          <a:latin typeface="Comic Sans MS" panose="030F0702030302020204" pitchFamily="66" charset="0"/>
                        </a:rPr>
                        <a:t>Bag </a:t>
                      </a:r>
                      <a:endParaRPr lang="en-GB" dirty="0">
                        <a:latin typeface="Comic Sans MS" panose="030F0702030302020204" pitchFamily="66" charset="0"/>
                      </a:endParaRPr>
                    </a:p>
                  </a:txBody>
                  <a:tcPr/>
                </a:tc>
                <a:extLst>
                  <a:ext uri="{0D108BD9-81ED-4DB2-BD59-A6C34878D82A}">
                    <a16:rowId xmlns:a16="http://schemas.microsoft.com/office/drawing/2014/main" val="1994148019"/>
                  </a:ext>
                </a:extLst>
              </a:tr>
            </a:tbl>
          </a:graphicData>
        </a:graphic>
      </p:graphicFrame>
      <p:sp>
        <p:nvSpPr>
          <p:cNvPr id="6" name="TextBox 5"/>
          <p:cNvSpPr txBox="1"/>
          <p:nvPr/>
        </p:nvSpPr>
        <p:spPr>
          <a:xfrm>
            <a:off x="1937084" y="5137484"/>
            <a:ext cx="1744579" cy="646331"/>
          </a:xfrm>
          <a:prstGeom prst="rect">
            <a:avLst/>
          </a:prstGeom>
          <a:noFill/>
        </p:spPr>
        <p:txBody>
          <a:bodyPr wrap="square" rtlCol="0">
            <a:spAutoFit/>
          </a:bodyPr>
          <a:lstStyle/>
          <a:p>
            <a:r>
              <a:rPr lang="en-GB" dirty="0" smtClean="0">
                <a:latin typeface="Comic Sans MS" panose="030F0702030302020204" pitchFamily="66" charset="0"/>
              </a:rPr>
              <a:t>Key words you could include</a:t>
            </a:r>
            <a:endParaRPr lang="en-GB" dirty="0">
              <a:latin typeface="Comic Sans MS" panose="030F0702030302020204" pitchFamily="66" charset="0"/>
            </a:endParaRPr>
          </a:p>
        </p:txBody>
      </p:sp>
    </p:spTree>
    <p:extLst>
      <p:ext uri="{BB962C8B-B14F-4D97-AF65-F5344CB8AC3E}">
        <p14:creationId xmlns:p14="http://schemas.microsoft.com/office/powerpoint/2010/main" val="3665943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Using the key words you wrote around your drawing of the Dream Giver, write sentences about him.</a:t>
            </a:r>
            <a:endParaRPr lang="en-GB" dirty="0">
              <a:latin typeface="Comic Sans MS" panose="030F0702030302020204" pitchFamily="66" charset="0"/>
            </a:endParaRPr>
          </a:p>
        </p:txBody>
      </p:sp>
      <p:pic>
        <p:nvPicPr>
          <p:cNvPr id="2050" name="Picture 2" descr="https://lh6.googleusercontent.com/Zg2xJlOCpuWgVdqBdV51ynxX8d4AdrBkK5TfDiU7SFaeer0wWZim4tv9rO8MenrX8PXoAm3i0GOezGuP4swFdKGSF0Kn45tkclAfI4xlDc-cplkWq3izQTsbjVCSj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5720" y="2103312"/>
            <a:ext cx="3175472" cy="40010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46358" y="2103313"/>
            <a:ext cx="7728406" cy="4001095"/>
          </a:xfrm>
          <a:prstGeom prst="rect">
            <a:avLst/>
          </a:prstGeom>
          <a:noFill/>
        </p:spPr>
        <p:txBody>
          <a:bodyPr wrap="square" rtlCol="0">
            <a:spAutoFit/>
          </a:bodyPr>
          <a:lstStyle/>
          <a:p>
            <a:r>
              <a:rPr lang="en-GB" sz="2000" dirty="0" smtClean="0">
                <a:latin typeface="Comic Sans MS" panose="030F0702030302020204" pitchFamily="66" charset="0"/>
              </a:rPr>
              <a:t>Remember your capital letters and full stops. Capital letters are used at the beginning of a sentence and also for names. Full stops go at the end of the sentence. Also remember your finger spaces between words! </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dirty="0" smtClean="0">
                <a:latin typeface="Comic Sans MS" panose="030F0702030302020204" pitchFamily="66" charset="0"/>
              </a:rPr>
              <a:t>Here </a:t>
            </a:r>
            <a:r>
              <a:rPr lang="en-GB" sz="2000" dirty="0" smtClean="0">
                <a:latin typeface="Comic Sans MS" panose="030F0702030302020204" pitchFamily="66" charset="0"/>
              </a:rPr>
              <a:t>is an example to help you get started. </a:t>
            </a:r>
          </a:p>
          <a:p>
            <a:endParaRPr lang="en-GB" sz="2000" dirty="0" smtClean="0">
              <a:latin typeface="Comic Sans MS" panose="030F0702030302020204" pitchFamily="66" charset="0"/>
            </a:endParaRPr>
          </a:p>
          <a:p>
            <a:r>
              <a:rPr lang="en-GB" sz="2000" i="1" dirty="0" smtClean="0">
                <a:solidFill>
                  <a:srgbClr val="FF0000"/>
                </a:solidFill>
                <a:latin typeface="Comic Sans MS" panose="030F0702030302020204" pitchFamily="66" charset="0"/>
              </a:rPr>
              <a:t>T</a:t>
            </a:r>
            <a:r>
              <a:rPr lang="en-GB" sz="2000" i="1" dirty="0" smtClean="0">
                <a:latin typeface="Comic Sans MS" panose="030F0702030302020204" pitchFamily="66" charset="0"/>
              </a:rPr>
              <a:t>here is a man called </a:t>
            </a:r>
            <a:r>
              <a:rPr lang="en-GB" sz="2000" i="1" dirty="0" smtClean="0">
                <a:solidFill>
                  <a:srgbClr val="FF0000"/>
                </a:solidFill>
                <a:latin typeface="Comic Sans MS" panose="030F0702030302020204" pitchFamily="66" charset="0"/>
              </a:rPr>
              <a:t>T</a:t>
            </a:r>
            <a:r>
              <a:rPr lang="en-GB" sz="2000" i="1" dirty="0" smtClean="0">
                <a:latin typeface="Comic Sans MS" panose="030F0702030302020204" pitchFamily="66" charset="0"/>
              </a:rPr>
              <a:t>he </a:t>
            </a:r>
            <a:r>
              <a:rPr lang="en-GB" sz="2000" i="1" dirty="0" smtClean="0">
                <a:solidFill>
                  <a:srgbClr val="FF0000"/>
                </a:solidFill>
                <a:latin typeface="Comic Sans MS" panose="030F0702030302020204" pitchFamily="66" charset="0"/>
              </a:rPr>
              <a:t>D</a:t>
            </a:r>
            <a:r>
              <a:rPr lang="en-GB" sz="2000" i="1" dirty="0" smtClean="0">
                <a:latin typeface="Comic Sans MS" panose="030F0702030302020204" pitchFamily="66" charset="0"/>
              </a:rPr>
              <a:t>ream </a:t>
            </a:r>
            <a:r>
              <a:rPr lang="en-GB" sz="2000" i="1" dirty="0" smtClean="0">
                <a:solidFill>
                  <a:srgbClr val="FF0000"/>
                </a:solidFill>
                <a:latin typeface="Comic Sans MS" panose="030F0702030302020204" pitchFamily="66" charset="0"/>
              </a:rPr>
              <a:t>G</a:t>
            </a:r>
            <a:r>
              <a:rPr lang="en-GB" sz="2000" i="1" dirty="0" smtClean="0">
                <a:latin typeface="Comic Sans MS" panose="030F0702030302020204" pitchFamily="66" charset="0"/>
              </a:rPr>
              <a:t>iver</a:t>
            </a:r>
            <a:r>
              <a:rPr lang="en-GB" sz="2000" i="1" dirty="0" smtClean="0">
                <a:solidFill>
                  <a:srgbClr val="FF0000"/>
                </a:solidFill>
                <a:latin typeface="Comic Sans MS" panose="030F0702030302020204" pitchFamily="66" charset="0"/>
              </a:rPr>
              <a:t>.</a:t>
            </a:r>
            <a:r>
              <a:rPr lang="en-GB" sz="2000" i="1" dirty="0" smtClean="0">
                <a:latin typeface="Comic Sans MS" panose="030F0702030302020204" pitchFamily="66" charset="0"/>
              </a:rPr>
              <a:t> </a:t>
            </a:r>
            <a:r>
              <a:rPr lang="en-GB" sz="2000" i="1" dirty="0" smtClean="0">
                <a:solidFill>
                  <a:srgbClr val="FF0000"/>
                </a:solidFill>
                <a:latin typeface="Comic Sans MS" panose="030F0702030302020204" pitchFamily="66" charset="0"/>
              </a:rPr>
              <a:t>T</a:t>
            </a:r>
            <a:r>
              <a:rPr lang="en-GB" sz="2000" i="1" dirty="0" smtClean="0">
                <a:latin typeface="Comic Sans MS" panose="030F0702030302020204" pitchFamily="66" charset="0"/>
              </a:rPr>
              <a:t>he </a:t>
            </a:r>
            <a:r>
              <a:rPr lang="en-GB" sz="2000" i="1" dirty="0" smtClean="0">
                <a:solidFill>
                  <a:srgbClr val="FF0000"/>
                </a:solidFill>
                <a:latin typeface="Comic Sans MS" panose="030F0702030302020204" pitchFamily="66" charset="0"/>
              </a:rPr>
              <a:t>D</a:t>
            </a:r>
            <a:r>
              <a:rPr lang="en-GB" sz="2000" i="1" dirty="0" smtClean="0">
                <a:latin typeface="Comic Sans MS" panose="030F0702030302020204" pitchFamily="66" charset="0"/>
              </a:rPr>
              <a:t>ream </a:t>
            </a:r>
            <a:r>
              <a:rPr lang="en-GB" sz="2000" i="1" dirty="0" smtClean="0">
                <a:solidFill>
                  <a:srgbClr val="FF0000"/>
                </a:solidFill>
                <a:latin typeface="Comic Sans MS" panose="030F0702030302020204" pitchFamily="66" charset="0"/>
              </a:rPr>
              <a:t>G</a:t>
            </a:r>
            <a:r>
              <a:rPr lang="en-GB" sz="2000" i="1" dirty="0" smtClean="0">
                <a:latin typeface="Comic Sans MS" panose="030F0702030302020204" pitchFamily="66" charset="0"/>
              </a:rPr>
              <a:t>iver wears </a:t>
            </a:r>
            <a:r>
              <a:rPr lang="en-GB" sz="2000" i="1" dirty="0" smtClean="0">
                <a:solidFill>
                  <a:srgbClr val="FF0000"/>
                </a:solidFill>
                <a:latin typeface="Comic Sans MS" panose="030F0702030302020204" pitchFamily="66" charset="0"/>
              </a:rPr>
              <a:t>black</a:t>
            </a:r>
            <a:r>
              <a:rPr lang="en-GB" sz="2000" i="1" dirty="0" smtClean="0">
                <a:latin typeface="Comic Sans MS" panose="030F0702030302020204" pitchFamily="66" charset="0"/>
              </a:rPr>
              <a:t> </a:t>
            </a:r>
            <a:r>
              <a:rPr lang="en-GB" sz="2000" i="1" dirty="0" smtClean="0">
                <a:latin typeface="Comic Sans MS" panose="030F0702030302020204" pitchFamily="66" charset="0"/>
              </a:rPr>
              <a:t>glasses</a:t>
            </a:r>
            <a:r>
              <a:rPr lang="en-GB" sz="2000" i="1" dirty="0" smtClean="0">
                <a:solidFill>
                  <a:srgbClr val="FF0000"/>
                </a:solidFill>
                <a:latin typeface="Comic Sans MS" panose="030F0702030302020204" pitchFamily="66" charset="0"/>
              </a:rPr>
              <a:t>.</a:t>
            </a:r>
            <a:r>
              <a:rPr lang="en-GB" sz="2000" i="1" dirty="0" smtClean="0">
                <a:latin typeface="Comic Sans MS" panose="030F0702030302020204" pitchFamily="66" charset="0"/>
              </a:rPr>
              <a:t> </a:t>
            </a:r>
            <a:r>
              <a:rPr lang="en-GB" sz="2000" i="1" dirty="0" smtClean="0">
                <a:solidFill>
                  <a:srgbClr val="FF0000"/>
                </a:solidFill>
                <a:latin typeface="Comic Sans MS" panose="030F0702030302020204" pitchFamily="66" charset="0"/>
              </a:rPr>
              <a:t>H</a:t>
            </a:r>
            <a:r>
              <a:rPr lang="en-GB" sz="2000" i="1" dirty="0" smtClean="0">
                <a:latin typeface="Comic Sans MS" panose="030F0702030302020204" pitchFamily="66" charset="0"/>
              </a:rPr>
              <a:t>e has </a:t>
            </a:r>
            <a:r>
              <a:rPr lang="en-GB" sz="2000" i="1" dirty="0" smtClean="0">
                <a:solidFill>
                  <a:srgbClr val="FF0000"/>
                </a:solidFill>
                <a:latin typeface="Comic Sans MS" panose="030F0702030302020204" pitchFamily="66" charset="0"/>
              </a:rPr>
              <a:t>pointy</a:t>
            </a:r>
            <a:r>
              <a:rPr lang="en-GB" sz="2000" i="1" dirty="0" smtClean="0">
                <a:latin typeface="Comic Sans MS" panose="030F0702030302020204" pitchFamily="66" charset="0"/>
              </a:rPr>
              <a:t> wings</a:t>
            </a:r>
            <a:r>
              <a:rPr lang="en-GB" sz="2000" i="1" dirty="0" smtClean="0">
                <a:solidFill>
                  <a:srgbClr val="FF0000"/>
                </a:solidFill>
                <a:latin typeface="Comic Sans MS" panose="030F0702030302020204" pitchFamily="66" charset="0"/>
              </a:rPr>
              <a:t>.</a:t>
            </a:r>
            <a:r>
              <a:rPr lang="en-GB" sz="2000" i="1" dirty="0" smtClean="0">
                <a:latin typeface="Comic Sans MS" panose="030F0702030302020204" pitchFamily="66" charset="0"/>
              </a:rPr>
              <a:t> </a:t>
            </a:r>
          </a:p>
          <a:p>
            <a:endParaRPr lang="en-GB" sz="2000" dirty="0">
              <a:latin typeface="Comic Sans MS" panose="030F0702030302020204" pitchFamily="66" charset="0"/>
            </a:endParaRPr>
          </a:p>
          <a:p>
            <a:r>
              <a:rPr lang="en-GB" b="1" i="1" dirty="0" smtClean="0">
                <a:solidFill>
                  <a:srgbClr val="FF0000"/>
                </a:solidFill>
                <a:latin typeface="Comic Sans MS" panose="030F0702030302020204" pitchFamily="66" charset="0"/>
              </a:rPr>
              <a:t>Try to challenge yourself by adding conjunctions such as and, or, but.  </a:t>
            </a:r>
            <a:endParaRPr lang="en-GB" b="1" i="1" dirty="0" smtClean="0">
              <a:solidFill>
                <a:srgbClr val="FF0000"/>
              </a:solidFill>
              <a:latin typeface="Comic Sans MS" panose="030F0702030302020204" pitchFamily="66" charset="0"/>
            </a:endParaRPr>
          </a:p>
          <a:p>
            <a:r>
              <a:rPr lang="en-GB" b="1" i="1" dirty="0" smtClean="0">
                <a:solidFill>
                  <a:srgbClr val="FF0000"/>
                </a:solidFill>
                <a:latin typeface="Comic Sans MS" panose="030F0702030302020204" pitchFamily="66" charset="0"/>
              </a:rPr>
              <a:t>For </a:t>
            </a:r>
            <a:r>
              <a:rPr lang="en-GB" b="1" i="1" dirty="0" smtClean="0">
                <a:solidFill>
                  <a:srgbClr val="FF0000"/>
                </a:solidFill>
                <a:latin typeface="Comic Sans MS" panose="030F0702030302020204" pitchFamily="66" charset="0"/>
              </a:rPr>
              <a:t>example: T</a:t>
            </a:r>
            <a:r>
              <a:rPr lang="en-GB" b="1" i="1" dirty="0" smtClean="0">
                <a:latin typeface="Comic Sans MS" panose="030F0702030302020204" pitchFamily="66" charset="0"/>
              </a:rPr>
              <a:t>he</a:t>
            </a:r>
            <a:r>
              <a:rPr lang="en-GB" b="1" i="1" dirty="0" smtClean="0">
                <a:solidFill>
                  <a:srgbClr val="FF0000"/>
                </a:solidFill>
                <a:latin typeface="Comic Sans MS" panose="030F0702030302020204" pitchFamily="66" charset="0"/>
              </a:rPr>
              <a:t> D</a:t>
            </a:r>
            <a:r>
              <a:rPr lang="en-GB" b="1" i="1" dirty="0" smtClean="0">
                <a:latin typeface="Comic Sans MS" panose="030F0702030302020204" pitchFamily="66" charset="0"/>
              </a:rPr>
              <a:t>ream</a:t>
            </a:r>
            <a:r>
              <a:rPr lang="en-GB" b="1" i="1" dirty="0" smtClean="0">
                <a:solidFill>
                  <a:srgbClr val="FF0000"/>
                </a:solidFill>
                <a:latin typeface="Comic Sans MS" panose="030F0702030302020204" pitchFamily="66" charset="0"/>
              </a:rPr>
              <a:t> </a:t>
            </a:r>
            <a:r>
              <a:rPr lang="en-GB" b="1" i="1" dirty="0" smtClean="0">
                <a:latin typeface="Comic Sans MS" panose="030F0702030302020204" pitchFamily="66" charset="0"/>
              </a:rPr>
              <a:t>Giver has </a:t>
            </a:r>
            <a:r>
              <a:rPr lang="en-GB" b="1" i="1" dirty="0" smtClean="0">
                <a:solidFill>
                  <a:srgbClr val="FF0000"/>
                </a:solidFill>
                <a:latin typeface="Comic Sans MS" panose="030F0702030302020204" pitchFamily="66" charset="0"/>
              </a:rPr>
              <a:t>black </a:t>
            </a:r>
            <a:r>
              <a:rPr lang="en-GB" b="1" i="1" dirty="0" smtClean="0">
                <a:latin typeface="Comic Sans MS" panose="030F0702030302020204" pitchFamily="66" charset="0"/>
              </a:rPr>
              <a:t>glasses</a:t>
            </a:r>
            <a:r>
              <a:rPr lang="en-GB" b="1" i="1" dirty="0" smtClean="0">
                <a:solidFill>
                  <a:srgbClr val="FF0000"/>
                </a:solidFill>
                <a:latin typeface="Comic Sans MS" panose="030F0702030302020204" pitchFamily="66" charset="0"/>
              </a:rPr>
              <a:t> </a:t>
            </a:r>
            <a:r>
              <a:rPr lang="en-GB" b="1" i="1" u="sng" dirty="0" smtClean="0">
                <a:solidFill>
                  <a:srgbClr val="FF0000"/>
                </a:solidFill>
                <a:latin typeface="Comic Sans MS" panose="030F0702030302020204" pitchFamily="66" charset="0"/>
              </a:rPr>
              <a:t>and</a:t>
            </a:r>
            <a:r>
              <a:rPr lang="en-GB" b="1" i="1" dirty="0" smtClean="0">
                <a:solidFill>
                  <a:srgbClr val="FF0000"/>
                </a:solidFill>
                <a:latin typeface="Comic Sans MS" panose="030F0702030302020204" pitchFamily="66" charset="0"/>
              </a:rPr>
              <a:t> pointy </a:t>
            </a:r>
            <a:r>
              <a:rPr lang="en-GB" b="1" i="1" dirty="0" smtClean="0">
                <a:latin typeface="Comic Sans MS" panose="030F0702030302020204" pitchFamily="66" charset="0"/>
              </a:rPr>
              <a:t>wings</a:t>
            </a:r>
            <a:r>
              <a:rPr lang="en-GB" b="1" i="1" dirty="0" smtClean="0">
                <a:solidFill>
                  <a:srgbClr val="FF0000"/>
                </a:solidFill>
                <a:latin typeface="Comic Sans MS" panose="030F0702030302020204" pitchFamily="66" charset="0"/>
              </a:rPr>
              <a:t>. </a:t>
            </a:r>
            <a:endParaRPr lang="en-GB" b="1" i="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82444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432</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Wednesday 29th April 2020 L.O. To write captions for a picture.   Watch the video story of the “Dream Giver”. The link to the video is in your (Skills) timetable. Draw a picture of him.   When your picture is complete, add key words to write simple sentences to describe how the Dream Giver looks.   </vt:lpstr>
      <vt:lpstr>PowerPoint Presentation</vt:lpstr>
      <vt:lpstr>Thursday 30th April 2020 L.O: To write simple sentences. </vt:lpstr>
      <vt:lpstr>PowerPoint Presentation</vt:lpstr>
      <vt:lpstr>Friday May 1st 2020 L.O: To write a character description.   Today you will be writing sentences to form a character description about The Dream Giver. You will only be focusing on his appearance.   Remember appearance is what the character looks like.  Make sure to include adjectives to describe his face, clothes, weight.   </vt:lpstr>
      <vt:lpstr>Using the key words you wrote around your drawing of the Dream Giver, write sentences about him.</vt:lpstr>
    </vt:vector>
  </TitlesOfParts>
  <Company>Wembley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3  L.O. To write captions for a picture.   Watch the story of the “Dream Giver” and draw a picture of him.   When your picture is complete, add keywords to describe how the Dream Giver looks.</dc:title>
  <dc:creator>Alhaj Khan</dc:creator>
  <cp:lastModifiedBy>Karen Kennedy-Medford</cp:lastModifiedBy>
  <cp:revision>11</cp:revision>
  <dcterms:created xsi:type="dcterms:W3CDTF">2020-04-22T15:41:52Z</dcterms:created>
  <dcterms:modified xsi:type="dcterms:W3CDTF">2020-04-26T12:05:01Z</dcterms:modified>
</cp:coreProperties>
</file>